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02" r:id="rId4"/>
    <p:sldId id="259" r:id="rId5"/>
    <p:sldId id="392" r:id="rId6"/>
    <p:sldId id="260" r:id="rId7"/>
    <p:sldId id="261" r:id="rId8"/>
    <p:sldId id="264" r:id="rId9"/>
    <p:sldId id="303" r:id="rId10"/>
    <p:sldId id="269" r:id="rId11"/>
    <p:sldId id="304" r:id="rId12"/>
    <p:sldId id="393" r:id="rId13"/>
    <p:sldId id="394" r:id="rId14"/>
    <p:sldId id="360" r:id="rId15"/>
    <p:sldId id="381" r:id="rId16"/>
    <p:sldId id="270" r:id="rId17"/>
    <p:sldId id="306" r:id="rId18"/>
    <p:sldId id="272" r:id="rId19"/>
    <p:sldId id="314" r:id="rId20"/>
    <p:sldId id="313" r:id="rId21"/>
    <p:sldId id="386" r:id="rId22"/>
    <p:sldId id="307" r:id="rId23"/>
    <p:sldId id="265" r:id="rId24"/>
    <p:sldId id="397" r:id="rId25"/>
    <p:sldId id="398" r:id="rId26"/>
    <p:sldId id="399" r:id="rId27"/>
    <p:sldId id="400" r:id="rId28"/>
    <p:sldId id="401" r:id="rId29"/>
    <p:sldId id="262" r:id="rId30"/>
    <p:sldId id="263" r:id="rId31"/>
    <p:sldId id="402" r:id="rId32"/>
    <p:sldId id="371" r:id="rId33"/>
    <p:sldId id="278" r:id="rId34"/>
    <p:sldId id="395" r:id="rId35"/>
    <p:sldId id="277" r:id="rId36"/>
    <p:sldId id="279" r:id="rId37"/>
    <p:sldId id="280" r:id="rId38"/>
    <p:sldId id="281" r:id="rId39"/>
    <p:sldId id="286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482"/>
    <a:srgbClr val="54FF00"/>
    <a:srgbClr val="FF40FF"/>
    <a:srgbClr val="EF5288"/>
    <a:srgbClr val="EECAF2"/>
    <a:srgbClr val="EF578A"/>
    <a:srgbClr val="B597EA"/>
    <a:srgbClr val="FDFCE3"/>
    <a:srgbClr val="ECD8E9"/>
    <a:srgbClr val="EE2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84947"/>
  </p:normalViewPr>
  <p:slideViewPr>
    <p:cSldViewPr snapToGrid="0" snapToObjects="1">
      <p:cViewPr varScale="1">
        <p:scale>
          <a:sx n="84" d="100"/>
          <a:sy n="84" d="100"/>
        </p:scale>
        <p:origin x="9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rPr lang="vi-VN"/>
              <a:t>06/08/2023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unit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4 teams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each team stand in a line.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number to the first student of each line. Then says: "Start!"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whisper it to the person next to them.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students hear the word, will say what they think they heard out-loud.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s 7"/>
          <p:cNvSpPr/>
          <p:nvPr userDrawn="1"/>
        </p:nvSpPr>
        <p:spPr>
          <a:xfrm>
            <a:off x="0" y="6392008"/>
            <a:ext cx="12192000" cy="465992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32976" y="6539039"/>
            <a:ext cx="2471420" cy="306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Ti</a:t>
            </a:r>
            <a:r>
              <a:rPr lang="vi-VN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ếng Anh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1 </a:t>
            </a:r>
            <a:r>
              <a:rPr lang="en-US" sz="1400" baseline="0" dirty="0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-Learn Smart Start </a:t>
            </a:r>
            <a:endParaRPr lang="en-US" sz="1400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153420" y="0"/>
            <a:ext cx="191071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Unit 10: My </a:t>
            </a:r>
            <a:r>
              <a:rPr lang="vi-VN" altLang="en-US" sz="1800" b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H</a:t>
            </a:r>
            <a:r>
              <a:rPr lang="en-US" sz="1800" b="0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ouse</a:t>
            </a:r>
          </a:p>
        </p:txBody>
      </p:sp>
      <p:sp>
        <p:nvSpPr>
          <p:cNvPr id="15" name="TextBox 9"/>
          <p:cNvSpPr txBox="1"/>
          <p:nvPr userDrawn="1"/>
        </p:nvSpPr>
        <p:spPr>
          <a:xfrm>
            <a:off x="10673681" y="7998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8.mp3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2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1.xml"/><Relationship Id="rId5" Type="http://schemas.openxmlformats.org/officeDocument/2006/relationships/slide" Target="slide27.xml"/><Relationship Id="rId4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eduhome.com.vn/DHALesson?idGrade=1&amp;idSubject=1&amp;idSeries=1&amp;idTheme=298&amp;IdLevel=1&amp;idThemeServer=50" TargetMode="Externa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3167" y="2072247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Unit 10: My 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3366" y="3044279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6429" y="4075207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Page 62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30" y="492760"/>
            <a:ext cx="8491855" cy="5864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8690" y="3732530"/>
            <a:ext cx="2936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ving room.mp3" descr="living ro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4131" y="3129528"/>
            <a:ext cx="812800" cy="81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5244" y="1136886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Click the </a:t>
            </a:r>
            <a:r>
              <a:rPr lang="vi-VN" alt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icon </a:t>
            </a:r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to hear the sound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14849" y="3126116"/>
            <a:ext cx="238492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living room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4073" y="4323910"/>
            <a:ext cx="2125704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/ˈ</a:t>
            </a:r>
            <a:r>
              <a:rPr lang="en-US" sz="2400" dirty="0" err="1"/>
              <a:t>lɪvɪŋ</a:t>
            </a:r>
            <a:r>
              <a:rPr lang="en-US" sz="2400" dirty="0"/>
              <a:t> </a:t>
            </a:r>
            <a:r>
              <a:rPr lang="en-US" sz="2400" dirty="0" err="1"/>
              <a:t>ruːm</a:t>
            </a:r>
            <a:r>
              <a:rPr lang="en-US" sz="2400" dirty="0"/>
              <a:t>/ </a:t>
            </a:r>
            <a:r>
              <a:rPr lang="en-US" sz="2400" dirty="0" err="1"/>
              <a:t>phòng</a:t>
            </a:r>
            <a:r>
              <a:rPr lang="en-US" sz="2400" dirty="0"/>
              <a:t> </a:t>
            </a:r>
            <a:r>
              <a:rPr lang="en-US" sz="2400" dirty="0" err="1"/>
              <a:t>khách</a:t>
            </a:r>
            <a:r>
              <a:rPr lang="en-US" sz="24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99102"/>
            <a:ext cx="6245427" cy="737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 rotWithShape="1">
          <a:blip r:embed="rId8"/>
          <a:srcRect b="24315"/>
          <a:stretch>
            <a:fillRect/>
          </a:stretch>
        </p:blipFill>
        <p:spPr>
          <a:xfrm>
            <a:off x="94878" y="1209788"/>
            <a:ext cx="6550366" cy="4828889"/>
          </a:xfrm>
          <a:prstGeom prst="rect">
            <a:avLst/>
          </a:prstGeom>
        </p:spPr>
      </p:pic>
      <p:pic>
        <p:nvPicPr>
          <p:cNvPr id="2" name="CD2-TRACK 5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895" end="129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6265" y="1930400"/>
            <a:ext cx="981075" cy="92964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26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tchen.mp3" descr="kit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2495" y="3177485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kitchen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/ˈ</a:t>
            </a:r>
            <a:r>
              <a:rPr lang="en-US" sz="2400" dirty="0" err="1"/>
              <a:t>kɪtʃɪn</a:t>
            </a:r>
            <a:r>
              <a:rPr lang="en-US" sz="2400" dirty="0"/>
              <a:t>/ </a:t>
            </a:r>
            <a:r>
              <a:rPr lang="en-US" sz="2400" dirty="0" err="1"/>
              <a:t>nha</a:t>
            </a:r>
            <a:r>
              <a:rPr lang="en-US" sz="2400" dirty="0"/>
              <a:t>̀ </a:t>
            </a:r>
            <a:r>
              <a:rPr lang="en-US" sz="2400" dirty="0" err="1"/>
              <a:t>bếp</a:t>
            </a:r>
            <a:r>
              <a:rPr lang="en-US" sz="24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99102"/>
            <a:ext cx="6245427" cy="737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chart&#10;&#10;Description automatically generated"/>
          <p:cNvPicPr>
            <a:picLocks noChangeAspect="1"/>
          </p:cNvPicPr>
          <p:nvPr/>
        </p:nvPicPr>
        <p:blipFill rotWithShape="1">
          <a:blip r:embed="rId8"/>
          <a:srcRect b="23079"/>
          <a:stretch>
            <a:fillRect/>
          </a:stretch>
        </p:blipFill>
        <p:spPr>
          <a:xfrm>
            <a:off x="402653" y="1368898"/>
            <a:ext cx="6242591" cy="4677059"/>
          </a:xfrm>
          <a:prstGeom prst="rect">
            <a:avLst/>
          </a:prstGeom>
        </p:spPr>
      </p:pic>
      <p:pic>
        <p:nvPicPr>
          <p:cNvPr id="7" name="CD2-TRACK 5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029" end="65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6900" y="1775460"/>
            <a:ext cx="981075" cy="929640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6645244" y="1136886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Click the </a:t>
            </a:r>
            <a:r>
              <a:rPr lang="vi-VN" alt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icon </a:t>
            </a:r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to hear the sound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droom.mp3" descr="bedro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6334" y="34290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3684" y="3215016"/>
            <a:ext cx="190725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bedroom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Calibri" panose="020F0502020204030204" charset="0"/>
                <a:cs typeface="Calibri" panose="020F0502020204030204" charset="0"/>
              </a:rPr>
              <a:t>/ˈbedruːm/ phòng ngủ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99102"/>
            <a:ext cx="6245427" cy="737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8"/>
          <a:srcRect b="22963"/>
          <a:stretch>
            <a:fillRect/>
          </a:stretch>
        </p:blipFill>
        <p:spPr>
          <a:xfrm>
            <a:off x="227753" y="1506217"/>
            <a:ext cx="5868247" cy="4403263"/>
          </a:xfrm>
          <a:prstGeom prst="rect">
            <a:avLst/>
          </a:prstGeom>
        </p:spPr>
      </p:pic>
      <p:pic>
        <p:nvPicPr>
          <p:cNvPr id="19" name="CD2-TRACK 5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4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6900" y="1795780"/>
            <a:ext cx="981075" cy="92964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6645244" y="1136886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Click the </a:t>
            </a:r>
            <a:r>
              <a:rPr lang="vi-VN" alt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icon </a:t>
            </a:r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to hear the sound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Let’s play!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82444" y="499616"/>
            <a:ext cx="5426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Telephone game</a:t>
            </a:r>
          </a:p>
        </p:txBody>
      </p:sp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61" y="1944264"/>
            <a:ext cx="4063391" cy="406339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10" y="438785"/>
            <a:ext cx="9147175" cy="59797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38500" y="706755"/>
            <a:ext cx="5614670" cy="54038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Structures</a:t>
            </a:r>
            <a:endParaRPr lang="en-US" sz="4800" i="1" dirty="0"/>
          </a:p>
          <a:p>
            <a:pPr algn="ctr"/>
            <a:r>
              <a:rPr lang="en-US" sz="5400" i="1" dirty="0">
                <a:solidFill>
                  <a:schemeClr val="bg1"/>
                </a:solidFill>
                <a:sym typeface="+mn-ea"/>
              </a:rPr>
              <a:t>This is my</a:t>
            </a:r>
            <a:r>
              <a:rPr lang="en-US" sz="54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5400" i="1" dirty="0">
                <a:solidFill>
                  <a:schemeClr val="bg1"/>
                </a:solidFill>
                <a:sym typeface="+mn-ea"/>
              </a:rPr>
              <a:t>(</a:t>
            </a:r>
            <a:r>
              <a:rPr lang="en-US" sz="5400" i="1" dirty="0">
                <a:solidFill>
                  <a:srgbClr val="FF0000"/>
                </a:solidFill>
                <a:sym typeface="+mn-ea"/>
              </a:rPr>
              <a:t>living room</a:t>
            </a:r>
            <a:r>
              <a:rPr lang="en-US" sz="5400" i="1" dirty="0">
                <a:solidFill>
                  <a:schemeClr val="bg1"/>
                </a:solidFill>
                <a:sym typeface="+mn-ea"/>
              </a:rPr>
              <a:t>).</a:t>
            </a:r>
            <a:endParaRPr lang="en-US" sz="5400" dirty="0">
              <a:solidFill>
                <a:schemeClr val="tx1"/>
              </a:solidFill>
            </a:endParaRPr>
          </a:p>
          <a:p>
            <a:pPr algn="ctr"/>
            <a:endParaRPr lang="en-US" sz="5400" i="1" dirty="0"/>
          </a:p>
        </p:txBody>
      </p:sp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403860"/>
            <a:ext cx="8885555" cy="5885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8060" y="3794125"/>
            <a:ext cx="27838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54.mp3" descr="CD2-TRACK 5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4513" y="304942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285" y="1338960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</a:t>
            </a:r>
          </a:p>
        </p:txBody>
      </p:sp>
      <p:pic>
        <p:nvPicPr>
          <p:cNvPr id="5" name="Picture 4" descr="A picture containing logo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9102"/>
            <a:ext cx="4226132" cy="624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, indoor, office, toy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550" y="399415"/>
            <a:ext cx="8172450" cy="5927725"/>
          </a:xfrm>
          <a:prstGeom prst="rect">
            <a:avLst/>
          </a:prstGeom>
        </p:spPr>
      </p:pic>
      <p:pic>
        <p:nvPicPr>
          <p:cNvPr id="3" name="CD2-TRACK 54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175" y="1852930"/>
            <a:ext cx="1059815" cy="110172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3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454025"/>
            <a:ext cx="9052560" cy="5950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7915" y="2967990"/>
            <a:ext cx="27552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Let’s say!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5575" y="4295776"/>
            <a:ext cx="2924198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/>
              <a:t>living room</a:t>
            </a:r>
          </a:p>
        </p:txBody>
      </p:sp>
      <p:pic>
        <p:nvPicPr>
          <p:cNvPr id="6" name="Picture 5" descr="A picture containing text, toy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264" y="415304"/>
            <a:ext cx="9624315" cy="3558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4479" y="5335433"/>
            <a:ext cx="6209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This is my </a:t>
            </a:r>
            <a:r>
              <a:rPr lang="en-US" sz="4400" b="1" dirty="0">
                <a:solidFill>
                  <a:srgbClr val="FF0000"/>
                </a:solidFill>
              </a:rPr>
              <a:t>living room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257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Let’s say!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4465" y="2509972"/>
            <a:ext cx="2332242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/>
              <a:t>bedroom</a:t>
            </a:r>
          </a:p>
        </p:txBody>
      </p:sp>
      <p:pic>
        <p:nvPicPr>
          <p:cNvPr id="6" name="Picture 5" descr="A picture containing indoor, yellow, colorful, bedroom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094" y="543116"/>
            <a:ext cx="7141906" cy="5472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429000"/>
            <a:ext cx="50311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This is my </a:t>
            </a:r>
            <a:r>
              <a:rPr lang="en-US" sz="4400" b="1" dirty="0">
                <a:solidFill>
                  <a:srgbClr val="FF0000"/>
                </a:solidFill>
              </a:rPr>
              <a:t>bedroom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Let’s say!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75660" y="2152540"/>
            <a:ext cx="2162772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/>
              <a:t> kitchen </a:t>
            </a:r>
          </a:p>
        </p:txBody>
      </p:sp>
      <p:pic>
        <p:nvPicPr>
          <p:cNvPr id="6" name="Picture 5" descr="A picture containing diagram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1088632"/>
            <a:ext cx="7322093" cy="5007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2592" y="3429000"/>
            <a:ext cx="44889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This is my </a:t>
            </a:r>
            <a:r>
              <a:rPr lang="en-US" sz="4400" b="1" dirty="0">
                <a:solidFill>
                  <a:srgbClr val="FF0000"/>
                </a:solidFill>
              </a:rPr>
              <a:t>kitchen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0854"/>
            <a:ext cx="3684896" cy="671546"/>
          </a:xfrm>
          <a:prstGeom prst="rect">
            <a:avLst/>
          </a:prstGeom>
        </p:spPr>
      </p:pic>
      <p:pic>
        <p:nvPicPr>
          <p:cNvPr id="7" name="Picture 6" descr="Timeline&#10;&#10;Description automatically generated with low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8108"/>
            <a:ext cx="12212178" cy="2680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0254" y="768586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Click the </a:t>
            </a:r>
            <a:r>
              <a:rPr lang="vi-VN" alt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icon </a:t>
            </a:r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to hear the sound</a:t>
            </a:r>
          </a:p>
        </p:txBody>
      </p:sp>
      <p:pic>
        <p:nvPicPr>
          <p:cNvPr id="2" name="CD2-TRACK 5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7770" y="410845"/>
            <a:ext cx="1009650" cy="108267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95" y="494030"/>
            <a:ext cx="8157210" cy="5870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3140" y="2846705"/>
            <a:ext cx="31648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sym typeface="+mn-ea"/>
              </a:rPr>
              <a:t>Let’s play!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1271588" y="2565400"/>
            <a:ext cx="9396413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latinLnBrk="1"/>
            <a:endParaRPr lang="ko-KR" altLang="en-US"/>
          </a:p>
        </p:txBody>
      </p:sp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1838325" y="2379450"/>
            <a:ext cx="8515350" cy="1685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 dirty="0">
                <a:ln w="38100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Comic Sans MS" panose="030F0702030302020204"/>
              </a:rPr>
              <a:t>ANGRY BIRDS</a:t>
            </a:r>
          </a:p>
        </p:txBody>
      </p:sp>
      <p:pic>
        <p:nvPicPr>
          <p:cNvPr id="2055" name="Picture 23" descr="pajarito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4551" y="336551"/>
            <a:ext cx="20510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8" descr="pajarit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726" y="4065375"/>
            <a:ext cx="22320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53 0.16898 C 0.36615 0.08125 0.3849 -0.00672 0.33802 -0.02963 C 0.29115 -0.05255 0.12292 0.02685 0.06667 0.03171 C 0.01042 0.03657 0.00521 0.01828 8.33333E-7 3.7037E-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10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461 0.02107 C -0.85769 0.02894 -0.87175 0.02061 -0.85404 0.03797 C -0.84024 0.05139 -0.83165 0.06273 -0.82071 0.08033 C -0.81498 0.08959 -0.80326 0.10764 -0.80326 0.10787 C -0.8 0.11968 -0.80313 0.11111 -0.79375 0.12662 C -0.78555 0.14028 -0.77904 0.15255 -0.76993 0.16482 C -0.76381 0.19561 -0.75144 0.22246 -0.74284 0.25162 C -0.72761 0.30348 -0.71003 0.35324 -0.68894 0.40162 C -0.68073 0.42014 -0.67357 0.44561 -0.66211 0.46088 C -0.6573 0.47547 -0.65313 0.49236 -0.64623 0.5051 C -0.64532 0.50926 -0.64428 0.51366 -0.64323 0.51783 C -0.64219 0.52014 -0.6405 0.52176 -0.63972 0.52408 C -0.63243 0.54699 -0.62748 0.57431 -0.61276 0.5919 C -0.61107 0.59398 -0.60834 0.59445 -0.60638 0.59607 C -0.60261 0.59931 -0.59909 0.60324 -0.59532 0.60672 C -0.59115 0.61019 -0.58698 0.61389 -0.58282 0.61736 C -0.57839 0.62107 -0.56823 0.62338 -0.56823 0.62385 C -0.55352 0.62269 -0.5379 0.62662 -0.52409 0.61945 C -0.52214 0.61852 -0.52097 0.61621 -0.51915 0.61505 C -0.51771 0.61412 -0.51602 0.61343 -0.51459 0.61297 C -0.50196 0.60093 -0.51003 0.60926 -0.49219 0.58542 C -0.48347 0.57361 -0.48191 0.55764 -0.47175 0.54746 C -0.46784 0.53473 -0.46107 0.52361 -0.45717 0.51135 C -0.45521 0.50533 -0.45365 0.49908 -0.45261 0.4926 C -0.45209 0.48982 -0.4517 0.48681 -0.45092 0.48426 C -0.44896 0.47848 -0.44649 0.47292 -0.44441 0.46713 C -0.44336 0.46436 -0.44128 0.4588 -0.44128 0.45903 C -0.43868 0.44329 -0.43438 0.44329 -0.42383 0.43982 C -0.40873 0.44422 -0.3948 0.44977 -0.38125 0.4588 C -0.3642 0.46991 -0.34584 0.49422 -0.33034 0.50926 C -0.3155 0.52408 -0.30326 0.5426 -0.28581 0.55139 C -0.26836 0.54954 -0.25092 0.54769 -0.23347 0.54537 C -0.22396 0.54398 -0.20521 0.53889 -0.20521 0.53912 C -0.18438 0.5213 -0.1642 0.50348 -0.14441 0.48426 C -0.13959 0.4794 -0.13347 0.47662 -0.12878 0.47153 C -0.11993 0.46204 -0.11224 0.44491 -0.10482 0.43334 C -0.09948 0.42454 -0.09545 0.41644 -0.09219 0.40579 C -0.08816 0.3926 -0.08112 0.36574 -0.08112 0.36598 C -0.07553 0.31898 -0.07019 0.27269 -0.06368 0.22616 C -0.06107 0.20718 -0.06003 0.18797 -0.0573 0.16898 C -0.05144 0.13334 -0.04115 0.09306 -0.02709 0.06135 C -0.02618 0.05533 -0.02305 0.03912 -0.02071 0.0338 C -0.01967 0.03125 -0.01732 0.02986 -0.01602 0.02755 C -0.01055 0.01898 -0.00378 0.00973 4.58333E-6 -3.33333E-6 " pathEditMode="relative" rAng="0" ptsTypes="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24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9259" y="2148507"/>
            <a:ext cx="8229600" cy="2560985"/>
          </a:xfrm>
          <a:solidFill>
            <a:srgbClr val="CCECFF"/>
          </a:solidFill>
          <a:ln w="25400">
            <a:solidFill>
              <a:srgbClr val="000000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ko-KR" sz="3600" b="1" dirty="0">
                <a:latin typeface="Calibri" panose="020F0502020204030204" charset="0"/>
                <a:cs typeface="Calibri" panose="020F0502020204030204" charset="0"/>
              </a:rPr>
              <a:t>Divide the class into 2 teams</a:t>
            </a:r>
          </a:p>
          <a:p>
            <a:pPr eaLnBrk="1" hangingPunct="1"/>
            <a:r>
              <a:rPr lang="en-US" altLang="ko-KR" sz="3600" b="1" dirty="0">
                <a:latin typeface="Calibri" panose="020F0502020204030204" charset="0"/>
                <a:cs typeface="Calibri" panose="020F0502020204030204" charset="0"/>
              </a:rPr>
              <a:t>Choose an egg, look and say what room it is.</a:t>
            </a:r>
          </a:p>
          <a:p>
            <a:pPr eaLnBrk="1" hangingPunct="1"/>
            <a:r>
              <a:rPr lang="en-US" altLang="ko-KR" sz="3600" b="1" dirty="0">
                <a:latin typeface="Calibri" panose="020F0502020204030204" charset="0"/>
                <a:cs typeface="Calibri" panose="020F0502020204030204" charset="0"/>
              </a:rPr>
              <a:t>If it is right, student will get a MYSTERY BOX.</a:t>
            </a:r>
          </a:p>
          <a:p>
            <a:pPr eaLnBrk="1" hangingPunct="1"/>
            <a:r>
              <a:rPr lang="en-US" altLang="ko-KR" sz="3600" b="1" dirty="0">
                <a:latin typeface="Calibri" panose="020F0502020204030204" charset="0"/>
                <a:cs typeface="Calibri" panose="020F0502020204030204" charset="0"/>
              </a:rPr>
              <a:t>He/she can keep it or give it to another team.</a:t>
            </a:r>
          </a:p>
          <a:p>
            <a:pPr marL="0" indent="0" eaLnBrk="1" hangingPunct="1">
              <a:buNone/>
            </a:pPr>
            <a:endParaRPr lang="en-US" altLang="ko-KR" b="1" dirty="0">
              <a:latin typeface="Comic Sans MS" panose="030F0702030302020204" pitchFamily="66" charset="0"/>
            </a:endParaRPr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2882243" y="857986"/>
            <a:ext cx="6192837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38100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Comic Sans MS" panose="030F0702030302020204"/>
              </a:rPr>
              <a:t>HOW TO PLAY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Oval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474127" y="2141034"/>
            <a:ext cx="1344846" cy="182330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latinLnBrk="1"/>
            <a:r>
              <a:rPr lang="en-US" altLang="ko-KR" sz="36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175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38685" y="2185485"/>
            <a:ext cx="1344846" cy="168964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latinLnBrk="1"/>
            <a:r>
              <a:rPr lang="en-US" altLang="ko-KR" sz="36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7176" name="Oval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016172" y="2185485"/>
            <a:ext cx="1262063" cy="168964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/>
          <a:p>
            <a:pPr algn="ctr" latinLnBrk="1"/>
            <a:r>
              <a:rPr lang="en-US" altLang="ko-KR" sz="36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131" name="WordArt 29"/>
          <p:cNvSpPr>
            <a:spLocks noChangeArrowheads="1" noChangeShapeType="1" noTextEdit="1"/>
          </p:cNvSpPr>
          <p:nvPr/>
        </p:nvSpPr>
        <p:spPr bwMode="auto">
          <a:xfrm>
            <a:off x="2070398" y="4709507"/>
            <a:ext cx="7561262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38100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Comic Sans MS" panose="030F0702030302020204"/>
              </a:rPr>
              <a:t>CHOOSE ONE</a:t>
            </a:r>
          </a:p>
        </p:txBody>
      </p:sp>
      <p:sp>
        <p:nvSpPr>
          <p:cNvPr id="7217" name="Oval 4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511067" y="2141034"/>
            <a:ext cx="1344846" cy="182330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latinLnBrk="1"/>
            <a:r>
              <a:rPr lang="en-US" altLang="ko-KR" sz="3600" b="1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222" name="Oval 5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688507" y="2141034"/>
            <a:ext cx="1190859" cy="168964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latinLnBrk="1"/>
            <a:r>
              <a:rPr lang="en-US" altLang="ko-KR" sz="3600" b="1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" name="Oval 1">
            <a:hlinkClick r:id="rId7" action="ppaction://hlinksldjump"/>
            <a:extLst>
              <a:ext uri="{FF2B5EF4-FFF2-40B4-BE49-F238E27FC236}">
                <a16:creationId xmlns:a16="http://schemas.microsoft.com/office/drawing/2014/main" id="{6B2224B4-1A17-4893-95FF-EBF7DB564C5F}"/>
              </a:ext>
            </a:extLst>
          </p:cNvPr>
          <p:cNvSpPr/>
          <p:nvPr/>
        </p:nvSpPr>
        <p:spPr>
          <a:xfrm rot="5400000">
            <a:off x="5522759" y="700861"/>
            <a:ext cx="1146481" cy="849789"/>
          </a:xfrm>
          <a:prstGeom prst="ellipse">
            <a:avLst/>
          </a:prstGeom>
          <a:gradFill flip="none" rotWithShape="1">
            <a:gsLst>
              <a:gs pos="0">
                <a:srgbClr val="EE4482">
                  <a:shade val="30000"/>
                  <a:satMod val="115000"/>
                </a:srgbClr>
              </a:gs>
              <a:gs pos="50000">
                <a:srgbClr val="EE4482">
                  <a:shade val="67500"/>
                  <a:satMod val="115000"/>
                </a:srgbClr>
              </a:gs>
              <a:gs pos="100000">
                <a:srgbClr val="EE4482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44771-8C3D-4192-B874-4698F7475A01}"/>
              </a:ext>
            </a:extLst>
          </p:cNvPr>
          <p:cNvSpPr txBox="1"/>
          <p:nvPr/>
        </p:nvSpPr>
        <p:spPr>
          <a:xfrm>
            <a:off x="5686835" y="894924"/>
            <a:ext cx="9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lumMod val="95000"/>
                  </a:schemeClr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END!</a:t>
            </a: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5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2"/>
                  </p:tgtEl>
                </p:cond>
              </p:nextCondLst>
            </p:seq>
          </p:childTnLst>
        </p:cTn>
      </p:par>
    </p:tnLst>
    <p:bldLst>
      <p:bldP spid="7174" grpId="0" animBg="1"/>
      <p:bldP spid="7175" grpId="0" animBg="1"/>
      <p:bldP spid="7176" grpId="0" animBg="1"/>
      <p:bldP spid="7217" grpId="0" animBg="1"/>
      <p:bldP spid="72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133" y="404971"/>
            <a:ext cx="5442460" cy="5473383"/>
          </a:xfrm>
          <a:prstGeom prst="rect">
            <a:avLst/>
          </a:prstGeom>
        </p:spPr>
      </p:pic>
      <p:grpSp>
        <p:nvGrpSpPr>
          <p:cNvPr id="6147" name="Group 13"/>
          <p:cNvGrpSpPr/>
          <p:nvPr/>
        </p:nvGrpSpPr>
        <p:grpSpPr bwMode="auto">
          <a:xfrm>
            <a:off x="8904289" y="2852739"/>
            <a:ext cx="1582737" cy="1944687"/>
            <a:chOff x="295" y="1706"/>
            <a:chExt cx="997" cy="1225"/>
          </a:xfrm>
        </p:grpSpPr>
        <p:sp>
          <p:nvSpPr>
            <p:cNvPr id="6156" name="AutoShape 14"/>
            <p:cNvSpPr>
              <a:spLocks noChangeArrowheads="1"/>
            </p:cNvSpPr>
            <p:nvPr/>
          </p:nvSpPr>
          <p:spPr bwMode="auto">
            <a:xfrm>
              <a:off x="295" y="2024"/>
              <a:ext cx="997" cy="907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6157" name="Rectangle 15"/>
            <p:cNvSpPr>
              <a:spLocks noChangeArrowheads="1"/>
            </p:cNvSpPr>
            <p:nvPr/>
          </p:nvSpPr>
          <p:spPr bwMode="auto">
            <a:xfrm>
              <a:off x="657" y="2024"/>
              <a:ext cx="273" cy="9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6158" name="Rectangle 16"/>
            <p:cNvSpPr>
              <a:spLocks noChangeArrowheads="1"/>
            </p:cNvSpPr>
            <p:nvPr/>
          </p:nvSpPr>
          <p:spPr bwMode="auto">
            <a:xfrm rot="5400000">
              <a:off x="657" y="1979"/>
              <a:ext cx="273" cy="99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6159" name="AutoShape 17"/>
            <p:cNvSpPr>
              <a:spLocks noChangeArrowheads="1"/>
            </p:cNvSpPr>
            <p:nvPr/>
          </p:nvSpPr>
          <p:spPr bwMode="auto">
            <a:xfrm rot="7301258">
              <a:off x="407" y="1684"/>
              <a:ext cx="363" cy="408"/>
            </a:xfrm>
            <a:prstGeom prst="triangle">
              <a:avLst>
                <a:gd name="adj" fmla="val 56681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6160" name="AutoShape 18"/>
            <p:cNvSpPr>
              <a:spLocks noChangeArrowheads="1"/>
            </p:cNvSpPr>
            <p:nvPr/>
          </p:nvSpPr>
          <p:spPr bwMode="auto">
            <a:xfrm rot="-7472047">
              <a:off x="770" y="1684"/>
              <a:ext cx="363" cy="40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</p:grpSp>
      <p:sp>
        <p:nvSpPr>
          <p:cNvPr id="6149" name="Oval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574987" y="5387162"/>
            <a:ext cx="863600" cy="1152525"/>
          </a:xfrm>
          <a:prstGeom prst="ellipse">
            <a:avLst/>
          </a:prstGeom>
          <a:solidFill>
            <a:srgbClr val="FF2F92"/>
          </a:soli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b="1">
                <a:latin typeface="Comic Sans MS" panose="030F0702030302020204" pitchFamily="66" charset="0"/>
              </a:rPr>
              <a:t>H</a:t>
            </a:r>
          </a:p>
          <a:p>
            <a:pPr algn="ctr" latinLnBrk="1"/>
            <a:r>
              <a:rPr lang="en-US" altLang="ko-KR" b="1">
                <a:latin typeface="Comic Sans MS" panose="030F0702030302020204" pitchFamily="66" charset="0"/>
              </a:rPr>
              <a:t>O</a:t>
            </a:r>
          </a:p>
          <a:p>
            <a:pPr algn="ctr" latinLnBrk="1"/>
            <a:r>
              <a:rPr lang="en-US" altLang="ko-KR" b="1">
                <a:latin typeface="Comic Sans MS" panose="030F0702030302020204" pitchFamily="66" charset="0"/>
              </a:rPr>
              <a:t>M</a:t>
            </a:r>
          </a:p>
          <a:p>
            <a:pPr algn="ctr" latinLnBrk="1"/>
            <a:r>
              <a:rPr lang="en-US" altLang="ko-KR" b="1">
                <a:latin typeface="Comic Sans MS" panose="030F0702030302020204" pitchFamily="66" charset="0"/>
              </a:rPr>
              <a:t>E</a:t>
            </a:r>
          </a:p>
        </p:txBody>
      </p:sp>
      <p:grpSp>
        <p:nvGrpSpPr>
          <p:cNvPr id="3" name="Group 12"/>
          <p:cNvGrpSpPr/>
          <p:nvPr/>
        </p:nvGrpSpPr>
        <p:grpSpPr bwMode="auto">
          <a:xfrm>
            <a:off x="3935413" y="1700214"/>
            <a:ext cx="7308850" cy="3933825"/>
            <a:chOff x="2086" y="1525"/>
            <a:chExt cx="4604" cy="2478"/>
          </a:xfrm>
        </p:grpSpPr>
        <p:sp>
          <p:nvSpPr>
            <p:cNvPr id="6153" name="AutoShape 11"/>
            <p:cNvSpPr>
              <a:spLocks noChangeArrowheads="1"/>
            </p:cNvSpPr>
            <p:nvPr/>
          </p:nvSpPr>
          <p:spPr bwMode="auto">
            <a:xfrm>
              <a:off x="2086" y="1525"/>
              <a:ext cx="4604" cy="2478"/>
            </a:xfrm>
            <a:prstGeom prst="irregularSeal1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6154" name="Rectangle 5"/>
            <p:cNvSpPr>
              <a:spLocks noChangeArrowheads="1"/>
            </p:cNvSpPr>
            <p:nvPr/>
          </p:nvSpPr>
          <p:spPr bwMode="auto">
            <a:xfrm>
              <a:off x="3107" y="2205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4400" b="1" dirty="0">
                  <a:latin typeface="Calibri" panose="020F0502020204030204" charset="0"/>
                  <a:cs typeface="Calibri" panose="020F0502020204030204" charset="0"/>
                </a:rPr>
                <a:t>   LOSE 100</a:t>
              </a:r>
            </a:p>
          </p:txBody>
        </p:sp>
        <p:pic>
          <p:nvPicPr>
            <p:cNvPr id="6155" name="Picture 23" descr="pajarito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0" y="2069"/>
              <a:ext cx="1588" cy="1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1919288" y="3141663"/>
            <a:ext cx="2520950" cy="1727200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Calibri" panose="020F0502020204030204" charset="0"/>
                <a:cs typeface="Calibri" panose="020F0502020204030204" charset="0"/>
              </a:rPr>
              <a:t>or </a:t>
            </a:r>
          </a:p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Keep it?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856620" y="5279232"/>
            <a:ext cx="7519987" cy="1052512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6000" b="1" i="1" kern="0" dirty="0">
                <a:solidFill>
                  <a:schemeClr val="tx2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Living room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 autoUpdateAnimBg="0"/>
      <p:bldP spid="23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474" y="396213"/>
            <a:ext cx="5459877" cy="5490899"/>
          </a:xfrm>
          <a:prstGeom prst="rect">
            <a:avLst/>
          </a:prstGeom>
        </p:spPr>
      </p:pic>
      <p:grpSp>
        <p:nvGrpSpPr>
          <p:cNvPr id="7171" name="Group 17"/>
          <p:cNvGrpSpPr/>
          <p:nvPr/>
        </p:nvGrpSpPr>
        <p:grpSpPr bwMode="auto">
          <a:xfrm>
            <a:off x="8904289" y="2852739"/>
            <a:ext cx="1582737" cy="1944687"/>
            <a:chOff x="295" y="1706"/>
            <a:chExt cx="997" cy="1225"/>
          </a:xfrm>
        </p:grpSpPr>
        <p:sp>
          <p:nvSpPr>
            <p:cNvPr id="7180" name="AutoShape 18"/>
            <p:cNvSpPr>
              <a:spLocks noChangeArrowheads="1"/>
            </p:cNvSpPr>
            <p:nvPr/>
          </p:nvSpPr>
          <p:spPr bwMode="auto">
            <a:xfrm>
              <a:off x="295" y="2024"/>
              <a:ext cx="997" cy="907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181" name="Rectangle 19"/>
            <p:cNvSpPr>
              <a:spLocks noChangeArrowheads="1"/>
            </p:cNvSpPr>
            <p:nvPr/>
          </p:nvSpPr>
          <p:spPr bwMode="auto">
            <a:xfrm>
              <a:off x="657" y="2024"/>
              <a:ext cx="273" cy="9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182" name="Rectangle 20"/>
            <p:cNvSpPr>
              <a:spLocks noChangeArrowheads="1"/>
            </p:cNvSpPr>
            <p:nvPr/>
          </p:nvSpPr>
          <p:spPr bwMode="auto">
            <a:xfrm rot="5400000">
              <a:off x="657" y="1979"/>
              <a:ext cx="273" cy="99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183" name="AutoShape 21"/>
            <p:cNvSpPr>
              <a:spLocks noChangeArrowheads="1"/>
            </p:cNvSpPr>
            <p:nvPr/>
          </p:nvSpPr>
          <p:spPr bwMode="auto">
            <a:xfrm rot="7301258">
              <a:off x="407" y="1684"/>
              <a:ext cx="363" cy="408"/>
            </a:xfrm>
            <a:prstGeom prst="triangle">
              <a:avLst>
                <a:gd name="adj" fmla="val 56681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184" name="AutoShape 22"/>
            <p:cNvSpPr>
              <a:spLocks noChangeArrowheads="1"/>
            </p:cNvSpPr>
            <p:nvPr/>
          </p:nvSpPr>
          <p:spPr bwMode="auto">
            <a:xfrm rot="-7472047">
              <a:off x="770" y="1684"/>
              <a:ext cx="363" cy="40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</p:grpSp>
      <p:sp>
        <p:nvSpPr>
          <p:cNvPr id="7173" name="Oval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33164" y="4819651"/>
            <a:ext cx="863600" cy="1152525"/>
          </a:xfrm>
          <a:prstGeom prst="ellipse">
            <a:avLst/>
          </a:prstGeom>
          <a:solidFill>
            <a:srgbClr val="FF2F92"/>
          </a:soli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H</a:t>
            </a:r>
          </a:p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O</a:t>
            </a:r>
          </a:p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M</a:t>
            </a:r>
          </a:p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947754" y="5572935"/>
            <a:ext cx="6915150" cy="949325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6000" b="1" i="1" kern="0" dirty="0">
                <a:solidFill>
                  <a:schemeClr val="tx2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bedroom</a:t>
            </a:r>
          </a:p>
        </p:txBody>
      </p:sp>
      <p:grpSp>
        <p:nvGrpSpPr>
          <p:cNvPr id="3" name="Group 10"/>
          <p:cNvGrpSpPr/>
          <p:nvPr/>
        </p:nvGrpSpPr>
        <p:grpSpPr bwMode="auto">
          <a:xfrm>
            <a:off x="4727575" y="1989139"/>
            <a:ext cx="7308850" cy="3933825"/>
            <a:chOff x="2018" y="1253"/>
            <a:chExt cx="4604" cy="2478"/>
          </a:xfrm>
        </p:grpSpPr>
        <p:sp>
          <p:nvSpPr>
            <p:cNvPr id="7177" name="AutoShape 6"/>
            <p:cNvSpPr>
              <a:spLocks noChangeArrowheads="1"/>
            </p:cNvSpPr>
            <p:nvPr/>
          </p:nvSpPr>
          <p:spPr bwMode="auto">
            <a:xfrm>
              <a:off x="2018" y="1253"/>
              <a:ext cx="4604" cy="2478"/>
            </a:xfrm>
            <a:prstGeom prst="irregularSeal1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178" name="Rectangle 7"/>
            <p:cNvSpPr>
              <a:spLocks noChangeArrowheads="1"/>
            </p:cNvSpPr>
            <p:nvPr/>
          </p:nvSpPr>
          <p:spPr bwMode="auto">
            <a:xfrm>
              <a:off x="3039" y="1933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4400" b="1" dirty="0">
                  <a:latin typeface="Calibri" panose="020F0502020204030204" charset="0"/>
                  <a:cs typeface="Calibri" panose="020F0502020204030204" charset="0"/>
                </a:rPr>
                <a:t>          GET 100</a:t>
              </a:r>
            </a:p>
          </p:txBody>
        </p:sp>
        <p:pic>
          <p:nvPicPr>
            <p:cNvPr id="7179" name="Picture 19" descr="pajarito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09" y="1921"/>
              <a:ext cx="2041" cy="1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Oval 3"/>
          <p:cNvSpPr>
            <a:spLocks noChangeArrowheads="1"/>
          </p:cNvSpPr>
          <p:nvPr/>
        </p:nvSpPr>
        <p:spPr bwMode="auto">
          <a:xfrm>
            <a:off x="1018382" y="2681665"/>
            <a:ext cx="2520950" cy="1727200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Calibri" panose="020F0502020204030204" charset="0"/>
                <a:cs typeface="Calibri" panose="020F0502020204030204" charset="0"/>
              </a:rPr>
              <a:t>or </a:t>
            </a:r>
          </a:p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Keep it?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 autoUpdateAnimBg="0"/>
      <p:bldP spid="24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135" y="407818"/>
            <a:ext cx="5079881" cy="5108745"/>
          </a:xfrm>
          <a:prstGeom prst="rect">
            <a:avLst/>
          </a:prstGeom>
        </p:spPr>
      </p:pic>
      <p:grpSp>
        <p:nvGrpSpPr>
          <p:cNvPr id="8195" name="Group 10"/>
          <p:cNvGrpSpPr/>
          <p:nvPr/>
        </p:nvGrpSpPr>
        <p:grpSpPr bwMode="auto">
          <a:xfrm>
            <a:off x="8904289" y="2852739"/>
            <a:ext cx="1582737" cy="1944687"/>
            <a:chOff x="295" y="1706"/>
            <a:chExt cx="997" cy="1225"/>
          </a:xfrm>
        </p:grpSpPr>
        <p:sp>
          <p:nvSpPr>
            <p:cNvPr id="8204" name="AutoShape 11"/>
            <p:cNvSpPr>
              <a:spLocks noChangeArrowheads="1"/>
            </p:cNvSpPr>
            <p:nvPr/>
          </p:nvSpPr>
          <p:spPr bwMode="auto">
            <a:xfrm>
              <a:off x="295" y="2024"/>
              <a:ext cx="997" cy="907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8205" name="Rectangle 12"/>
            <p:cNvSpPr>
              <a:spLocks noChangeArrowheads="1"/>
            </p:cNvSpPr>
            <p:nvPr/>
          </p:nvSpPr>
          <p:spPr bwMode="auto">
            <a:xfrm>
              <a:off x="657" y="2024"/>
              <a:ext cx="273" cy="9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8206" name="Rectangle 13"/>
            <p:cNvSpPr>
              <a:spLocks noChangeArrowheads="1"/>
            </p:cNvSpPr>
            <p:nvPr/>
          </p:nvSpPr>
          <p:spPr bwMode="auto">
            <a:xfrm rot="5400000">
              <a:off x="657" y="1979"/>
              <a:ext cx="273" cy="99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8207" name="AutoShape 14"/>
            <p:cNvSpPr>
              <a:spLocks noChangeArrowheads="1"/>
            </p:cNvSpPr>
            <p:nvPr/>
          </p:nvSpPr>
          <p:spPr bwMode="auto">
            <a:xfrm rot="7301258">
              <a:off x="407" y="1684"/>
              <a:ext cx="363" cy="408"/>
            </a:xfrm>
            <a:prstGeom prst="triangle">
              <a:avLst>
                <a:gd name="adj" fmla="val 56681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8208" name="AutoShape 15"/>
            <p:cNvSpPr>
              <a:spLocks noChangeArrowheads="1"/>
            </p:cNvSpPr>
            <p:nvPr/>
          </p:nvSpPr>
          <p:spPr bwMode="auto">
            <a:xfrm rot="-7472047">
              <a:off x="770" y="1684"/>
              <a:ext cx="363" cy="40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</p:grpSp>
      <p:sp>
        <p:nvSpPr>
          <p:cNvPr id="8197" name="Oval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312069" y="5151665"/>
            <a:ext cx="863600" cy="1152525"/>
          </a:xfrm>
          <a:prstGeom prst="ellipse">
            <a:avLst/>
          </a:prstGeom>
          <a:solidFill>
            <a:srgbClr val="FF2F92"/>
          </a:soli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b="1">
                <a:latin typeface="Comic Sans MS" panose="030F0702030302020204" pitchFamily="66" charset="0"/>
              </a:rPr>
              <a:t>H</a:t>
            </a:r>
          </a:p>
          <a:p>
            <a:pPr algn="ctr" latinLnBrk="1"/>
            <a:r>
              <a:rPr lang="en-US" altLang="ko-KR" b="1">
                <a:latin typeface="Comic Sans MS" panose="030F0702030302020204" pitchFamily="66" charset="0"/>
              </a:rPr>
              <a:t>O</a:t>
            </a:r>
          </a:p>
          <a:p>
            <a:pPr algn="ctr" latinLnBrk="1"/>
            <a:r>
              <a:rPr lang="en-US" altLang="ko-KR" b="1">
                <a:latin typeface="Comic Sans MS" panose="030F0702030302020204" pitchFamily="66" charset="0"/>
              </a:rPr>
              <a:t>M</a:t>
            </a:r>
          </a:p>
          <a:p>
            <a:pPr algn="ctr" latinLnBrk="1"/>
            <a:r>
              <a:rPr lang="en-US" altLang="ko-KR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832894" y="5296128"/>
            <a:ext cx="7113588" cy="1008062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6000" b="1" i="1" kern="0" dirty="0">
                <a:solidFill>
                  <a:schemeClr val="tx2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living room</a:t>
            </a:r>
          </a:p>
        </p:txBody>
      </p:sp>
      <p:grpSp>
        <p:nvGrpSpPr>
          <p:cNvPr id="3" name="Group 9"/>
          <p:cNvGrpSpPr/>
          <p:nvPr/>
        </p:nvGrpSpPr>
        <p:grpSpPr bwMode="auto">
          <a:xfrm>
            <a:off x="4727575" y="1989139"/>
            <a:ext cx="7308850" cy="3933825"/>
            <a:chOff x="2018" y="1253"/>
            <a:chExt cx="4604" cy="2478"/>
          </a:xfrm>
        </p:grpSpPr>
        <p:sp>
          <p:nvSpPr>
            <p:cNvPr id="8201" name="AutoShape 5"/>
            <p:cNvSpPr>
              <a:spLocks noChangeArrowheads="1"/>
            </p:cNvSpPr>
            <p:nvPr/>
          </p:nvSpPr>
          <p:spPr bwMode="auto">
            <a:xfrm>
              <a:off x="2018" y="1253"/>
              <a:ext cx="4604" cy="2478"/>
            </a:xfrm>
            <a:prstGeom prst="irregularSeal1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8202" name="Rectangle 6"/>
            <p:cNvSpPr>
              <a:spLocks noChangeArrowheads="1"/>
            </p:cNvSpPr>
            <p:nvPr/>
          </p:nvSpPr>
          <p:spPr bwMode="auto">
            <a:xfrm>
              <a:off x="3039" y="1933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4400" b="1" dirty="0">
                  <a:latin typeface="Calibri" panose="020F0502020204030204" charset="0"/>
                  <a:cs typeface="Calibri" panose="020F0502020204030204" charset="0"/>
                </a:rPr>
                <a:t>LOSE 200</a:t>
              </a:r>
            </a:p>
          </p:txBody>
        </p:sp>
        <p:pic>
          <p:nvPicPr>
            <p:cNvPr id="8203" name="Picture 22" descr="pajarito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26" y="2024"/>
              <a:ext cx="1588" cy="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Oval 3"/>
          <p:cNvSpPr>
            <a:spLocks noChangeArrowheads="1"/>
          </p:cNvSpPr>
          <p:nvPr/>
        </p:nvSpPr>
        <p:spPr bwMode="auto">
          <a:xfrm>
            <a:off x="924691" y="3068639"/>
            <a:ext cx="2520950" cy="1727200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Calibri" panose="020F0502020204030204" charset="0"/>
                <a:cs typeface="Calibri" panose="020F0502020204030204" charset="0"/>
              </a:rPr>
              <a:t>or </a:t>
            </a:r>
          </a:p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Keep it?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1570" y="1381472"/>
            <a:ext cx="10955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rooms in a house.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bedroom, living room, kitchen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This is my (</a:t>
            </a:r>
            <a:r>
              <a:rPr lang="en-US" sz="3600" dirty="0">
                <a:solidFill>
                  <a:srgbClr val="FF0000"/>
                </a:solidFill>
              </a:rPr>
              <a:t>living room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/>
        </p:nvGrpSpPr>
        <p:grpSpPr bwMode="auto">
          <a:xfrm>
            <a:off x="10382790" y="2647158"/>
            <a:ext cx="1582737" cy="1944687"/>
            <a:chOff x="295" y="1706"/>
            <a:chExt cx="997" cy="1225"/>
          </a:xfrm>
        </p:grpSpPr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295" y="2024"/>
              <a:ext cx="997" cy="907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57" y="2024"/>
              <a:ext cx="273" cy="9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 rot="5400000">
              <a:off x="657" y="1979"/>
              <a:ext cx="273" cy="99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8" name="AutoShape 14"/>
            <p:cNvSpPr>
              <a:spLocks noChangeArrowheads="1"/>
            </p:cNvSpPr>
            <p:nvPr/>
          </p:nvSpPr>
          <p:spPr bwMode="auto">
            <a:xfrm rot="7301258">
              <a:off x="407" y="1684"/>
              <a:ext cx="363" cy="408"/>
            </a:xfrm>
            <a:prstGeom prst="triangle">
              <a:avLst>
                <a:gd name="adj" fmla="val 56681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9" name="AutoShape 15"/>
            <p:cNvSpPr>
              <a:spLocks noChangeArrowheads="1"/>
            </p:cNvSpPr>
            <p:nvPr/>
          </p:nvSpPr>
          <p:spPr bwMode="auto">
            <a:xfrm rot="-7472047">
              <a:off x="770" y="1684"/>
              <a:ext cx="363" cy="40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80" y="553085"/>
            <a:ext cx="6496685" cy="5129530"/>
          </a:xfrm>
          <a:prstGeom prst="rect">
            <a:avLst/>
          </a:prstGeom>
        </p:spPr>
      </p:pic>
      <p:sp>
        <p:nvSpPr>
          <p:cNvPr id="9220" name="Oval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919957" y="5084762"/>
            <a:ext cx="863600" cy="1152525"/>
          </a:xfrm>
          <a:prstGeom prst="ellipse">
            <a:avLst/>
          </a:prstGeom>
          <a:solidFill>
            <a:srgbClr val="FF2F92"/>
          </a:soli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H</a:t>
            </a:r>
          </a:p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O</a:t>
            </a:r>
          </a:p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M</a:t>
            </a:r>
          </a:p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697210" y="2708275"/>
            <a:ext cx="2520950" cy="1727200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Calibri" panose="020F0502020204030204" charset="0"/>
                <a:cs typeface="Calibri" panose="020F0502020204030204" charset="0"/>
              </a:rPr>
              <a:t>or </a:t>
            </a:r>
          </a:p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Keep it?</a:t>
            </a:r>
          </a:p>
        </p:txBody>
      </p:sp>
      <p:grpSp>
        <p:nvGrpSpPr>
          <p:cNvPr id="2" name="Group 9"/>
          <p:cNvGrpSpPr/>
          <p:nvPr/>
        </p:nvGrpSpPr>
        <p:grpSpPr bwMode="auto">
          <a:xfrm>
            <a:off x="4755499" y="1293020"/>
            <a:ext cx="7308850" cy="3960812"/>
            <a:chOff x="2018" y="1253"/>
            <a:chExt cx="4604" cy="2495"/>
          </a:xfrm>
        </p:grpSpPr>
        <p:sp>
          <p:nvSpPr>
            <p:cNvPr id="9224" name="AutoShape 5"/>
            <p:cNvSpPr>
              <a:spLocks noChangeArrowheads="1"/>
            </p:cNvSpPr>
            <p:nvPr/>
          </p:nvSpPr>
          <p:spPr bwMode="auto">
            <a:xfrm>
              <a:off x="2018" y="1253"/>
              <a:ext cx="4604" cy="2478"/>
            </a:xfrm>
            <a:prstGeom prst="irregularSeal1">
              <a:avLst/>
            </a:prstGeom>
            <a:solidFill>
              <a:srgbClr val="FFCC99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9225" name="Rectangle 6"/>
            <p:cNvSpPr>
              <a:spLocks noChangeArrowheads="1"/>
            </p:cNvSpPr>
            <p:nvPr/>
          </p:nvSpPr>
          <p:spPr bwMode="auto">
            <a:xfrm>
              <a:off x="3039" y="1933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4400" b="1" dirty="0">
                  <a:latin typeface="Calibri" panose="020F0502020204030204" charset="0"/>
                  <a:cs typeface="Calibri" panose="020F0502020204030204" charset="0"/>
                </a:rPr>
                <a:t>        GET 200</a:t>
              </a:r>
            </a:p>
          </p:txBody>
        </p:sp>
        <p:pic>
          <p:nvPicPr>
            <p:cNvPr id="9226" name="Picture 17" descr="pajarito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6" y="1570"/>
              <a:ext cx="1873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037840" y="5547043"/>
            <a:ext cx="6858000" cy="785812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6000" b="1" i="1" kern="0" dirty="0">
                <a:solidFill>
                  <a:schemeClr val="tx2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house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2" grpId="0" bldLvl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689" y="393347"/>
            <a:ext cx="5122932" cy="5152040"/>
          </a:xfrm>
          <a:prstGeom prst="rect">
            <a:avLst/>
          </a:prstGeom>
        </p:spPr>
      </p:pic>
      <p:grpSp>
        <p:nvGrpSpPr>
          <p:cNvPr id="10242" name="Group 10"/>
          <p:cNvGrpSpPr/>
          <p:nvPr/>
        </p:nvGrpSpPr>
        <p:grpSpPr bwMode="auto">
          <a:xfrm>
            <a:off x="8904289" y="2852739"/>
            <a:ext cx="1582737" cy="1944687"/>
            <a:chOff x="295" y="1706"/>
            <a:chExt cx="997" cy="1225"/>
          </a:xfrm>
        </p:grpSpPr>
        <p:sp>
          <p:nvSpPr>
            <p:cNvPr id="10252" name="AutoShape 11"/>
            <p:cNvSpPr>
              <a:spLocks noChangeArrowheads="1"/>
            </p:cNvSpPr>
            <p:nvPr/>
          </p:nvSpPr>
          <p:spPr bwMode="auto">
            <a:xfrm>
              <a:off x="295" y="2024"/>
              <a:ext cx="997" cy="907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10253" name="Rectangle 12"/>
            <p:cNvSpPr>
              <a:spLocks noChangeArrowheads="1"/>
            </p:cNvSpPr>
            <p:nvPr/>
          </p:nvSpPr>
          <p:spPr bwMode="auto">
            <a:xfrm>
              <a:off x="657" y="2024"/>
              <a:ext cx="273" cy="90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10254" name="Rectangle 13"/>
            <p:cNvSpPr>
              <a:spLocks noChangeArrowheads="1"/>
            </p:cNvSpPr>
            <p:nvPr/>
          </p:nvSpPr>
          <p:spPr bwMode="auto">
            <a:xfrm rot="5400000">
              <a:off x="657" y="1979"/>
              <a:ext cx="273" cy="99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10255" name="AutoShape 14"/>
            <p:cNvSpPr>
              <a:spLocks noChangeArrowheads="1"/>
            </p:cNvSpPr>
            <p:nvPr/>
          </p:nvSpPr>
          <p:spPr bwMode="auto">
            <a:xfrm rot="7301258">
              <a:off x="407" y="1684"/>
              <a:ext cx="363" cy="408"/>
            </a:xfrm>
            <a:prstGeom prst="triangle">
              <a:avLst>
                <a:gd name="adj" fmla="val 56681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10256" name="AutoShape 15"/>
            <p:cNvSpPr>
              <a:spLocks noChangeArrowheads="1"/>
            </p:cNvSpPr>
            <p:nvPr/>
          </p:nvSpPr>
          <p:spPr bwMode="auto">
            <a:xfrm rot="-7472047">
              <a:off x="770" y="1684"/>
              <a:ext cx="363" cy="40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</p:grp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087536" y="2461244"/>
            <a:ext cx="2520950" cy="1727200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Calibri" panose="020F0502020204030204" charset="0"/>
                <a:cs typeface="Calibri" panose="020F0502020204030204" charset="0"/>
              </a:rPr>
              <a:t>or </a:t>
            </a:r>
          </a:p>
          <a:p>
            <a:pPr algn="ctr" latinLnBrk="1"/>
            <a:r>
              <a:rPr lang="en-US" altLang="ko-KR" sz="3200" dirty="0">
                <a:latin typeface="Calibri" panose="020F0502020204030204" charset="0"/>
                <a:cs typeface="Calibri" panose="020F0502020204030204" charset="0"/>
              </a:rPr>
              <a:t>Keep it?</a:t>
            </a:r>
          </a:p>
        </p:txBody>
      </p:sp>
      <p:sp>
        <p:nvSpPr>
          <p:cNvPr id="10245" name="Oval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949030" y="4868863"/>
            <a:ext cx="863600" cy="1152525"/>
          </a:xfrm>
          <a:prstGeom prst="ellipse">
            <a:avLst/>
          </a:prstGeom>
          <a:solidFill>
            <a:srgbClr val="FF2F92"/>
          </a:soli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H</a:t>
            </a:r>
          </a:p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O</a:t>
            </a:r>
          </a:p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M</a:t>
            </a:r>
          </a:p>
          <a:p>
            <a:pPr algn="ctr" latinLnBrk="1"/>
            <a:r>
              <a:rPr lang="en-US" altLang="ko-KR" b="1" dirty="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670508" y="5306661"/>
            <a:ext cx="7561263" cy="1024289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6000" b="1" i="1" kern="0" dirty="0">
                <a:solidFill>
                  <a:schemeClr val="tx2"/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kitchen</a:t>
            </a:r>
          </a:p>
        </p:txBody>
      </p:sp>
      <p:grpSp>
        <p:nvGrpSpPr>
          <p:cNvPr id="3" name="Group 9"/>
          <p:cNvGrpSpPr/>
          <p:nvPr/>
        </p:nvGrpSpPr>
        <p:grpSpPr bwMode="auto">
          <a:xfrm>
            <a:off x="5249864" y="1912490"/>
            <a:ext cx="7308850" cy="3933825"/>
            <a:chOff x="2018" y="1253"/>
            <a:chExt cx="4604" cy="2478"/>
          </a:xfrm>
        </p:grpSpPr>
        <p:sp>
          <p:nvSpPr>
            <p:cNvPr id="10249" name="AutoShape 5"/>
            <p:cNvSpPr>
              <a:spLocks noChangeArrowheads="1"/>
            </p:cNvSpPr>
            <p:nvPr/>
          </p:nvSpPr>
          <p:spPr bwMode="auto">
            <a:xfrm>
              <a:off x="2018" y="1253"/>
              <a:ext cx="4604" cy="2478"/>
            </a:xfrm>
            <a:prstGeom prst="irregularSeal1">
              <a:avLst/>
            </a:prstGeom>
            <a:solidFill>
              <a:srgbClr val="89C4FF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10250" name="Rectangle 6"/>
            <p:cNvSpPr>
              <a:spLocks noChangeArrowheads="1"/>
            </p:cNvSpPr>
            <p:nvPr/>
          </p:nvSpPr>
          <p:spPr bwMode="auto">
            <a:xfrm>
              <a:off x="3039" y="1933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r" latinLnBrk="1"/>
              <a:r>
                <a:rPr lang="en-US" altLang="ko-KR" sz="4400" b="1" dirty="0">
                  <a:latin typeface="Calibri" panose="020F0502020204030204" charset="0"/>
                  <a:cs typeface="Calibri" panose="020F0502020204030204" charset="0"/>
                </a:rPr>
                <a:t>STEAL 100</a:t>
              </a:r>
            </a:p>
          </p:txBody>
        </p:sp>
        <p:pic>
          <p:nvPicPr>
            <p:cNvPr id="10251" name="Picture 18" descr="pajarito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5" y="2024"/>
              <a:ext cx="1452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6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364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60</a:t>
            </a:r>
          </a:p>
        </p:txBody>
      </p:sp>
      <p:pic>
        <p:nvPicPr>
          <p:cNvPr id="4" name="Picture 3" descr="A picture containing text, clipar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330" y="396349"/>
            <a:ext cx="31623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02" y="1291795"/>
            <a:ext cx="8432178" cy="497545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>
            <a:off x="4775200" y="2092960"/>
            <a:ext cx="2844800" cy="1666240"/>
          </a:xfrm>
          <a:prstGeom prst="curvedConnector3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flipV="1">
            <a:off x="4775200" y="2092960"/>
            <a:ext cx="2844800" cy="1634285"/>
          </a:xfrm>
          <a:prstGeom prst="curvedConnector3">
            <a:avLst/>
          </a:prstGeom>
          <a:ln w="57150">
            <a:solidFill>
              <a:srgbClr val="54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>
            <a:off x="4775200" y="5365872"/>
            <a:ext cx="2844800" cy="120528"/>
          </a:xfrm>
          <a:prstGeom prst="curvedConnector3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31" y="1198444"/>
            <a:ext cx="10672549" cy="504729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95"/>
            <a:ext cx="8832215" cy="6022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living room,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kitchen,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bedroom</a:t>
            </a:r>
          </a:p>
        </p:txBody>
      </p:sp>
      <p:sp>
        <p:nvSpPr>
          <p:cNvPr id="2" name="Rectangle 1"/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This is my (</a:t>
            </a:r>
            <a:r>
              <a:rPr lang="en-US" sz="3600" i="1" dirty="0">
                <a:solidFill>
                  <a:srgbClr val="FF0000"/>
                </a:solidFill>
              </a:rPr>
              <a:t>living room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Practice the vocabulary and structure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s. M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(page 60).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(page 58).</a:t>
            </a:r>
            <a:endParaRPr lang="en-US" sz="3600" i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Prepare for the next lesson (page 63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>
            <a:fillRect/>
          </a:stretch>
        </p:blipFill>
        <p:spPr>
          <a:xfrm>
            <a:off x="0" y="-121285"/>
            <a:ext cx="12252325" cy="7080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065"/>
            <a:ext cx="9571355" cy="6008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ool ball, vector graphics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05" y="848185"/>
            <a:ext cx="7074786" cy="4721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/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4719" y="4269838"/>
            <a:ext cx="10071219" cy="1862048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What’s missing?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95" y="365125"/>
            <a:ext cx="9111615" cy="60356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76625" y="962025"/>
            <a:ext cx="5006340" cy="4842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bedroom, </a:t>
            </a:r>
          </a:p>
          <a:p>
            <a:pPr algn="ctr"/>
            <a:r>
              <a:rPr lang="en-US" sz="3600" i="1" dirty="0"/>
              <a:t>living room, </a:t>
            </a:r>
          </a:p>
          <a:p>
            <a:pPr algn="ctr"/>
            <a:r>
              <a:rPr lang="en-US" sz="3600" i="1" dirty="0"/>
              <a:t>kitchen</a:t>
            </a:r>
          </a:p>
          <a:p>
            <a:pPr algn="ctr"/>
            <a:endParaRPr lang="en-US" sz="3600" i="1" dirty="0"/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5" y="517525"/>
            <a:ext cx="8684895" cy="5842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5980" y="4037965"/>
            <a:ext cx="3917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53.mp3" descr="CD2-TRACK 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7027" y="306632"/>
            <a:ext cx="812800" cy="81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9261" y="633656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Click </a:t>
            </a:r>
            <a:r>
              <a:rPr lang="vi-VN" alt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each </a:t>
            </a:r>
            <a:r>
              <a:rPr lang="en-US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icon to hear the sound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3076"/>
            <a:ext cx="4909024" cy="579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application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7" y="1733267"/>
            <a:ext cx="12165452" cy="3357348"/>
          </a:xfrm>
          <a:prstGeom prst="rect">
            <a:avLst/>
          </a:prstGeom>
        </p:spPr>
      </p:pic>
      <p:pic>
        <p:nvPicPr>
          <p:cNvPr id="3" name="CD2-TRACK 5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895" end="129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9530" y="1003300"/>
            <a:ext cx="981075" cy="929640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617479" y="5116206"/>
            <a:ext cx="2384928" cy="39878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living room</a:t>
            </a:r>
          </a:p>
        </p:txBody>
      </p:sp>
      <p:sp>
        <p:nvSpPr>
          <p:cNvPr id="12" name="TextBox 9"/>
          <p:cNvSpPr txBox="1"/>
          <p:nvPr/>
        </p:nvSpPr>
        <p:spPr>
          <a:xfrm>
            <a:off x="746528" y="5576765"/>
            <a:ext cx="2125704" cy="70675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lɪvɪŋ</a:t>
            </a:r>
            <a:r>
              <a:rPr lang="en-US" sz="2000" dirty="0"/>
              <a:t> </a:t>
            </a:r>
            <a:r>
              <a:rPr lang="en-US" sz="2000" dirty="0" err="1"/>
              <a:t>ruːm</a:t>
            </a:r>
            <a:r>
              <a:rPr lang="en-US" sz="2000" dirty="0"/>
              <a:t>/ </a:t>
            </a:r>
            <a:r>
              <a:rPr lang="en-US" sz="2000" dirty="0" err="1"/>
              <a:t>phòng</a:t>
            </a:r>
            <a:r>
              <a:rPr lang="en-US" sz="2000" dirty="0"/>
              <a:t> </a:t>
            </a:r>
            <a:r>
              <a:rPr lang="en-US" sz="2000" dirty="0" err="1"/>
              <a:t>khách</a:t>
            </a:r>
            <a:r>
              <a:rPr lang="en-US" sz="2000" dirty="0"/>
              <a:t> 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5208326" y="5134659"/>
            <a:ext cx="1630955" cy="39878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kitchen</a:t>
            </a:r>
          </a:p>
        </p:txBody>
      </p:sp>
      <p:sp>
        <p:nvSpPr>
          <p:cNvPr id="14" name="TextBox 9"/>
          <p:cNvSpPr txBox="1"/>
          <p:nvPr/>
        </p:nvSpPr>
        <p:spPr>
          <a:xfrm>
            <a:off x="5208326" y="5576755"/>
            <a:ext cx="1630955" cy="70675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kɪtʃɪn</a:t>
            </a:r>
            <a:r>
              <a:rPr lang="en-US" sz="2000" dirty="0"/>
              <a:t>/ </a:t>
            </a:r>
            <a:r>
              <a:rPr lang="en-US" sz="2000" dirty="0" err="1"/>
              <a:t>nha</a:t>
            </a:r>
            <a:r>
              <a:rPr lang="en-US" sz="2000" dirty="0"/>
              <a:t>̀ </a:t>
            </a:r>
            <a:r>
              <a:rPr lang="en-US" sz="2000" dirty="0" err="1"/>
              <a:t>bếp</a:t>
            </a:r>
            <a:r>
              <a:rPr lang="en-US" sz="2000" dirty="0"/>
              <a:t> 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9522159" y="5090806"/>
            <a:ext cx="1907257" cy="39878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bedroom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9660946" y="5576755"/>
            <a:ext cx="1630955" cy="70675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charset="0"/>
                <a:cs typeface="Calibri" panose="020F0502020204030204" charset="0"/>
              </a:rPr>
              <a:t>/ˈbedruːm/ phòng ngủ </a:t>
            </a:r>
          </a:p>
        </p:txBody>
      </p:sp>
      <p:pic>
        <p:nvPicPr>
          <p:cNvPr id="17" name="CD2-TRACK 5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029" end="65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33390" y="1003300"/>
            <a:ext cx="981075" cy="929640"/>
          </a:xfrm>
          <a:prstGeom prst="rect">
            <a:avLst/>
          </a:prstGeom>
        </p:spPr>
      </p:pic>
      <p:pic>
        <p:nvPicPr>
          <p:cNvPr id="19" name="CD2-TRACK 5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4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82200" y="1002030"/>
            <a:ext cx="981075" cy="92964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0000">
                <p:cTn id="3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0000">
                <p:cTn id="4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90000"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26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indefinite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6" dur="indefinite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528</Words>
  <Application>Microsoft Office PowerPoint</Application>
  <PresentationFormat>Widescreen</PresentationFormat>
  <Paragraphs>147</Paragraphs>
  <Slides>39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 Light</vt:lpstr>
      <vt:lpstr>Calibri</vt:lpstr>
      <vt:lpstr>Comic Sans MS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226</cp:revision>
  <dcterms:created xsi:type="dcterms:W3CDTF">2019-07-02T02:13:00Z</dcterms:created>
  <dcterms:modified xsi:type="dcterms:W3CDTF">2023-08-06T06:30:07Z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9D82790477ED4CC3BF0AE28953D6425B</vt:lpwstr>
  </property>
  <property fmtid="{D5CDD505-2E9C-101B-9397-08002B2CF9AE}" pid="3" name="KSOProductBuildVer">
    <vt:lpwstr>1033-11.2.0.11486</vt:lpwstr>
  </property>
</Properties>
</file>