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5"/>
  </p:notesMasterIdLst>
  <p:sldIdLst>
    <p:sldId id="396" r:id="rId2"/>
    <p:sldId id="348" r:id="rId3"/>
    <p:sldId id="302" r:id="rId4"/>
    <p:sldId id="259" r:id="rId5"/>
    <p:sldId id="360" r:id="rId6"/>
    <p:sldId id="303" r:id="rId7"/>
    <p:sldId id="260" r:id="rId8"/>
    <p:sldId id="338" r:id="rId9"/>
    <p:sldId id="264" r:id="rId10"/>
    <p:sldId id="397" r:id="rId11"/>
    <p:sldId id="398" r:id="rId12"/>
    <p:sldId id="269" r:id="rId13"/>
    <p:sldId id="435" r:id="rId14"/>
    <p:sldId id="399" r:id="rId15"/>
    <p:sldId id="400" r:id="rId16"/>
    <p:sldId id="401" r:id="rId17"/>
    <p:sldId id="402" r:id="rId18"/>
    <p:sldId id="265" r:id="rId19"/>
    <p:sldId id="359" r:id="rId20"/>
    <p:sldId id="406" r:id="rId21"/>
    <p:sldId id="407" r:id="rId22"/>
    <p:sldId id="410" r:id="rId23"/>
    <p:sldId id="409" r:id="rId24"/>
    <p:sldId id="408" r:id="rId25"/>
    <p:sldId id="371" r:id="rId26"/>
    <p:sldId id="403" r:id="rId27"/>
    <p:sldId id="404" r:id="rId28"/>
    <p:sldId id="278" r:id="rId29"/>
    <p:sldId id="411" r:id="rId30"/>
    <p:sldId id="279" r:id="rId31"/>
    <p:sldId id="280" r:id="rId32"/>
    <p:sldId id="405" r:id="rId33"/>
    <p:sldId id="283" r:id="rId34"/>
  </p:sldIdLst>
  <p:sldSz cx="12192000" cy="6858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FF00"/>
    <a:srgbClr val="EF5288"/>
    <a:srgbClr val="EECAF2"/>
    <a:srgbClr val="EF578A"/>
    <a:srgbClr val="B597EA"/>
    <a:srgbClr val="FF40FF"/>
    <a:srgbClr val="FDFCE3"/>
    <a:srgbClr val="ECD8E9"/>
    <a:srgbClr val="EE297E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84947"/>
  </p:normalViewPr>
  <p:slideViewPr>
    <p:cSldViewPr snapToGrid="0" snapToObjects="1">
      <p:cViewPr varScale="1">
        <p:scale>
          <a:sx n="80" d="100"/>
          <a:sy n="80" d="100"/>
        </p:scale>
        <p:origin x="82" y="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rPr lang="vi-VN"/>
              <a:t>06/08/2023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r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Divide the class into teams.</a:t>
            </a:r>
          </a:p>
          <a:p>
            <a:r>
              <a:rPr lang="en-US" dirty="0"/>
              <a:t>Put some flashcards around the classroom.</a:t>
            </a:r>
          </a:p>
          <a:p>
            <a:r>
              <a:rPr lang="en-US" dirty="0"/>
              <a:t>Teacher call out a word.</a:t>
            </a:r>
          </a:p>
          <a:p>
            <a:r>
              <a:rPr lang="en-US" dirty="0"/>
              <a:t>Have students find the card.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ound Same Side Corner Rectangle 6"/>
          <p:cNvSpPr/>
          <p:nvPr userDrawn="1"/>
        </p:nvSpPr>
        <p:spPr>
          <a:xfrm>
            <a:off x="0" y="-87923"/>
            <a:ext cx="12192000" cy="465992"/>
          </a:xfrm>
          <a:prstGeom prst="round2SameRect">
            <a:avLst/>
          </a:prstGeom>
          <a:solidFill>
            <a:srgbClr val="EF52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s 7"/>
          <p:cNvSpPr/>
          <p:nvPr userDrawn="1"/>
        </p:nvSpPr>
        <p:spPr>
          <a:xfrm>
            <a:off x="0" y="6392008"/>
            <a:ext cx="12192000" cy="465992"/>
          </a:xfrm>
          <a:prstGeom prst="rect">
            <a:avLst/>
          </a:prstGeom>
          <a:solidFill>
            <a:srgbClr val="EF52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1351748" y="6392008"/>
            <a:ext cx="712568" cy="430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 userDrawn="1"/>
        </p:nvSpPr>
        <p:spPr>
          <a:xfrm>
            <a:off x="32976" y="6539039"/>
            <a:ext cx="2471420" cy="3067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T</a:t>
            </a:r>
            <a:r>
              <a:rPr lang="vi-VN" altLang="en-US" sz="1400" baseline="0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iếng Anh</a:t>
            </a:r>
            <a:r>
              <a:rPr lang="en-US" sz="1400" baseline="0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 1 </a:t>
            </a:r>
            <a:r>
              <a:rPr lang="en-US" sz="1400" baseline="0" dirty="0" err="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i</a:t>
            </a:r>
            <a:r>
              <a:rPr lang="en-US" sz="1400" baseline="0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-Learn Smart Start </a:t>
            </a:r>
            <a:endParaRPr lang="en-US" sz="1400" dirty="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4" name="TextBox 9"/>
          <p:cNvSpPr txBox="1"/>
          <p:nvPr userDrawn="1"/>
        </p:nvSpPr>
        <p:spPr>
          <a:xfrm>
            <a:off x="153420" y="0"/>
            <a:ext cx="1910715" cy="3683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Unit 10</a:t>
            </a:r>
            <a:r>
              <a:rPr lang="vi-VN" altLang="en-US" sz="1800" b="0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: My House</a:t>
            </a:r>
          </a:p>
        </p:txBody>
      </p:sp>
      <p:sp>
        <p:nvSpPr>
          <p:cNvPr id="15" name="TextBox 9"/>
          <p:cNvSpPr txBox="1"/>
          <p:nvPr userDrawn="1"/>
        </p:nvSpPr>
        <p:spPr>
          <a:xfrm>
            <a:off x="10674316" y="7998"/>
            <a:ext cx="121860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>
                <a:solidFill>
                  <a:schemeClr val="bg1"/>
                </a:solidFill>
              </a:rPr>
              <a:t>Lesson </a:t>
            </a:r>
            <a:r>
              <a:rPr lang="en-US" sz="1800" b="0" baseline="0">
                <a:solidFill>
                  <a:schemeClr val="bg1"/>
                </a:solidFill>
              </a:rPr>
              <a:t> 2.1</a:t>
            </a:r>
            <a:endParaRPr lang="en-US" sz="1800" b="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5.mp3"/><Relationship Id="rId7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7.png"/><Relationship Id="rId4" Type="http://schemas.openxmlformats.org/officeDocument/2006/relationships/audio" Target="../media/media5.mp3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7.mp3"/><Relationship Id="rId7" Type="http://schemas.openxmlformats.org/officeDocument/2006/relationships/image" Target="../media/image1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1.png"/><Relationship Id="rId4" Type="http://schemas.openxmlformats.org/officeDocument/2006/relationships/audio" Target="../media/media7.mp3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10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2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2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10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eduhome.com.vn/DHALesson?idGrade=1&amp;idSubject=1&amp;idSeries=1&amp;idTheme=298&amp;IdLevel=1&amp;idThemeServer=50" TargetMode="Externa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CD1-TRACK 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8636" y="1574569"/>
            <a:ext cx="554482" cy="5544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3" y="-103910"/>
            <a:ext cx="12198273" cy="69515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65877" y="2062087"/>
            <a:ext cx="45320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Unit 10: My House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68696" y="3134330"/>
            <a:ext cx="25882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Calibri" panose="020F0502020204030204" charset="0"/>
                <a:cs typeface="Calibri" panose="020F0502020204030204" charset="0"/>
              </a:rPr>
              <a:t>Lesson </a:t>
            </a:r>
            <a:r>
              <a:rPr lang="vi-VN" altLang="en-US" sz="4400" b="1" dirty="0">
                <a:solidFill>
                  <a:srgbClr val="00B050"/>
                </a:solidFill>
                <a:latin typeface="Calibri" panose="020F0502020204030204" charset="0"/>
                <a:cs typeface="Calibri" panose="020F0502020204030204" charset="0"/>
              </a:rPr>
              <a:t>2</a:t>
            </a:r>
            <a:r>
              <a:rPr lang="en-US" sz="4400" b="1" dirty="0">
                <a:solidFill>
                  <a:srgbClr val="00B050"/>
                </a:solidFill>
                <a:latin typeface="Calibri" panose="020F0502020204030204" charset="0"/>
                <a:cs typeface="Calibri" panose="020F0502020204030204" charset="0"/>
              </a:rPr>
              <a:t>.1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19139" y="4221528"/>
            <a:ext cx="19965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Page 64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D2-TRACK 56.mp3" descr="CD2-TRACK 5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14388" y="293047"/>
            <a:ext cx="812800" cy="812800"/>
          </a:xfrm>
          <a:prstGeom prst="rect">
            <a:avLst/>
          </a:prstGeom>
        </p:spPr>
      </p:pic>
      <p:pic>
        <p:nvPicPr>
          <p:cNvPr id="5" name="Picture 4" descr="Logo&#10;&#10;Description automatically generate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07347"/>
            <a:ext cx="4216400" cy="584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Logo, company name&#10;&#10;Description automatically generate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105847"/>
            <a:ext cx="5753100" cy="4025900"/>
          </a:xfrm>
          <a:prstGeom prst="rect">
            <a:avLst/>
          </a:prstGeom>
        </p:spPr>
      </p:pic>
      <p:pic>
        <p:nvPicPr>
          <p:cNvPr id="9" name="Picture 8" descr="Icon&#10;&#10;Description automatically generated with medium confidenc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95442" y="991547"/>
            <a:ext cx="4527645" cy="40259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16937" y="5131747"/>
            <a:ext cx="1579278" cy="101566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6000" i="1" dirty="0">
                <a:solidFill>
                  <a:srgbClr val="0070C0"/>
                </a:solidFill>
              </a:rPr>
              <a:t>K, k 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76550" y="5254858"/>
            <a:ext cx="1366080" cy="769441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4400" i="1" dirty="0">
                <a:solidFill>
                  <a:srgbClr val="0070C0"/>
                </a:solidFill>
              </a:rPr>
              <a:t>/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i="1" dirty="0">
                <a:solidFill>
                  <a:srgbClr val="FF0000"/>
                </a:solidFill>
              </a:rPr>
              <a:t>k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i="1" dirty="0">
                <a:solidFill>
                  <a:srgbClr val="0070C0"/>
                </a:solidFill>
              </a:rPr>
              <a:t>/ 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82456" y="5017448"/>
            <a:ext cx="1349685" cy="101566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6000" i="1" dirty="0">
                <a:solidFill>
                  <a:srgbClr val="0070C0"/>
                </a:solidFill>
              </a:rPr>
              <a:t>L, l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73261" y="5122377"/>
            <a:ext cx="1239442" cy="769441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4400" i="1" dirty="0">
                <a:solidFill>
                  <a:srgbClr val="0070C0"/>
                </a:solidFill>
              </a:rPr>
              <a:t>/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i="1" dirty="0">
                <a:solidFill>
                  <a:srgbClr val="FF0000"/>
                </a:solidFill>
              </a:rPr>
              <a:t>l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i="1" dirty="0">
                <a:solidFill>
                  <a:srgbClr val="0070C0"/>
                </a:solidFill>
              </a:rPr>
              <a:t>/ 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53100" y="565065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</a:t>
            </a:r>
          </a:p>
        </p:txBody>
      </p:sp>
      <p:pic>
        <p:nvPicPr>
          <p:cNvPr id="2" name="CD2-TRACK 56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31690" y="292735"/>
            <a:ext cx="1104265" cy="1001395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" dur="222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2-TRACK 57.mp3" descr="CD2-TRACK 5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38220" y="407346"/>
            <a:ext cx="812800" cy="812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070" y="1117795"/>
            <a:ext cx="3535396" cy="34612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7647" y="1192692"/>
            <a:ext cx="3434080" cy="33114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25642" y="4504126"/>
            <a:ext cx="1888659" cy="101566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6000" i="1" dirty="0">
                <a:solidFill>
                  <a:srgbClr val="FF0000"/>
                </a:solidFill>
              </a:rPr>
              <a:t>L</a:t>
            </a:r>
            <a:r>
              <a:rPr lang="en-US" sz="6000" i="1" dirty="0">
                <a:solidFill>
                  <a:srgbClr val="0070C0"/>
                </a:solidFill>
              </a:rPr>
              <a:t>ove 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57721" y="4504125"/>
            <a:ext cx="1709122" cy="101566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6000" i="1" dirty="0">
                <a:solidFill>
                  <a:srgbClr val="FF0000"/>
                </a:solidFill>
              </a:rPr>
              <a:t>K</a:t>
            </a:r>
            <a:r>
              <a:rPr lang="en-US" sz="6000" i="1" dirty="0">
                <a:solidFill>
                  <a:srgbClr val="0070C0"/>
                </a:solidFill>
              </a:rPr>
              <a:t>ick 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69326" y="5661336"/>
            <a:ext cx="1239442" cy="769441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4400" i="1" dirty="0">
                <a:solidFill>
                  <a:srgbClr val="0070C0"/>
                </a:solidFill>
              </a:rPr>
              <a:t>/</a:t>
            </a:r>
            <a:r>
              <a:rPr lang="en-US" sz="4400" dirty="0">
                <a:solidFill>
                  <a:srgbClr val="FF0000"/>
                </a:solidFill>
              </a:rPr>
              <a:t> l </a:t>
            </a:r>
            <a:r>
              <a:rPr lang="en-US" sz="4400" i="1" dirty="0">
                <a:solidFill>
                  <a:srgbClr val="0070C0"/>
                </a:solidFill>
              </a:rPr>
              <a:t>/ 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97209" y="5661335"/>
            <a:ext cx="1366080" cy="769441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4400" i="1" dirty="0">
                <a:solidFill>
                  <a:srgbClr val="0070C0"/>
                </a:solidFill>
              </a:rPr>
              <a:t>/</a:t>
            </a:r>
            <a:r>
              <a:rPr lang="en-US" sz="4400" dirty="0">
                <a:solidFill>
                  <a:srgbClr val="FF0000"/>
                </a:solidFill>
              </a:rPr>
              <a:t> k </a:t>
            </a:r>
            <a:r>
              <a:rPr lang="en-US" sz="4400" i="1" dirty="0">
                <a:solidFill>
                  <a:srgbClr val="0070C0"/>
                </a:solidFill>
              </a:rPr>
              <a:t>/ 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3" name="Picture 2" descr="A close-up of a logo&#10;&#10;Description automatically generated with low confidenc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65081"/>
            <a:ext cx="5154455" cy="7527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6601220" y="681813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</a:t>
            </a:r>
          </a:p>
        </p:txBody>
      </p:sp>
      <p:pic>
        <p:nvPicPr>
          <p:cNvPr id="2" name="CD2-TRACK 57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0200" y="407035"/>
            <a:ext cx="1046480" cy="1104265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" dur="22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515" y="563880"/>
            <a:ext cx="8300085" cy="57308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19650" y="3820795"/>
            <a:ext cx="33140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260" y="425885"/>
            <a:ext cx="2754280" cy="830997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b="1"/>
              <a:t>Let’s play!</a:t>
            </a:r>
            <a:endParaRPr lang="en-US" sz="4800" b="1" dirty="0"/>
          </a:p>
        </p:txBody>
      </p:sp>
      <p:pic>
        <p:nvPicPr>
          <p:cNvPr id="7" name="Picture 6" descr="Icon, circle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861" y="1633249"/>
            <a:ext cx="6034762" cy="41866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0760" y="2301111"/>
            <a:ext cx="6228527" cy="1127889"/>
          </a:xfrm>
          <a:prstGeom prst="rect">
            <a:avLst/>
          </a:prstGeom>
          <a:noFill/>
        </p:spPr>
        <p:txBody>
          <a:bodyPr wrap="none" rtlCol="0">
            <a:prstTxWarp prst="textChevronInverted">
              <a:avLst/>
            </a:prstTxWarp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</a:rPr>
              <a:t>Find the card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35" y="409262"/>
            <a:ext cx="7277100" cy="850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diagram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301" y="1526232"/>
            <a:ext cx="5961448" cy="4710795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35" y="409262"/>
            <a:ext cx="7277100" cy="850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Logo, company name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029" y="1526918"/>
            <a:ext cx="6864824" cy="4776573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5860593" y="4894354"/>
            <a:ext cx="941696" cy="6550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35" y="409262"/>
            <a:ext cx="7277100" cy="850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Logo, company name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044" y="1470954"/>
            <a:ext cx="7022231" cy="473877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581417" y="4970802"/>
            <a:ext cx="941696" cy="6550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ableware, clipart, dishware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5009"/>
            <a:ext cx="4368800" cy="55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screenshot of a game&#10;&#10;Description automatically generated with medium confidenc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4208"/>
            <a:ext cx="12075209" cy="4233149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295" y="452120"/>
            <a:ext cx="8380095" cy="59112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27400" y="2607945"/>
            <a:ext cx="32512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Let’s play!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10449" y="1940169"/>
            <a:ext cx="684041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dirty="0">
                <a:solidFill>
                  <a:srgbClr val="0070C0"/>
                </a:solidFill>
              </a:rPr>
              <a:t>Let’s play!</a:t>
            </a:r>
          </a:p>
        </p:txBody>
      </p:sp>
      <p:sp>
        <p:nvSpPr>
          <p:cNvPr id="3" name="Rectangle 2"/>
          <p:cNvSpPr/>
          <p:nvPr/>
        </p:nvSpPr>
        <p:spPr>
          <a:xfrm>
            <a:off x="3600448" y="3429000"/>
            <a:ext cx="5296643" cy="12248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Listen and choose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257" y="473125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af.mp3" descr="lea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644" y="-916428"/>
            <a:ext cx="812800" cy="81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46" y="503177"/>
            <a:ext cx="1928473" cy="17838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6169" y="1625601"/>
            <a:ext cx="2932479" cy="2870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644" y="2893061"/>
            <a:ext cx="2977290" cy="2870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/>
          <a:srcRect l="7535" t="25427" b="28200"/>
          <a:stretch>
            <a:fillRect/>
          </a:stretch>
        </p:blipFill>
        <p:spPr>
          <a:xfrm>
            <a:off x="8202883" y="1148081"/>
            <a:ext cx="3724955" cy="20929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36200" y="4738906"/>
            <a:ext cx="1468120" cy="1362173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und k.mp3" descr="sound 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045" y="-1040508"/>
            <a:ext cx="812800" cy="81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129" y="542168"/>
            <a:ext cx="1928473" cy="17838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9680" y="2580640"/>
            <a:ext cx="2355132" cy="2215991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0070C0"/>
                </a:solidFill>
              </a:rPr>
              <a:t>/</a:t>
            </a:r>
            <a:r>
              <a:rPr lang="en-US" sz="13800" dirty="0">
                <a:solidFill>
                  <a:srgbClr val="FF0000"/>
                </a:solidFill>
              </a:rPr>
              <a:t>k</a:t>
            </a:r>
            <a:r>
              <a:rPr lang="en-US" sz="13800" dirty="0">
                <a:solidFill>
                  <a:srgbClr val="0070C0"/>
                </a:solidFill>
              </a:rPr>
              <a:t>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81520" y="2580639"/>
            <a:ext cx="1955985" cy="2215991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0070C0"/>
                </a:solidFill>
              </a:rPr>
              <a:t>/</a:t>
            </a:r>
            <a:r>
              <a:rPr lang="en-US" sz="13800" dirty="0">
                <a:solidFill>
                  <a:srgbClr val="FF0000"/>
                </a:solidFill>
              </a:rPr>
              <a:t>l</a:t>
            </a:r>
            <a:r>
              <a:rPr lang="en-US" sz="13800" dirty="0">
                <a:solidFill>
                  <a:srgbClr val="0070C0"/>
                </a:solidFill>
              </a:rPr>
              <a:t>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36200" y="4738906"/>
            <a:ext cx="1468120" cy="1362173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tter L.mp3" descr="letter 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7054" y="-1000551"/>
            <a:ext cx="812800" cy="81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84" y="410723"/>
            <a:ext cx="1928473" cy="17838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36200" y="4738906"/>
            <a:ext cx="1468120" cy="13621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39730" y="2546467"/>
            <a:ext cx="1906291" cy="2215991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0070C0"/>
                </a:solidFill>
              </a:rPr>
              <a:t> K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64170" y="2546466"/>
            <a:ext cx="1930337" cy="2215991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0070C0"/>
                </a:solidFill>
              </a:rPr>
              <a:t> C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91244" y="2546465"/>
            <a:ext cx="1729961" cy="2215991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0070C0"/>
                </a:solidFill>
              </a:rPr>
              <a:t> L 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5833E-6 -0.00602 L 3.95833E-6 -0.07824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ite.mp3" descr="ki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889" y="-1005139"/>
            <a:ext cx="812800" cy="81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84" y="410723"/>
            <a:ext cx="1928473" cy="17838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36200" y="4738906"/>
            <a:ext cx="1468120" cy="13621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l="11924" t="1621" r="27426" b="3460"/>
          <a:stretch>
            <a:fillRect/>
          </a:stretch>
        </p:blipFill>
        <p:spPr>
          <a:xfrm>
            <a:off x="8270240" y="756921"/>
            <a:ext cx="3048000" cy="36770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/>
          <a:srcRect l="9064" t="12726" r="24936" b="12161"/>
          <a:stretch>
            <a:fillRect/>
          </a:stretch>
        </p:blipFill>
        <p:spPr>
          <a:xfrm>
            <a:off x="490139" y="2987041"/>
            <a:ext cx="3234575" cy="28682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l="6000" t="7433" r="28000" b="5294"/>
          <a:stretch>
            <a:fillRect/>
          </a:stretch>
        </p:blipFill>
        <p:spPr>
          <a:xfrm>
            <a:off x="4754880" y="1622492"/>
            <a:ext cx="2783868" cy="28682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tter K.mp3" descr="letter 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9334" y="-927678"/>
            <a:ext cx="812800" cy="81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84" y="410723"/>
            <a:ext cx="1928473" cy="17838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36200" y="4738906"/>
            <a:ext cx="1468120" cy="13621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39730" y="2546467"/>
            <a:ext cx="1906291" cy="2215991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0070C0"/>
                </a:solidFill>
              </a:rPr>
              <a:t> K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64170" y="2546466"/>
            <a:ext cx="1930337" cy="2215991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0070C0"/>
                </a:solidFill>
              </a:rPr>
              <a:t> C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91244" y="2546465"/>
            <a:ext cx="1729961" cy="2215991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0070C0"/>
                </a:solidFill>
              </a:rPr>
              <a:t> L 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9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ape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301750"/>
            <a:ext cx="6096000" cy="4254500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96349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62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162" y="396349"/>
            <a:ext cx="5372100" cy="723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6913"/>
            <a:ext cx="12199879" cy="30161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1849" y="3739486"/>
            <a:ext cx="5100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44174" y="3739485"/>
            <a:ext cx="5100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26499" y="3753129"/>
            <a:ext cx="4379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490260" y="3739484"/>
            <a:ext cx="5100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solidFill>
                  <a:srgbClr val="FF0000"/>
                </a:solidFill>
              </a:rPr>
              <a:t>d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96349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62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" y="1965277"/>
            <a:ext cx="12204837" cy="29615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934" y="3930555"/>
            <a:ext cx="4876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82972" y="3821373"/>
            <a:ext cx="3802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28798" y="3930555"/>
            <a:ext cx="5100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04468" y="3930554"/>
            <a:ext cx="5100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solidFill>
                  <a:srgbClr val="FF0000"/>
                </a:solidFill>
              </a:rPr>
              <a:t>h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72" y="450362"/>
            <a:ext cx="186612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DHA on </a:t>
            </a:r>
            <a:r>
              <a:rPr lang="en-US" b="1" dirty="0" err="1">
                <a:solidFill>
                  <a:schemeClr val="bg1"/>
                </a:solidFill>
              </a:rPr>
              <a:t>Eduhome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75245" y="466901"/>
            <a:ext cx="2441510" cy="523220"/>
          </a:xfrm>
          <a:prstGeom prst="rect">
            <a:avLst/>
          </a:prstGeom>
          <a:solidFill>
            <a:schemeClr val="accent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45360" y="552114"/>
            <a:ext cx="2855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picture below to play the games.</a:t>
            </a:r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81897" y="1198444"/>
            <a:ext cx="8955416" cy="5047293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2847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By the end of this lesson, students will be able to </a:t>
            </a:r>
            <a:r>
              <a:rPr lang="en-US" sz="360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review the /l/ and /k/ </a:t>
            </a:r>
            <a:r>
              <a:rPr lang="en-US" sz="36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sounds</a:t>
            </a:r>
            <a:r>
              <a:rPr lang="en-US" sz="3600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</a:t>
            </a:r>
            <a:endParaRPr lang="en-US" sz="5400" baseline="-25000" dirty="0">
              <a:solidFill>
                <a:srgbClr val="FF0000"/>
              </a:solidFill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endParaRPr lang="en-US" sz="5400" b="1" baseline="-25000" dirty="0">
              <a:solidFill>
                <a:srgbClr val="FF0000"/>
              </a:solidFill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r>
              <a:rPr lang="en-US" sz="3600" b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Vocabulary</a:t>
            </a:r>
            <a:r>
              <a:rPr lang="en-US" sz="3600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: </a:t>
            </a:r>
            <a:r>
              <a:rPr lang="en-US" sz="3600" i="1" dirty="0">
                <a:solidFill>
                  <a:srgbClr val="00B050"/>
                </a:solidFill>
                <a:latin typeface="Calibri" panose="020F0502020204030204" charset="0"/>
                <a:cs typeface="Calibri" panose="020F0502020204030204" charset="0"/>
              </a:rPr>
              <a:t>love, kick</a:t>
            </a:r>
          </a:p>
          <a:p>
            <a:r>
              <a:rPr lang="en-US" sz="3600" b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Phonic</a:t>
            </a:r>
            <a:r>
              <a:rPr lang="vi-VN" altLang="en-US" sz="3600" b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s</a:t>
            </a:r>
            <a:r>
              <a:rPr lang="en-US" sz="3600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: </a:t>
            </a:r>
            <a:r>
              <a:rPr lang="en-US" sz="3600" dirty="0">
                <a:solidFill>
                  <a:srgbClr val="00B050"/>
                </a:solidFill>
                <a:latin typeface="Calibri" panose="020F0502020204030204" charset="0"/>
                <a:cs typeface="Calibri" panose="020F0502020204030204" charset="0"/>
              </a:rPr>
              <a:t>/</a:t>
            </a:r>
            <a:r>
              <a:rPr lang="en-US" sz="36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l</a:t>
            </a:r>
            <a:r>
              <a:rPr lang="en-US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dirty="0">
                <a:solidFill>
                  <a:srgbClr val="00B050"/>
                </a:solidFill>
                <a:latin typeface="Calibri" panose="020F0502020204030204" charset="0"/>
                <a:cs typeface="Calibri" panose="020F0502020204030204" charset="0"/>
              </a:rPr>
              <a:t>/, /</a:t>
            </a:r>
            <a:r>
              <a:rPr lang="en-US" sz="36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k</a:t>
            </a:r>
            <a:r>
              <a:rPr lang="en-US" sz="360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dirty="0">
                <a:solidFill>
                  <a:srgbClr val="00B050"/>
                </a:solidFill>
                <a:latin typeface="Calibri" panose="020F0502020204030204" charset="0"/>
                <a:cs typeface="Calibri" panose="020F0502020204030204" charset="0"/>
              </a:rPr>
              <a:t>/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780"/>
            <a:ext cx="8815070" cy="60350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934308"/>
            <a:ext cx="4345781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Vocabulary</a:t>
            </a:r>
          </a:p>
          <a:p>
            <a:pPr algn="ctr"/>
            <a:r>
              <a:rPr lang="en-US" sz="3600" i="1" dirty="0">
                <a:solidFill>
                  <a:srgbClr val="0070C0"/>
                </a:solidFill>
              </a:rPr>
              <a:t>love, kick</a:t>
            </a:r>
          </a:p>
        </p:txBody>
      </p:sp>
      <p:sp>
        <p:nvSpPr>
          <p:cNvPr id="2" name="Rectangle 1"/>
          <p:cNvSpPr/>
          <p:nvPr/>
        </p:nvSpPr>
        <p:spPr>
          <a:xfrm>
            <a:off x="5340277" y="1934307"/>
            <a:ext cx="6177645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Phonics</a:t>
            </a:r>
          </a:p>
          <a:p>
            <a:pPr algn="ctr"/>
            <a:endParaRPr lang="en-US" sz="3600" i="1" dirty="0">
              <a:solidFill>
                <a:srgbClr val="FF0000"/>
              </a:solidFill>
            </a:endParaRPr>
          </a:p>
          <a:p>
            <a:pPr algn="ctr"/>
            <a:r>
              <a:rPr lang="en-US" sz="3600" i="1" dirty="0">
                <a:solidFill>
                  <a:srgbClr val="0070C0"/>
                </a:solidFill>
              </a:rPr>
              <a:t>/ </a:t>
            </a:r>
            <a:r>
              <a:rPr lang="en-US" sz="3600" dirty="0">
                <a:solidFill>
                  <a:srgbClr val="FF0000"/>
                </a:solidFill>
              </a:rPr>
              <a:t>k </a:t>
            </a:r>
            <a:r>
              <a:rPr lang="en-US" sz="3600" i="1" dirty="0">
                <a:solidFill>
                  <a:srgbClr val="0070C0"/>
                </a:solidFill>
              </a:rPr>
              <a:t>/, / </a:t>
            </a:r>
            <a:r>
              <a:rPr lang="en-US" sz="3600" dirty="0">
                <a:solidFill>
                  <a:srgbClr val="FF0000"/>
                </a:solidFill>
              </a:rPr>
              <a:t>l 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74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Practice the vocabulary and structure</a:t>
            </a:r>
            <a:r>
              <a:rPr lang="vi-VN" alt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s. M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i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(page 62).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i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(page 60).</a:t>
            </a:r>
            <a:endParaRPr lang="en-US" sz="3600" i="1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Prepare for the next lesson (page 65 SB).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i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on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endParaRPr lang="en-US" sz="3600" i="1" dirty="0">
              <a:solidFill>
                <a:srgbClr val="0070C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>
            <a:fillRect/>
          </a:stretch>
        </p:blipFill>
        <p:spPr>
          <a:xfrm>
            <a:off x="0" y="-100965"/>
            <a:ext cx="12192000" cy="69684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805"/>
            <a:ext cx="8842375" cy="61201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43487" y="540776"/>
            <a:ext cx="4026834" cy="7613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0687" y="2828649"/>
            <a:ext cx="3970959" cy="1200329"/>
          </a:xfrm>
          <a:prstGeom prst="rect">
            <a:avLst/>
          </a:prstGeom>
          <a:solidFill>
            <a:srgbClr val="EE297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Let’s sing!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885" y="3222625"/>
            <a:ext cx="7955280" cy="2697480"/>
          </a:xfrm>
          <a:prstGeom prst="rect">
            <a:avLst/>
          </a:prstGeom>
        </p:spPr>
      </p:pic>
      <p:pic>
        <p:nvPicPr>
          <p:cNvPr id="7" name="Alphabet Song.mp3" descr="Alphabet Song.mp3" hidden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83629" y="329888"/>
            <a:ext cx="812800" cy="81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03780"/>
            <a:ext cx="6032645" cy="6650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449540"/>
            <a:ext cx="12192000" cy="898218"/>
          </a:xfrm>
          <a:prstGeom prst="rect">
            <a:avLst/>
          </a:prstGeom>
        </p:spPr>
      </p:pic>
      <p:pic>
        <p:nvPicPr>
          <p:cNvPr id="2" name="Alphabet Song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in="25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78550" y="295910"/>
            <a:ext cx="1010285" cy="1153795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23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23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delay="indefinite"/>
                  <p:cond evt="onBegin" delay="0"/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74348 0.06079" pathEditMode="relative" ptsTypes="AA">
                                      <p:cBhvr>
                                        <p:cTn id="14" dur="3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30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74348 0.06079 L 0.64931 0.07484" pathEditMode="relative" ptsTypes="AA">
                                      <p:cBhvr>
                                        <p:cTn id="19" dur="3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64931 0.07484 L 0.29933 -0.03426" pathEditMode="relative" ptsTypes="AA">
                                      <p:cBhvr>
                                        <p:cTn id="22" dur="3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9933 -0.03426 L 0.03004 -0.24861" pathEditMode="relative" ptsTypes="AA">
                                      <p:cBhvr>
                                        <p:cTn id="25" dur="3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50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004 -0.24861 L -0.22335 -0.24861" pathEditMode="relative" ptsTypes="AA">
                                      <p:cBhvr>
                                        <p:cTn id="28" dur="3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00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2335 -0.24861 L 0 0" pathEditMode="relative" ptsTypes="AA">
                                      <p:cBhvr>
                                        <p:cTn id="31" dur="3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33" dur="30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50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3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  <p:audio>
              <p:cMediaNode vol="90000" showWhenStopped="0">
                <p:cTn id="3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901"/>
          <a:stretch>
            <a:fillRect/>
          </a:stretch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/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045" y="391160"/>
            <a:ext cx="9177020" cy="599884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194685" y="657225"/>
            <a:ext cx="5516245" cy="548386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Phonics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sym typeface="+mn-ea"/>
              </a:rPr>
              <a:t>/</a:t>
            </a:r>
            <a:r>
              <a:rPr lang="en-US" sz="4000" dirty="0">
                <a:solidFill>
                  <a:srgbClr val="FF0000"/>
                </a:solidFill>
                <a:sym typeface="+mn-ea"/>
              </a:rPr>
              <a:t>l </a:t>
            </a:r>
            <a:r>
              <a:rPr lang="en-US" sz="4000" dirty="0">
                <a:solidFill>
                  <a:schemeClr val="bg1"/>
                </a:solidFill>
                <a:sym typeface="+mn-ea"/>
              </a:rPr>
              <a:t>/,</a:t>
            </a:r>
            <a:r>
              <a:rPr lang="vi-VN" altLang="en-US" sz="4000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4000" dirty="0">
                <a:solidFill>
                  <a:schemeClr val="bg1"/>
                </a:solidFill>
                <a:sym typeface="+mn-ea"/>
              </a:rPr>
              <a:t>/</a:t>
            </a:r>
            <a:r>
              <a:rPr lang="en-US" sz="4000" dirty="0">
                <a:solidFill>
                  <a:srgbClr val="FF0000"/>
                </a:solidFill>
                <a:sym typeface="+mn-ea"/>
              </a:rPr>
              <a:t>k</a:t>
            </a:r>
            <a:r>
              <a:rPr lang="en-US" sz="4000" dirty="0">
                <a:solidFill>
                  <a:schemeClr val="bg1"/>
                </a:solidFill>
                <a:sym typeface="+mn-ea"/>
              </a:rPr>
              <a:t> /</a:t>
            </a:r>
            <a:endParaRPr lang="en-US" sz="4000" i="1" dirty="0"/>
          </a:p>
        </p:txBody>
      </p:sp>
    </p:spTree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720" y="669290"/>
            <a:ext cx="8401050" cy="5651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95215" y="3989070"/>
            <a:ext cx="30638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Review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</TotalTime>
  <Words>307</Words>
  <Application>Microsoft Office PowerPoint</Application>
  <PresentationFormat>Widescreen</PresentationFormat>
  <Paragraphs>80</Paragraphs>
  <Slides>33</Slides>
  <Notes>3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Calibri Light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vaxalin@outlook.com.vn</cp:lastModifiedBy>
  <cp:revision>205</cp:revision>
  <dcterms:created xsi:type="dcterms:W3CDTF">2019-07-02T02:13:00Z</dcterms:created>
  <dcterms:modified xsi:type="dcterms:W3CDTF">2023-08-06T11:28:54Z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EB214612B0934C5D857CD3EC70D9D850</vt:lpwstr>
  </property>
  <property fmtid="{D5CDD505-2E9C-101B-9397-08002B2CF9AE}" pid="3" name="KSOProductBuildVer">
    <vt:lpwstr>1033-11.2.0.11486</vt:lpwstr>
  </property>
</Properties>
</file>