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sldIdLst>
    <p:sldId id="396" r:id="rId2"/>
    <p:sldId id="348" r:id="rId3"/>
    <p:sldId id="302" r:id="rId4"/>
    <p:sldId id="259" r:id="rId5"/>
    <p:sldId id="360" r:id="rId6"/>
    <p:sldId id="303" r:id="rId7"/>
    <p:sldId id="260" r:id="rId8"/>
    <p:sldId id="338" r:id="rId9"/>
    <p:sldId id="264" r:id="rId10"/>
    <p:sldId id="411" r:id="rId11"/>
    <p:sldId id="407" r:id="rId12"/>
    <p:sldId id="434" r:id="rId13"/>
    <p:sldId id="269" r:id="rId14"/>
    <p:sldId id="408" r:id="rId15"/>
    <p:sldId id="409" r:id="rId16"/>
    <p:sldId id="402" r:id="rId17"/>
    <p:sldId id="265" r:id="rId18"/>
    <p:sldId id="392" r:id="rId19"/>
    <p:sldId id="393" r:id="rId20"/>
    <p:sldId id="395" r:id="rId21"/>
    <p:sldId id="371" r:id="rId22"/>
    <p:sldId id="451" r:id="rId23"/>
    <p:sldId id="410" r:id="rId24"/>
    <p:sldId id="278" r:id="rId25"/>
    <p:sldId id="412" r:id="rId26"/>
    <p:sldId id="279" r:id="rId27"/>
    <p:sldId id="280" r:id="rId28"/>
    <p:sldId id="405" r:id="rId29"/>
    <p:sldId id="283" r:id="rId30"/>
  </p:sldIdLst>
  <p:sldSz cx="12192000" cy="6858000"/>
  <p:notesSz cx="6858000" cy="9144000"/>
  <p:embeddedFontLst>
    <p:embeddedFont>
      <p:font typeface="Aharoni" panose="02010803020104030203" pitchFamily="2" charset="-79"/>
      <p:bold r:id="rId32"/>
    </p:embeddedFont>
    <p:embeddedFont>
      <p:font typeface="Bauhaus 93" panose="04030905020B02020C02" pitchFamily="8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88"/>
    <a:srgbClr val="FF2F92"/>
    <a:srgbClr val="54FF00"/>
    <a:srgbClr val="EECAF2"/>
    <a:srgbClr val="EF578A"/>
    <a:srgbClr val="B597EA"/>
    <a:srgbClr val="FF40FF"/>
    <a:srgbClr val="FDFCE3"/>
    <a:srgbClr val="ECD8E9"/>
    <a:srgbClr val="EE2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84940"/>
  </p:normalViewPr>
  <p:slideViewPr>
    <p:cSldViewPr snapToGrid="0" snapToObjects="1">
      <p:cViewPr varScale="1">
        <p:scale>
          <a:sx n="85" d="100"/>
          <a:sy n="85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the class into teams. </a:t>
            </a:r>
          </a:p>
          <a:p>
            <a:r>
              <a:rPr lang="en-US" dirty="0"/>
              <a:t>Teacher says a letter silently.</a:t>
            </a:r>
          </a:p>
          <a:p>
            <a:r>
              <a:rPr lang="en-US" dirty="0"/>
              <a:t>Have the students guess what the teacher said.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10125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</a:t>
            </a:r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iếng 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nh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1071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Unit 10</a:t>
            </a:r>
            <a:r>
              <a:rPr lang="vi-VN" alt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: My House</a:t>
            </a:r>
          </a:p>
        </p:txBody>
      </p:sp>
      <p:sp>
        <p:nvSpPr>
          <p:cNvPr id="15" name="TextBox 9"/>
          <p:cNvSpPr txBox="1"/>
          <p:nvPr userDrawn="1"/>
        </p:nvSpPr>
        <p:spPr>
          <a:xfrm>
            <a:off x="10683841" y="-257"/>
            <a:ext cx="12039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sz="1800" b="0" baseline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2.</a:t>
            </a:r>
            <a:r>
              <a:rPr lang="vi-VN" altLang="en-US" sz="1800" b="0" baseline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9.mp3"/><Relationship Id="rId7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9.mp3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8796" y="1610764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6037" y="2098282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8856" y="3170525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9299" y="4257723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65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1.mp4" descr="Presentation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890" y="396240"/>
            <a:ext cx="10367010" cy="596582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59.mp3" descr="CD2-TRACK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6024" y="284180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86" y="1151174"/>
            <a:ext cx="10809028" cy="5158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5086"/>
            <a:ext cx="40767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53100" y="56506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CD2-TRACK 5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7530" y="284480"/>
            <a:ext cx="911225" cy="86804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4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4941"/>
            <a:ext cx="2754280" cy="830997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Let’s play!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5803" y="1678488"/>
            <a:ext cx="554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Read my lips</a:t>
            </a:r>
          </a:p>
        </p:txBody>
      </p: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184">
            <a:off x="5590782" y="2534327"/>
            <a:ext cx="6096000" cy="30480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85" y="518160"/>
            <a:ext cx="843153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9980" y="3768725"/>
            <a:ext cx="2716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4"/>
            <a:ext cx="3390900" cy="5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20" y="1201256"/>
            <a:ext cx="1778470" cy="1569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028" y="423334"/>
            <a:ext cx="4694828" cy="576626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4"/>
            <a:ext cx="3390900" cy="5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890" y="1400602"/>
            <a:ext cx="4237157" cy="4747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24" y="1400602"/>
            <a:ext cx="4237157" cy="4747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7117" y="4710854"/>
            <a:ext cx="396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7767" y="4566828"/>
            <a:ext cx="915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>
                <a:solidFill>
                  <a:srgbClr val="FF0000"/>
                </a:solidFill>
              </a:rPr>
              <a:t>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556"/>
            <a:ext cx="38862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913"/>
            <a:ext cx="12207244" cy="457200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60" y="499110"/>
            <a:ext cx="8141335" cy="5859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065" y="2811145"/>
            <a:ext cx="3811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tabLst>
                <a:tab pos="1253490" algn="l"/>
              </a:tabLst>
            </a:pPr>
            <a:r>
              <a:rPr lang="en-US" sz="5400" dirty="0">
                <a:solidFill>
                  <a:schemeClr val="bg1"/>
                </a:solidFill>
              </a:rPr>
              <a:t>Let’s play!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70C0"/>
                </a:solidFill>
                <a:latin typeface="Bauhaus 93" panose="04030905020B02020C02" pitchFamily="82" charset="77"/>
              </a:rPr>
              <a:t>How To Play</a:t>
            </a:r>
          </a:p>
        </p:txBody>
      </p:sp>
      <p:sp>
        <p:nvSpPr>
          <p:cNvPr id="3" name="Content Placeholder 3"/>
          <p:cNvSpPr txBox="1"/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Students must take turns reading the words in order.</a:t>
            </a:r>
          </a:p>
          <a:p>
            <a:r>
              <a:rPr lang="en-US" sz="4000" dirty="0"/>
              <a:t>Each time a student can choose to say the words in 1 square, 2 squares or a maximum of 3 squares.</a:t>
            </a:r>
          </a:p>
          <a:p>
            <a:r>
              <a:rPr lang="en-US" sz="4000" dirty="0"/>
              <a:t>The student who says the red word must dance!</a:t>
            </a:r>
          </a:p>
          <a:p>
            <a:pPr marL="0" indent="0">
              <a:buNone/>
            </a:pPr>
            <a:endParaRPr lang="en-US" sz="4000" dirty="0"/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48" y="494145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 descr="A picture containing text, clock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1" y="658872"/>
            <a:ext cx="9841285" cy="4920643"/>
          </a:xfrm>
          <a:prstGeom prst="rect">
            <a:avLst/>
          </a:prstGeom>
        </p:spPr>
      </p:pic>
      <p:pic>
        <p:nvPicPr>
          <p:cNvPr id="2" name="Mov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312.54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  <p:sp>
        <p:nvSpPr>
          <p:cNvPr id="3" name="Rectangle: Rounded Corners 3"/>
          <p:cNvSpPr/>
          <p:nvPr/>
        </p:nvSpPr>
        <p:spPr>
          <a:xfrm>
            <a:off x="278229" y="376410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: Rounded Corners 35"/>
          <p:cNvSpPr/>
          <p:nvPr/>
        </p:nvSpPr>
        <p:spPr>
          <a:xfrm>
            <a:off x="2811211" y="432001"/>
            <a:ext cx="1992800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5" name="Rectangle: Rounded Corners 67"/>
          <p:cNvSpPr/>
          <p:nvPr/>
        </p:nvSpPr>
        <p:spPr>
          <a:xfrm>
            <a:off x="5395191" y="432002"/>
            <a:ext cx="1886670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: Rounded Corners 35"/>
          <p:cNvSpPr/>
          <p:nvPr/>
        </p:nvSpPr>
        <p:spPr>
          <a:xfrm>
            <a:off x="7863390" y="432001"/>
            <a:ext cx="1772370" cy="16825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door</a:t>
            </a:r>
          </a:p>
        </p:txBody>
      </p:sp>
      <p:sp>
        <p:nvSpPr>
          <p:cNvPr id="7" name="Rectangle: Rounded Corners 3"/>
          <p:cNvSpPr/>
          <p:nvPr/>
        </p:nvSpPr>
        <p:spPr>
          <a:xfrm>
            <a:off x="10030974" y="451869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8" name="Rectangle: Rounded Corners 3"/>
          <p:cNvSpPr/>
          <p:nvPr/>
        </p:nvSpPr>
        <p:spPr>
          <a:xfrm>
            <a:off x="306340" y="2643319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food</a:t>
            </a:r>
          </a:p>
        </p:txBody>
      </p:sp>
      <p:sp>
        <p:nvSpPr>
          <p:cNvPr id="9" name="Rectangle: Rounded Corners 3"/>
          <p:cNvSpPr/>
          <p:nvPr/>
        </p:nvSpPr>
        <p:spPr>
          <a:xfrm>
            <a:off x="7863390" y="2682206"/>
            <a:ext cx="177237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insect</a:t>
            </a:r>
          </a:p>
        </p:txBody>
      </p:sp>
      <p:sp>
        <p:nvSpPr>
          <p:cNvPr id="10" name="Rectangle: Rounded Corners 3"/>
          <p:cNvSpPr/>
          <p:nvPr/>
        </p:nvSpPr>
        <p:spPr>
          <a:xfrm>
            <a:off x="2917341" y="2701322"/>
            <a:ext cx="188667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</a:p>
        </p:txBody>
      </p:sp>
      <p:sp>
        <p:nvSpPr>
          <p:cNvPr id="11" name="Rectangle: Rounded Corners 67"/>
          <p:cNvSpPr/>
          <p:nvPr/>
        </p:nvSpPr>
        <p:spPr>
          <a:xfrm>
            <a:off x="5448256" y="2701322"/>
            <a:ext cx="1886670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</a:t>
            </a:r>
          </a:p>
        </p:txBody>
      </p:sp>
      <p:sp>
        <p:nvSpPr>
          <p:cNvPr id="12" name="Rectangle: Rounded Corners 3"/>
          <p:cNvSpPr/>
          <p:nvPr/>
        </p:nvSpPr>
        <p:spPr>
          <a:xfrm>
            <a:off x="2917341" y="4627766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love</a:t>
            </a:r>
          </a:p>
        </p:txBody>
      </p:sp>
      <p:sp>
        <p:nvSpPr>
          <p:cNvPr id="13" name="Rectangle: Rounded Corners 67"/>
          <p:cNvSpPr/>
          <p:nvPr/>
        </p:nvSpPr>
        <p:spPr>
          <a:xfrm>
            <a:off x="359405" y="4627766"/>
            <a:ext cx="1886670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</a:t>
            </a:r>
          </a:p>
        </p:txBody>
      </p:sp>
      <p:sp>
        <p:nvSpPr>
          <p:cNvPr id="14" name="Rectangle: Rounded Corners 3"/>
          <p:cNvSpPr/>
          <p:nvPr/>
        </p:nvSpPr>
        <p:spPr>
          <a:xfrm>
            <a:off x="10053267" y="2675196"/>
            <a:ext cx="1970507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juice</a:t>
            </a:r>
          </a:p>
        </p:txBody>
      </p:sp>
      <p:pic>
        <p:nvPicPr>
          <p:cNvPr id="15" name="Mov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35.73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0974" y="-647725"/>
            <a:ext cx="487363" cy="487363"/>
          </a:xfrm>
          <a:prstGeom prst="rect">
            <a:avLst/>
          </a:prstGeom>
        </p:spPr>
      </p:pic>
      <p:pic>
        <p:nvPicPr>
          <p:cNvPr id="16" name="Mov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8397" y="-623020"/>
            <a:ext cx="487363" cy="487363"/>
          </a:xfrm>
          <a:prstGeom prst="rect">
            <a:avLst/>
          </a:prstGeom>
        </p:spPr>
      </p:pic>
      <p:sp>
        <p:nvSpPr>
          <p:cNvPr id="17" name="Rectangle: Rounded Corners 3"/>
          <p:cNvSpPr/>
          <p:nvPr/>
        </p:nvSpPr>
        <p:spPr>
          <a:xfrm>
            <a:off x="5448256" y="4627766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prstClr val="black"/>
                </a:solidFill>
              </a:rPr>
              <a:t>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: Rounded Corners 3"/>
          <p:cNvSpPr/>
          <p:nvPr/>
        </p:nvSpPr>
        <p:spPr>
          <a:xfrm>
            <a:off x="7863390" y="4627766"/>
            <a:ext cx="199280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: Rounded Corners 67"/>
          <p:cNvSpPr/>
          <p:nvPr/>
        </p:nvSpPr>
        <p:spPr>
          <a:xfrm>
            <a:off x="10221114" y="4627766"/>
            <a:ext cx="1886670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j</a:t>
            </a:r>
          </a:p>
        </p:txBody>
      </p:sp>
      <p:pic>
        <p:nvPicPr>
          <p:cNvPr id="20" name="Mov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009" y="-68746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3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70" y="430530"/>
            <a:ext cx="8684260" cy="5996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9030" y="3823335"/>
            <a:ext cx="264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36.mp3" descr="TRACK 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8674" y="333038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944" y="409238"/>
            <a:ext cx="49784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0297"/>
            <a:ext cx="12222948" cy="3428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6269" y="413527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3492" y="413527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9046" y="41352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2509" y="41352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0" name="TRACK 3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2300" y="408940"/>
            <a:ext cx="952500" cy="9328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44600" y="674193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0000"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45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1897" y="1198444"/>
            <a:ext cx="8955416" cy="50472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8952230" cy="60534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4630" y="2320290"/>
            <a:ext cx="6864499" cy="1753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Review the sounds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letter A to 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vocabulary and 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. M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(page 63).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(page 61).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for the next lesson (page 66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>
            <a:fillRect/>
          </a:stretch>
        </p:blipFill>
        <p:spPr>
          <a:xfrm>
            <a:off x="0" y="-60325"/>
            <a:ext cx="12192000" cy="692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5348" y="1872791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the </a:t>
            </a:r>
            <a:r>
              <a:rPr lang="en-US" sz="3600" dirty="0">
                <a:solidFill>
                  <a:srgbClr val="FF0000"/>
                </a:solidFill>
              </a:rPr>
              <a:t>sounds for the letters A to M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10"/>
            <a:ext cx="8710295" cy="6028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0052" y="2828649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 hidden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3780"/>
            <a:ext cx="6032645" cy="665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49540"/>
            <a:ext cx="12192000" cy="898218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885" y="3222625"/>
            <a:ext cx="7955280" cy="2697480"/>
          </a:xfrm>
          <a:prstGeom prst="rect">
            <a:avLst/>
          </a:prstGeom>
        </p:spPr>
      </p:pic>
      <p:pic>
        <p:nvPicPr>
          <p:cNvPr id="5" name="Alphabet So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8550" y="295910"/>
            <a:ext cx="1010285" cy="11537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delay="indefinite"/>
                  <p:cond evt="onBegin" delay="0"/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4348 0.06079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74348 0.06079 L 0.64931 0.07484" pathEditMode="relative" ptsTypes="AA">
                                      <p:cBhvr>
                                        <p:cTn id="19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4931 0.07484 L 0.29933 -0.03426" pathEditMode="relative" ptsTypes="AA">
                                      <p:cBhvr>
                                        <p:cTn id="2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9933 -0.03426 L 0.03004 -0.24861" pathEditMode="relative" ptsTypes="AA">
                                      <p:cBhvr>
                                        <p:cTn id="25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004 -0.24861 L -0.22335 -0.24861" pathEditMode="relative" ptsTypes="AA">
                                      <p:cBhvr>
                                        <p:cTn id="2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2335 -0.24861 L 0 0" pathEditMode="relative" ptsTypes="AA">
                                      <p:cBhvr>
                                        <p:cTn id="3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  <p:audio>
              <p:cMediaNode vol="90000" showWhenStopped="0">
                <p:cTn id="3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15" y="368300"/>
            <a:ext cx="9208770" cy="6071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99740" y="577215"/>
            <a:ext cx="5805170" cy="565340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vi-VN" altLang="en-US" sz="4000" i="1" dirty="0"/>
              <a:t>the sounds from letter A to M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05" y="432435"/>
            <a:ext cx="8909050" cy="5993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715" y="4036695"/>
            <a:ext cx="3248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289</Words>
  <Application>Microsoft Office PowerPoint</Application>
  <PresentationFormat>Widescreen</PresentationFormat>
  <Paragraphs>73</Paragraphs>
  <Slides>29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Bauhaus 93</vt:lpstr>
      <vt:lpstr>Calibri Light</vt:lpstr>
      <vt:lpstr>Calibri</vt:lpstr>
      <vt:lpstr>Arial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213</cp:revision>
  <dcterms:created xsi:type="dcterms:W3CDTF">2019-07-02T02:13:00Z</dcterms:created>
  <dcterms:modified xsi:type="dcterms:W3CDTF">2023-08-06T12:00:42Z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074DC4CE436A416596AED5649E856C95</vt:lpwstr>
  </property>
  <property fmtid="{D5CDD505-2E9C-101B-9397-08002B2CF9AE}" pid="3" name="KSOProductBuildVer">
    <vt:lpwstr>1033-11.2.0.11486</vt:lpwstr>
  </property>
</Properties>
</file>