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9" r:id="rId2"/>
    <p:sldMasterId id="2147483681" r:id="rId3"/>
  </p:sldMasterIdLst>
  <p:notesMasterIdLst>
    <p:notesMasterId r:id="rId38"/>
  </p:notesMasterIdLst>
  <p:sldIdLst>
    <p:sldId id="382" r:id="rId4"/>
    <p:sldId id="683" r:id="rId5"/>
    <p:sldId id="684" r:id="rId6"/>
    <p:sldId id="292" r:id="rId7"/>
    <p:sldId id="685" r:id="rId8"/>
    <p:sldId id="686" r:id="rId9"/>
    <p:sldId id="687" r:id="rId10"/>
    <p:sldId id="688" r:id="rId11"/>
    <p:sldId id="689" r:id="rId12"/>
    <p:sldId id="690" r:id="rId13"/>
    <p:sldId id="691" r:id="rId14"/>
    <p:sldId id="692" r:id="rId15"/>
    <p:sldId id="334" r:id="rId16"/>
    <p:sldId id="306" r:id="rId17"/>
    <p:sldId id="674" r:id="rId18"/>
    <p:sldId id="693" r:id="rId19"/>
    <p:sldId id="694" r:id="rId20"/>
    <p:sldId id="695" r:id="rId21"/>
    <p:sldId id="417" r:id="rId22"/>
    <p:sldId id="373" r:id="rId23"/>
    <p:sldId id="336" r:id="rId24"/>
    <p:sldId id="696" r:id="rId25"/>
    <p:sldId id="378" r:id="rId26"/>
    <p:sldId id="697" r:id="rId27"/>
    <p:sldId id="699" r:id="rId28"/>
    <p:sldId id="698" r:id="rId29"/>
    <p:sldId id="433" r:id="rId30"/>
    <p:sldId id="701" r:id="rId31"/>
    <p:sldId id="315" r:id="rId32"/>
    <p:sldId id="418" r:id="rId33"/>
    <p:sldId id="419" r:id="rId34"/>
    <p:sldId id="420" r:id="rId35"/>
    <p:sldId id="396" r:id="rId36"/>
    <p:sldId id="343" r:id="rId37"/>
  </p:sldIdLst>
  <p:sldSz cx="12192000" cy="6858000"/>
  <p:notesSz cx="6858000" cy="91440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0">
          <p15:clr>
            <a:srgbClr val="A4A3A4"/>
          </p15:clr>
        </p15:guide>
        <p15:guide id="2" pos="383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2" clrIdx="0"/>
  <p:cmAuthor id="2" name="Mat Mlô" initials="MM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00FF"/>
    <a:srgbClr val="EA6CE4"/>
    <a:srgbClr val="FFFFFF"/>
    <a:srgbClr val="00B050"/>
    <a:srgbClr val="EF4E88"/>
    <a:srgbClr val="EF5288"/>
    <a:srgbClr val="D7E4BD"/>
    <a:srgbClr val="FDEADA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88295" autoAdjust="0"/>
  </p:normalViewPr>
  <p:slideViewPr>
    <p:cSldViewPr snapToGrid="0">
      <p:cViewPr varScale="1">
        <p:scale>
          <a:sx n="75" d="100"/>
          <a:sy n="75" d="100"/>
        </p:scale>
        <p:origin x="298" y="48"/>
      </p:cViewPr>
      <p:guideLst>
        <p:guide orient="horz" pos="2140"/>
        <p:guide pos="383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1296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gs" Target="tags/tag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Memory game.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, </a:t>
            </a:r>
            <a:r>
              <a:rPr lang="en-US" dirty="0" err="1"/>
              <a:t>nếu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2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,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tròn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đóng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, HS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26D2B-5374-4F70-8487-C9C33B95F431}" type="slidenum">
              <a:rPr lang="en-US" smtClean="0">
                <a:solidFill>
                  <a:prstClr val="black"/>
                </a:solidFill>
              </a:r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GV click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lần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để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follow lyric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click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lần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để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follow lyric 2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1C91E-0013-44B1-8BDE-DFE1F2A9067C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165C9-6151-4273-9D42-72698ACCFE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1C91E-0013-44B1-8BDE-DFE1F2A9067C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165C9-6151-4273-9D42-72698ACCFE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1C91E-0013-44B1-8BDE-DFE1F2A9067C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165C9-6151-4273-9D42-72698ACCFE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1C91E-0013-44B1-8BDE-DFE1F2A9067C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165C9-6151-4273-9D42-72698ACCFE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1C91E-0013-44B1-8BDE-DFE1F2A9067C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165C9-6151-4273-9D42-72698ACCFE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1C91E-0013-44B1-8BDE-DFE1F2A9067C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165C9-6151-4273-9D42-72698ACCFE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1C91E-0013-44B1-8BDE-DFE1F2A9067C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165C9-6151-4273-9D42-72698ACCFE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1C91E-0013-44B1-8BDE-DFE1F2A9067C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165C9-6151-4273-9D42-72698ACCFE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1C91E-0013-44B1-8BDE-DFE1F2A9067C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165C9-6151-4273-9D42-72698ACCFE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1C91E-0013-44B1-8BDE-DFE1F2A9067C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165C9-6151-4273-9D42-72698ACCFE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1C91E-0013-44B1-8BDE-DFE1F2A9067C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165C9-6151-4273-9D42-72698ACCFE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4556F-BA8F-43BF-8B2B-82A3F4D36E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4C5CE-6CC6-459E-B0CF-FCBD4A674146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96294-1B55-4C1E-825F-F630F7AE29D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618EC-8613-476B-84E8-41D0B4C02972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ound Same Side Corner Rectangle 6"/>
          <p:cNvSpPr/>
          <p:nvPr userDrawn="1"/>
        </p:nvSpPr>
        <p:spPr>
          <a:xfrm>
            <a:off x="0" y="-87923"/>
            <a:ext cx="12192000" cy="355738"/>
          </a:xfrm>
          <a:prstGeom prst="round2SameRect">
            <a:avLst/>
          </a:prstGeom>
          <a:solidFill>
            <a:srgbClr val="EF5288"/>
          </a:solidFill>
          <a:ln>
            <a:solidFill>
              <a:srgbClr val="EF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ound Same Side Corner Rectangle 7"/>
          <p:cNvSpPr/>
          <p:nvPr userDrawn="1"/>
        </p:nvSpPr>
        <p:spPr>
          <a:xfrm>
            <a:off x="0" y="6392008"/>
            <a:ext cx="12192000" cy="465992"/>
          </a:xfrm>
          <a:prstGeom prst="round2SameRect">
            <a:avLst/>
          </a:prstGeom>
          <a:solidFill>
            <a:srgbClr val="EF5288"/>
          </a:solidFill>
          <a:ln>
            <a:solidFill>
              <a:srgbClr val="EF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9"/>
          <p:cNvSpPr txBox="1"/>
          <p:nvPr userDrawn="1"/>
        </p:nvSpPr>
        <p:spPr>
          <a:xfrm>
            <a:off x="153420" y="-41098"/>
            <a:ext cx="1283335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9: Toys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400" baseline="0">
                <a:solidFill>
                  <a:schemeClr val="bg1"/>
                </a:solidFill>
              </a:rPr>
              <a:t>Anh 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4" cstate="email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9"/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Lesson</a:t>
            </a:r>
            <a:r>
              <a:rPr lang="en-US" sz="1800" b="1" baseline="0">
                <a:solidFill>
                  <a:schemeClr val="bg1"/>
                </a:solidFill>
              </a:rPr>
              <a:t> 1.1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1C91E-0013-44B1-8BDE-DFE1F2A9067C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165C9-6151-4273-9D42-72698ACCFE5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39425B-DC30-415E-BA9B-685E70F9C1E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675DC10-16C3-4B88-A06A-4272D71CAD25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3.xml"/><Relationship Id="rId6" Type="http://schemas.openxmlformats.org/officeDocument/2006/relationships/slide" Target="slide13.xml"/><Relationship Id="rId5" Type="http://schemas.openxmlformats.org/officeDocument/2006/relationships/slide" Target="slide5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7.xml"/><Relationship Id="rId5" Type="http://schemas.openxmlformats.org/officeDocument/2006/relationships/slide" Target="slide21.xml"/><Relationship Id="rId4" Type="http://schemas.openxmlformats.org/officeDocument/2006/relationships/slide" Target="slide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eduhome.com.vn/DHALesson?idGrade=1&amp;idSubject=1&amp;idSeries=1&amp;idTheme=298&amp;IdLevel=1&amp;idThemeServer=49" TargetMode="Externa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3" y="-93519"/>
            <a:ext cx="12198273" cy="69515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9008" y="2751994"/>
            <a:ext cx="65942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u="sng" dirty="0">
                <a:solidFill>
                  <a:srgbClr val="FF0000"/>
                </a:solidFill>
                <a:latin typeface="Calibri" panose="020F0502020204030204"/>
              </a:rPr>
              <a:t>Unit 9: Toys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 1.1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Vocabulary &amp; Sentence Patterns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Page: </a:t>
            </a:r>
            <a:r>
              <a:rPr lang="en-US" sz="2800" dirty="0">
                <a:solidFill>
                  <a:srgbClr val="00B050"/>
                </a:solidFill>
                <a:latin typeface="Calibri" panose="020F0502020204030204"/>
              </a:rPr>
              <a:t>56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76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  <a:latin typeface="Comic Sans MS" panose="030F0702030302020204" pitchFamily="66" charset="0"/>
              </a:rPr>
              <a:t>banana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337" y="1143000"/>
            <a:ext cx="8665029" cy="402499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76400" y="5334000"/>
            <a:ext cx="8839200" cy="1524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  <a:latin typeface="Comic Sans MS" panose="030F0702030302020204" pitchFamily="66" charset="0"/>
              </a:rPr>
              <a:t>want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71" y="999307"/>
            <a:ext cx="8621486" cy="416868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605881" y="1515292"/>
            <a:ext cx="4011353" cy="1143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</a:rPr>
              <a:t>I ___ a cookie.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hlinkClick r:id="rId5" action="ppaction://hlinksldjump"/>
          </p:cNvPr>
          <p:cNvSpPr/>
          <p:nvPr/>
        </p:nvSpPr>
        <p:spPr>
          <a:xfrm>
            <a:off x="1524000" y="4876800"/>
            <a:ext cx="9144000" cy="1981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 descr="redbea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055" y="3371273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edbea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371273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98966" y="2262280"/>
            <a:ext cx="626799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hnschrift Light" panose="020B0502040204020203" pitchFamily="34" charset="0"/>
              </a:rPr>
              <a:t>GOOD JOB !</a:t>
            </a:r>
          </a:p>
        </p:txBody>
      </p:sp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10668000" y="3955596"/>
            <a:ext cx="881742" cy="31840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END</a:t>
            </a:r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/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625600" y="292421"/>
            <a:ext cx="9209314" cy="609981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199361" y="62458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 dirty="0"/>
              <a:t>c</a:t>
            </a:r>
            <a:r>
              <a:rPr lang="en-US" sz="3600" i="1"/>
              <a:t>ar</a:t>
            </a:r>
            <a:r>
              <a:rPr lang="en-US" sz="3600" i="1" dirty="0"/>
              <a:t>, teddy bear, ball</a:t>
            </a:r>
          </a:p>
        </p:txBody>
      </p:sp>
    </p:spTree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194824" y="634692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lang="en-US" i="1" dirty="0">
                <a:solidFill>
                  <a:srgbClr val="FF0000"/>
                </a:solidFill>
                <a:latin typeface="Calibri" panose="020F0502020204030204"/>
              </a:rPr>
              <a:t>on each icon to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hear the sound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943" y="373630"/>
            <a:ext cx="7056732" cy="891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89" y="1746426"/>
            <a:ext cx="3862068" cy="33045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8856" y="1746426"/>
            <a:ext cx="4066903" cy="33045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1554" y="1854927"/>
            <a:ext cx="4020285" cy="33253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72345" y="5162818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/>
              <a:t>kɑːr</a:t>
            </a:r>
            <a:r>
              <a:rPr lang="en-US" sz="2000" dirty="0"/>
              <a:t>/ </a:t>
            </a:r>
          </a:p>
          <a:p>
            <a:pPr algn="ctr"/>
            <a:r>
              <a:rPr lang="en-US" sz="2000" dirty="0" err="1"/>
              <a:t>xe</a:t>
            </a:r>
            <a:r>
              <a:rPr lang="en-US" sz="2000" dirty="0"/>
              <a:t> </a:t>
            </a:r>
            <a:r>
              <a:rPr lang="en-US" sz="2000" dirty="0" err="1"/>
              <a:t>hơi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017180" y="5254258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>
                <a:solidFill>
                  <a:srgbClr val="242021"/>
                </a:solidFill>
                <a:latin typeface="LucidaSansUnicode"/>
              </a:rPr>
              <a:t>ˈ</a:t>
            </a:r>
            <a:r>
              <a:rPr lang="en-US" sz="2000" dirty="0" err="1">
                <a:solidFill>
                  <a:srgbClr val="242021"/>
                </a:solidFill>
                <a:latin typeface="LucidaSansUnicode"/>
              </a:rPr>
              <a:t>tedi</a:t>
            </a:r>
            <a:r>
              <a:rPr lang="en-US" sz="2000" dirty="0">
                <a:solidFill>
                  <a:srgbClr val="242021"/>
                </a:solidFill>
                <a:latin typeface="LucidaSansUnicode"/>
              </a:rPr>
              <a:t> </a:t>
            </a:r>
            <a:r>
              <a:rPr lang="en-US" sz="2000" dirty="0" err="1">
                <a:solidFill>
                  <a:srgbClr val="242021"/>
                </a:solidFill>
                <a:latin typeface="LucidaSansUnicode"/>
              </a:rPr>
              <a:t>ber</a:t>
            </a:r>
            <a:r>
              <a:rPr lang="en-US" sz="2000" dirty="0"/>
              <a:t>/ </a:t>
            </a:r>
          </a:p>
          <a:p>
            <a:pPr algn="ctr"/>
            <a:r>
              <a:rPr lang="en-US" sz="2000" dirty="0" err="1"/>
              <a:t>gấu</a:t>
            </a:r>
            <a:r>
              <a:rPr lang="en-US" sz="2000" dirty="0"/>
              <a:t> </a:t>
            </a:r>
            <a:r>
              <a:rPr lang="en-US" sz="2000" dirty="0" err="1"/>
              <a:t>bông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9188585" y="5254258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>
                <a:solidFill>
                  <a:srgbClr val="242021"/>
                </a:solidFill>
                <a:latin typeface="LucidaSansUnicode"/>
              </a:rPr>
              <a:t>b</a:t>
            </a:r>
            <a:r>
              <a:rPr lang="en-US" sz="2000" dirty="0" err="1"/>
              <a:t>ɑː</a:t>
            </a:r>
            <a:r>
              <a:rPr lang="en-US" sz="2000" dirty="0" err="1">
                <a:solidFill>
                  <a:srgbClr val="242021"/>
                </a:solidFill>
                <a:latin typeface="LucidaSansUnicode"/>
              </a:rPr>
              <a:t>l</a:t>
            </a:r>
            <a:r>
              <a:rPr lang="en-US" sz="2000" dirty="0"/>
              <a:t> / </a:t>
            </a:r>
          </a:p>
          <a:p>
            <a:pPr algn="ctr"/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bóng</a:t>
            </a:r>
            <a:endParaRPr lang="en-US" sz="2000" dirty="0"/>
          </a:p>
        </p:txBody>
      </p:sp>
      <p:pic>
        <p:nvPicPr>
          <p:cNvPr id="3" name="CD2-TRACK 39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142" end="1301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07490" y="1115060"/>
            <a:ext cx="870585" cy="803910"/>
          </a:xfrm>
          <a:prstGeom prst="rect">
            <a:avLst/>
          </a:prstGeom>
        </p:spPr>
      </p:pic>
      <p:pic>
        <p:nvPicPr>
          <p:cNvPr id="4" name="CD2-TRACK 39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308" end="649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64505" y="1115060"/>
            <a:ext cx="870585" cy="803910"/>
          </a:xfrm>
          <a:prstGeom prst="rect">
            <a:avLst/>
          </a:prstGeom>
        </p:spPr>
      </p:pic>
      <p:pic>
        <p:nvPicPr>
          <p:cNvPr id="14" name="CD2-TRACK 39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00" end="20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48850" y="1115060"/>
            <a:ext cx="870585" cy="80391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90000"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90000">
                <p:cTn id="2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8" dur="8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3" dur="11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8" dur="96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404499" y="776297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lang="en-US" i="1" dirty="0">
                <a:solidFill>
                  <a:srgbClr val="FF0000"/>
                </a:solidFill>
                <a:latin typeface="Calibri" panose="020F0502020204030204"/>
              </a:rPr>
              <a:t>on the icon to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hear the sound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943" y="373630"/>
            <a:ext cx="7056732" cy="891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9640" y="1545022"/>
            <a:ext cx="4340773" cy="35059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66579" y="5309962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/>
              <a:t>kɑːr</a:t>
            </a:r>
            <a:r>
              <a:rPr lang="en-US" sz="2000" dirty="0"/>
              <a:t>/ </a:t>
            </a:r>
          </a:p>
          <a:p>
            <a:pPr algn="ctr"/>
            <a:r>
              <a:rPr lang="en-US" sz="2000" dirty="0" err="1"/>
              <a:t>xe</a:t>
            </a:r>
            <a:r>
              <a:rPr lang="en-US" sz="2000" dirty="0"/>
              <a:t> </a:t>
            </a:r>
            <a:r>
              <a:rPr lang="en-US" sz="2000" dirty="0" err="1"/>
              <a:t>hơi</a:t>
            </a:r>
            <a:endParaRPr lang="en-US" sz="2000" dirty="0"/>
          </a:p>
        </p:txBody>
      </p:sp>
      <p:pic>
        <p:nvPicPr>
          <p:cNvPr id="3" name="CD2-TRACK 39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45" end="1292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33640" y="628015"/>
            <a:ext cx="870585" cy="80391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943" y="373630"/>
            <a:ext cx="7056732" cy="8916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9641" y="1460938"/>
            <a:ext cx="4508937" cy="35900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17180" y="5254258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>
                <a:solidFill>
                  <a:srgbClr val="242021"/>
                </a:solidFill>
                <a:latin typeface="LucidaSansUnicode"/>
              </a:rPr>
              <a:t>ˈ</a:t>
            </a:r>
            <a:r>
              <a:rPr lang="en-US" sz="2000" dirty="0" err="1">
                <a:solidFill>
                  <a:srgbClr val="242021"/>
                </a:solidFill>
                <a:latin typeface="LucidaSansUnicode"/>
              </a:rPr>
              <a:t>tedi</a:t>
            </a:r>
            <a:r>
              <a:rPr lang="en-US" sz="2000" dirty="0">
                <a:solidFill>
                  <a:srgbClr val="242021"/>
                </a:solidFill>
                <a:latin typeface="LucidaSansUnicode"/>
              </a:rPr>
              <a:t> </a:t>
            </a:r>
            <a:r>
              <a:rPr lang="en-US" sz="2000" dirty="0" err="1">
                <a:solidFill>
                  <a:srgbClr val="242021"/>
                </a:solidFill>
                <a:latin typeface="LucidaSansUnicode"/>
              </a:rPr>
              <a:t>ber</a:t>
            </a:r>
            <a:r>
              <a:rPr lang="en-US" sz="2000" dirty="0"/>
              <a:t>/ </a:t>
            </a:r>
          </a:p>
          <a:p>
            <a:pPr algn="ctr"/>
            <a:r>
              <a:rPr lang="en-US" sz="2000" dirty="0" err="1"/>
              <a:t>gấu</a:t>
            </a:r>
            <a:r>
              <a:rPr lang="en-US" sz="2000" dirty="0"/>
              <a:t> </a:t>
            </a:r>
            <a:r>
              <a:rPr lang="en-US" sz="2000" dirty="0" err="1"/>
              <a:t>bông</a:t>
            </a:r>
            <a:endParaRPr lang="en-US" sz="2000" dirty="0"/>
          </a:p>
        </p:txBody>
      </p:sp>
      <p:sp>
        <p:nvSpPr>
          <p:cNvPr id="3" name="TextBox 16"/>
          <p:cNvSpPr txBox="1"/>
          <p:nvPr/>
        </p:nvSpPr>
        <p:spPr>
          <a:xfrm>
            <a:off x="8404499" y="776297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lang="en-US" i="1" dirty="0">
                <a:solidFill>
                  <a:srgbClr val="FF0000"/>
                </a:solidFill>
                <a:latin typeface="Calibri" panose="020F0502020204030204"/>
              </a:rPr>
              <a:t>on the icon to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hear the sound</a:t>
            </a:r>
          </a:p>
        </p:txBody>
      </p:sp>
      <p:pic>
        <p:nvPicPr>
          <p:cNvPr id="4" name="CD2-TRACK 39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357" end="640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64095" y="558800"/>
            <a:ext cx="870585" cy="80391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12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943" y="373630"/>
            <a:ext cx="7056732" cy="891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5255" y="1634579"/>
            <a:ext cx="4540469" cy="36196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92755" y="5369873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>
                <a:solidFill>
                  <a:srgbClr val="242021"/>
                </a:solidFill>
                <a:latin typeface="LucidaSansUnicode"/>
              </a:rPr>
              <a:t>b</a:t>
            </a:r>
            <a:r>
              <a:rPr lang="en-US" sz="2000" dirty="0" err="1"/>
              <a:t>ɑː</a:t>
            </a:r>
            <a:r>
              <a:rPr lang="en-US" sz="2000" dirty="0" err="1">
                <a:solidFill>
                  <a:srgbClr val="242021"/>
                </a:solidFill>
                <a:latin typeface="LucidaSansUnicode"/>
              </a:rPr>
              <a:t>l</a:t>
            </a:r>
            <a:r>
              <a:rPr lang="en-US" sz="2000" dirty="0"/>
              <a:t> / </a:t>
            </a:r>
          </a:p>
          <a:p>
            <a:pPr algn="ctr"/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bóng</a:t>
            </a:r>
            <a:endParaRPr lang="en-US" sz="2000" dirty="0"/>
          </a:p>
        </p:txBody>
      </p:sp>
      <p:sp>
        <p:nvSpPr>
          <p:cNvPr id="3" name="TextBox 16"/>
          <p:cNvSpPr txBox="1"/>
          <p:nvPr/>
        </p:nvSpPr>
        <p:spPr>
          <a:xfrm>
            <a:off x="8404499" y="776297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lang="en-US" i="1" dirty="0">
                <a:solidFill>
                  <a:srgbClr val="FF0000"/>
                </a:solidFill>
                <a:latin typeface="Calibri" panose="020F0502020204030204"/>
              </a:rPr>
              <a:t>on the icon to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hear the sound</a:t>
            </a:r>
          </a:p>
        </p:txBody>
      </p:sp>
      <p:pic>
        <p:nvPicPr>
          <p:cNvPr id="14" name="CD2-TRACK 39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98" end="15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14895" y="558800"/>
            <a:ext cx="870585" cy="80391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9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62685" y="266364"/>
            <a:ext cx="10008639" cy="6141421"/>
            <a:chOff x="0" y="307004"/>
            <a:chExt cx="10008639" cy="61414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0" y="307004"/>
              <a:ext cx="10008639" cy="614142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771651" y="598654"/>
              <a:ext cx="6000749" cy="55581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1705610" y="368935"/>
            <a:ext cx="8248650" cy="55581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Structures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42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have a</a:t>
            </a:r>
            <a:r>
              <a:rPr kumimoji="0" lang="en-US" sz="4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lang="en-US" sz="4200" i="1" dirty="0">
                <a:solidFill>
                  <a:prstClr val="white"/>
                </a:solidFill>
                <a:latin typeface="Calibri" panose="020F0502020204030204"/>
              </a:rPr>
              <a:t>car</a:t>
            </a:r>
            <a:r>
              <a:rPr kumimoji="0" lang="en-US" sz="4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</a:t>
            </a:r>
          </a:p>
        </p:txBody>
      </p:sp>
    </p:spTree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3" action="ppaction://hlinksldjump"/>
          </p:cNvPr>
          <p:cNvSpPr/>
          <p:nvPr/>
        </p:nvSpPr>
        <p:spPr>
          <a:xfrm>
            <a:off x="157581" y="1292977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>
            <a:hlinkClick r:id="rId4" action="ppaction://hlinksldjump"/>
          </p:cNvPr>
          <p:cNvSpPr/>
          <p:nvPr/>
        </p:nvSpPr>
        <p:spPr>
          <a:xfrm>
            <a:off x="182467" y="2168151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>
            <a:hlinkClick r:id="rId5" action="ppaction://hlinksldjump"/>
          </p:cNvPr>
          <p:cNvSpPr/>
          <p:nvPr/>
        </p:nvSpPr>
        <p:spPr>
          <a:xfrm>
            <a:off x="157581" y="4751235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>
            <a:hlinkClick r:id="rId6" action="ppaction://hlinksldjump"/>
          </p:cNvPr>
          <p:cNvSpPr/>
          <p:nvPr/>
        </p:nvSpPr>
        <p:spPr>
          <a:xfrm>
            <a:off x="157581" y="56968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>
            <a:hlinkClick r:id="" action="ppaction://noaction"/>
          </p:cNvPr>
          <p:cNvSpPr/>
          <p:nvPr/>
        </p:nvSpPr>
        <p:spPr>
          <a:xfrm>
            <a:off x="157581" y="3022106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82467" y="417803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21" name="Rounded Rectangle 7"/>
          <p:cNvSpPr/>
          <p:nvPr/>
        </p:nvSpPr>
        <p:spPr>
          <a:xfrm>
            <a:off x="157581" y="3882741"/>
            <a:ext cx="3256378" cy="69668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3923" y="450185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21009"/>
          <a:stretch>
            <a:fillRect/>
          </a:stretch>
        </p:blipFill>
        <p:spPr>
          <a:xfrm>
            <a:off x="2752090" y="313690"/>
            <a:ext cx="6645275" cy="7283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1753" y="1041993"/>
            <a:ext cx="9491992" cy="529574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807200" y="2909455"/>
            <a:ext cx="2022764" cy="4248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 have a ball.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805245" y="2909455"/>
            <a:ext cx="2068680" cy="4248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 have a teddy bear. </a:t>
            </a:r>
          </a:p>
        </p:txBody>
      </p:sp>
      <p:pic>
        <p:nvPicPr>
          <p:cNvPr id="6" name="CD2-TRACK 4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7990" y="227330"/>
            <a:ext cx="958850" cy="90106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276840" y="227330"/>
            <a:ext cx="21374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lang="en-US" i="1" dirty="0">
                <a:solidFill>
                  <a:srgbClr val="FF0000"/>
                </a:solidFill>
                <a:latin typeface="Calibri" panose="020F0502020204030204"/>
              </a:rPr>
              <a:t>on the icon to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hear the sound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7" dur="323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583372" y="308610"/>
            <a:ext cx="9024938" cy="6016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99058" y="363691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8925"/>
            <a:ext cx="5356860" cy="7931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b="15920"/>
          <a:stretch>
            <a:fillRect/>
          </a:stretch>
        </p:blipFill>
        <p:spPr>
          <a:xfrm>
            <a:off x="5569873" y="500503"/>
            <a:ext cx="6622473" cy="10471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Bevel 7"/>
          <p:cNvSpPr/>
          <p:nvPr/>
        </p:nvSpPr>
        <p:spPr>
          <a:xfrm>
            <a:off x="704088" y="1993392"/>
            <a:ext cx="10753344" cy="4178808"/>
          </a:xfrm>
          <a:prstGeom prst="beve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444557" y="2675466"/>
            <a:ext cx="387208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I have a car.</a:t>
            </a:r>
          </a:p>
          <a:p>
            <a:r>
              <a:rPr lang="en-US" sz="3000" dirty="0">
                <a:solidFill>
                  <a:srgbClr val="FF0000"/>
                </a:solidFill>
              </a:rPr>
              <a:t>I have a car.</a:t>
            </a:r>
          </a:p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I have a teddy bear.</a:t>
            </a:r>
          </a:p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I have a teddy bear.</a:t>
            </a:r>
          </a:p>
          <a:p>
            <a:r>
              <a:rPr lang="en-US" sz="3000" dirty="0">
                <a:solidFill>
                  <a:srgbClr val="FF00FF"/>
                </a:solidFill>
              </a:rPr>
              <a:t>I have a ball.</a:t>
            </a:r>
          </a:p>
          <a:p>
            <a:r>
              <a:rPr lang="en-US" sz="3000" dirty="0">
                <a:solidFill>
                  <a:srgbClr val="FF00FF"/>
                </a:solidFill>
              </a:rPr>
              <a:t>I have a ball.</a:t>
            </a:r>
          </a:p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857640" y="2675466"/>
            <a:ext cx="387208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I have a car.</a:t>
            </a:r>
          </a:p>
          <a:p>
            <a:r>
              <a:rPr lang="en-US" sz="3000" dirty="0">
                <a:solidFill>
                  <a:srgbClr val="FF0000"/>
                </a:solidFill>
              </a:rPr>
              <a:t>I have a car.</a:t>
            </a:r>
          </a:p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I have a teddy bear.</a:t>
            </a:r>
          </a:p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I have a teddy bear.</a:t>
            </a:r>
          </a:p>
          <a:p>
            <a:r>
              <a:rPr lang="en-US" sz="3000" dirty="0">
                <a:solidFill>
                  <a:srgbClr val="FF00FF"/>
                </a:solidFill>
              </a:rPr>
              <a:t>I have a ball.</a:t>
            </a:r>
          </a:p>
          <a:p>
            <a:r>
              <a:rPr lang="en-US" sz="3000" dirty="0">
                <a:solidFill>
                  <a:srgbClr val="FF00FF"/>
                </a:solidFill>
              </a:rPr>
              <a:t>I have a ball.</a:t>
            </a:r>
          </a:p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09347" y="1029212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lang="en-US" i="1" dirty="0">
                <a:solidFill>
                  <a:srgbClr val="FF0000"/>
                </a:solidFill>
                <a:latin typeface="Calibri" panose="020F0502020204030204"/>
              </a:rPr>
              <a:t>on the icon to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hear the sound</a:t>
            </a:r>
          </a:p>
        </p:txBody>
      </p:sp>
      <p:pic>
        <p:nvPicPr>
          <p:cNvPr id="3" name="CD2-TRACK 4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33470" y="887730"/>
            <a:ext cx="982345" cy="96456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1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0" dur="57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89472" y="3519284"/>
            <a:ext cx="2740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Further Practice</a:t>
            </a:r>
          </a:p>
        </p:txBody>
      </p:sp>
    </p:spTree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442" y="305921"/>
            <a:ext cx="8937625" cy="7665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050" y="305921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54.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53017"/>
          <a:stretch>
            <a:fillRect/>
          </a:stretch>
        </p:blipFill>
        <p:spPr>
          <a:xfrm>
            <a:off x="0" y="3992723"/>
            <a:ext cx="12192000" cy="28652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-525" t="-860" r="525" b="52537"/>
          <a:stretch>
            <a:fillRect/>
          </a:stretch>
        </p:blipFill>
        <p:spPr>
          <a:xfrm>
            <a:off x="0" y="1039019"/>
            <a:ext cx="12112978" cy="28669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199" y="1836162"/>
            <a:ext cx="1965767" cy="13698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97333" y="213996"/>
            <a:ext cx="4267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the square to show the answer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EE418C-62A3-4EB6-9B4C-C186C9B72D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529" t="13639" r="28113" b="53240"/>
          <a:stretch/>
        </p:blipFill>
        <p:spPr>
          <a:xfrm>
            <a:off x="10017759" y="4481839"/>
            <a:ext cx="1803207" cy="1792227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442" y="305921"/>
            <a:ext cx="8937625" cy="7665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050" y="305921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</a:rPr>
              <a:t>Extra Practice </a:t>
            </a:r>
          </a:p>
          <a:p>
            <a:r>
              <a:rPr lang="en-US" b="1" dirty="0">
                <a:solidFill>
                  <a:prstClr val="white"/>
                </a:solidFill>
              </a:rPr>
              <a:t>WB, page 54.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29599" y="1450499"/>
            <a:ext cx="4267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the square to show the answer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56" y="1936247"/>
            <a:ext cx="11661422" cy="31776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5433" y="2538412"/>
            <a:ext cx="2057400" cy="1781175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050" y="305921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</a:rPr>
              <a:t>Extra Practice </a:t>
            </a:r>
          </a:p>
          <a:p>
            <a:r>
              <a:rPr lang="en-US" b="1" dirty="0">
                <a:solidFill>
                  <a:prstClr val="white"/>
                </a:solidFill>
              </a:rPr>
              <a:t>WB, page 54.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100" y="305922"/>
            <a:ext cx="7412567" cy="7778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3734"/>
            <a:ext cx="3749365" cy="5303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592"/>
          <a:stretch>
            <a:fillRect/>
          </a:stretch>
        </p:blipFill>
        <p:spPr>
          <a:xfrm>
            <a:off x="4401606" y="1167562"/>
            <a:ext cx="3541201" cy="5220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5048" y="952252"/>
            <a:ext cx="3596952" cy="52963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28383" y="4855613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o-KR" altLang="en-US" sz="3200" dirty="0">
                <a:solidFill>
                  <a:schemeClr val="accent6"/>
                </a:solidFill>
              </a:rPr>
              <a:t>✔️</a:t>
            </a:r>
            <a:br>
              <a:rPr lang="en-US" sz="3200" dirty="0">
                <a:solidFill>
                  <a:schemeClr val="accent6"/>
                </a:solidFill>
              </a:rPr>
            </a:br>
            <a:endParaRPr lang="en-US" sz="3200" dirty="0">
              <a:solidFill>
                <a:schemeClr val="accent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22205" y="5676134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o-KR" altLang="en-US" sz="3200" dirty="0">
                <a:solidFill>
                  <a:schemeClr val="accent6"/>
                </a:solidFill>
              </a:rPr>
              <a:t>✔️</a:t>
            </a:r>
            <a:br>
              <a:rPr lang="en-US" sz="3200" dirty="0">
                <a:solidFill>
                  <a:schemeClr val="accent6"/>
                </a:solidFill>
              </a:rPr>
            </a:br>
            <a:endParaRPr lang="en-US" sz="3200" dirty="0">
              <a:solidFill>
                <a:schemeClr val="accent6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149880" y="3916894"/>
            <a:ext cx="6738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3200" dirty="0">
                <a:solidFill>
                  <a:schemeClr val="accent6"/>
                </a:solidFill>
              </a:rPr>
              <a:t>✔️</a:t>
            </a:r>
            <a:br>
              <a:rPr lang="en-US" sz="3200" dirty="0">
                <a:solidFill>
                  <a:schemeClr val="accent6"/>
                </a:solidFill>
              </a:rPr>
            </a:br>
            <a:endParaRPr lang="en-US" sz="3200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/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play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</p:spTree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494" y="2604407"/>
            <a:ext cx="2060374" cy="1764278"/>
          </a:xfrm>
          <a:prstGeom prst="rect">
            <a:avLst/>
          </a:prstGeom>
        </p:spPr>
      </p:pic>
      <p:sp>
        <p:nvSpPr>
          <p:cNvPr id="32" name="7"/>
          <p:cNvSpPr/>
          <p:nvPr/>
        </p:nvSpPr>
        <p:spPr>
          <a:xfrm>
            <a:off x="6209291" y="2600968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7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914" y="2577212"/>
            <a:ext cx="2060374" cy="175301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9758" y="2517294"/>
            <a:ext cx="2090055" cy="182263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5357" y="558838"/>
            <a:ext cx="2040978" cy="1777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5272" y="604760"/>
            <a:ext cx="2040978" cy="17775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850" y="515154"/>
            <a:ext cx="2130075" cy="1822634"/>
          </a:xfrm>
          <a:prstGeom prst="rect">
            <a:avLst/>
          </a:prstGeom>
        </p:spPr>
      </p:pic>
      <p:pic>
        <p:nvPicPr>
          <p:cNvPr id="1028" name="Picture 4" descr="Sad Club Logo Products from The Sad Clu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261" y="560172"/>
            <a:ext cx="2088688" cy="173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Sad Club Logo Products from The Sad Clu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450" y="2577213"/>
            <a:ext cx="2031295" cy="177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6"/>
          <p:cNvSpPr/>
          <p:nvPr/>
        </p:nvSpPr>
        <p:spPr>
          <a:xfrm>
            <a:off x="3612286" y="2577212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6</a:t>
            </a:r>
          </a:p>
        </p:txBody>
      </p:sp>
      <p:sp>
        <p:nvSpPr>
          <p:cNvPr id="30" name="5"/>
          <p:cNvSpPr/>
          <p:nvPr/>
        </p:nvSpPr>
        <p:spPr>
          <a:xfrm>
            <a:off x="1113914" y="2552678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5</a:t>
            </a:r>
          </a:p>
        </p:txBody>
      </p:sp>
      <p:sp>
        <p:nvSpPr>
          <p:cNvPr id="28" name="4"/>
          <p:cNvSpPr/>
          <p:nvPr/>
        </p:nvSpPr>
        <p:spPr>
          <a:xfrm>
            <a:off x="8731724" y="537212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4</a:t>
            </a:r>
          </a:p>
        </p:txBody>
      </p:sp>
      <p:sp>
        <p:nvSpPr>
          <p:cNvPr id="27" name="3"/>
          <p:cNvSpPr/>
          <p:nvPr/>
        </p:nvSpPr>
        <p:spPr>
          <a:xfrm>
            <a:off x="6244891" y="604759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3</a:t>
            </a:r>
          </a:p>
        </p:txBody>
      </p:sp>
      <p:sp>
        <p:nvSpPr>
          <p:cNvPr id="26" name="2"/>
          <p:cNvSpPr/>
          <p:nvPr/>
        </p:nvSpPr>
        <p:spPr>
          <a:xfrm>
            <a:off x="3541033" y="555126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2</a:t>
            </a:r>
          </a:p>
        </p:txBody>
      </p:sp>
      <p:sp>
        <p:nvSpPr>
          <p:cNvPr id="33" name="8"/>
          <p:cNvSpPr/>
          <p:nvPr/>
        </p:nvSpPr>
        <p:spPr>
          <a:xfrm>
            <a:off x="8709758" y="2517294"/>
            <a:ext cx="2076577" cy="18020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8</a:t>
            </a:r>
          </a:p>
        </p:txBody>
      </p:sp>
      <p:sp>
        <p:nvSpPr>
          <p:cNvPr id="23" name="1"/>
          <p:cNvSpPr/>
          <p:nvPr/>
        </p:nvSpPr>
        <p:spPr>
          <a:xfrm>
            <a:off x="1064373" y="548824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1</a:t>
            </a:r>
          </a:p>
        </p:txBody>
      </p:sp>
      <p:sp>
        <p:nvSpPr>
          <p:cNvPr id="25" name="x 1"/>
          <p:cNvSpPr/>
          <p:nvPr/>
        </p:nvSpPr>
        <p:spPr>
          <a:xfrm>
            <a:off x="2713213" y="1804330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x 2"/>
          <p:cNvSpPr/>
          <p:nvPr/>
        </p:nvSpPr>
        <p:spPr>
          <a:xfrm>
            <a:off x="5256026" y="1816531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x 3"/>
          <p:cNvSpPr/>
          <p:nvPr/>
        </p:nvSpPr>
        <p:spPr>
          <a:xfrm>
            <a:off x="7855378" y="1750821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x 4"/>
          <p:cNvSpPr/>
          <p:nvPr/>
        </p:nvSpPr>
        <p:spPr>
          <a:xfrm>
            <a:off x="10449416" y="1806614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x 5"/>
          <p:cNvSpPr/>
          <p:nvPr/>
        </p:nvSpPr>
        <p:spPr>
          <a:xfrm>
            <a:off x="2654649" y="3785625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x 6"/>
          <p:cNvSpPr/>
          <p:nvPr/>
        </p:nvSpPr>
        <p:spPr>
          <a:xfrm>
            <a:off x="5225790" y="3809625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x 7"/>
          <p:cNvSpPr/>
          <p:nvPr/>
        </p:nvSpPr>
        <p:spPr>
          <a:xfrm>
            <a:off x="7869072" y="3766320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x 8"/>
          <p:cNvSpPr/>
          <p:nvPr/>
        </p:nvSpPr>
        <p:spPr>
          <a:xfrm>
            <a:off x="10417848" y="3765366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88260" y="5471348"/>
            <a:ext cx="252069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on the square to see the picture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360145" y="5471348"/>
            <a:ext cx="2349613" cy="64516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on        to close the picture</a:t>
            </a:r>
          </a:p>
        </p:txBody>
      </p:sp>
      <p:sp>
        <p:nvSpPr>
          <p:cNvPr id="4" name="&quot;No&quot; Symbol 3"/>
          <p:cNvSpPr/>
          <p:nvPr/>
        </p:nvSpPr>
        <p:spPr>
          <a:xfrm>
            <a:off x="7209651" y="5527283"/>
            <a:ext cx="299412" cy="267230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1" grpId="0" animBg="1"/>
      <p:bldP spid="31" grpId="1" animBg="1"/>
      <p:bldP spid="30" grpId="0" animBg="1"/>
      <p:bldP spid="30" grpId="1" animBg="1"/>
      <p:bldP spid="28" grpId="0" animBg="1"/>
      <p:bldP spid="28" grpId="1" animBg="1"/>
      <p:bldP spid="27" grpId="0" animBg="1"/>
      <p:bldP spid="27" grpId="1" animBg="1"/>
      <p:bldP spid="26" grpId="0" animBg="1"/>
      <p:bldP spid="26" grpId="1" animBg="1"/>
      <p:bldP spid="33" grpId="0" animBg="1"/>
      <p:bldP spid="33" grpId="1" animBg="1"/>
      <p:bldP spid="23" grpId="0" animBg="1"/>
      <p:bldP spid="23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305053"/>
            <a:ext cx="9229273" cy="6114798"/>
          </a:xfrm>
          <a:prstGeom prst="rect">
            <a:avLst/>
          </a:prstGeom>
        </p:spPr>
      </p:pic>
      <p:sp>
        <p:nvSpPr>
          <p:cNvPr id="4" name="Rectangle: Diagonal Corners Rounded 3"/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CONSOLIDATION</a:t>
            </a:r>
          </a:p>
        </p:txBody>
      </p:sp>
    </p:spTree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9936" y="1254472"/>
            <a:ext cx="117841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identify and use vocabulary for toys, using ….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3600" b="1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car, teddy bear, ball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Sentence pattern: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 have a (car).</a:t>
            </a:r>
          </a:p>
        </p:txBody>
      </p:sp>
    </p:spTree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 Practice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DHA App</a:t>
            </a:r>
          </a:p>
        </p:txBody>
      </p:sp>
      <p:sp>
        <p:nvSpPr>
          <p:cNvPr id="4" name="Rectangle: Diagonal Corners Rounded 3">
            <a:hlinkClick r:id="rId2"/>
          </p:cNvPr>
          <p:cNvSpPr/>
          <p:nvPr/>
        </p:nvSpPr>
        <p:spPr>
          <a:xfrm>
            <a:off x="3095985" y="292599"/>
            <a:ext cx="6237839" cy="79573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PLAY!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1" y="1170432"/>
            <a:ext cx="10927080" cy="5221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1538" y="312377"/>
            <a:ext cx="9058275" cy="6078898"/>
          </a:xfrm>
          <a:prstGeom prst="rect">
            <a:avLst/>
          </a:prstGeom>
        </p:spPr>
      </p:pic>
      <p:sp>
        <p:nvSpPr>
          <p:cNvPr id="5" name="Rectangle: Diagonal Corners Rounded 4"/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WRAP-UP</a:t>
            </a:r>
          </a:p>
        </p:txBody>
      </p:sp>
    </p:spTree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Today’s lesson</a:t>
            </a:r>
          </a:p>
        </p:txBody>
      </p:sp>
      <p:sp>
        <p:nvSpPr>
          <p:cNvPr id="5" name="Plaque 4"/>
          <p:cNvSpPr/>
          <p:nvPr/>
        </p:nvSpPr>
        <p:spPr>
          <a:xfrm>
            <a:off x="486519" y="1776680"/>
            <a:ext cx="5001078" cy="228028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</a:p>
          <a:p>
            <a:pPr algn="ctr"/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</a:rPr>
              <a:t>car, teddy bear, ball</a:t>
            </a:r>
            <a:endParaRPr lang="en-US" sz="360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que 5"/>
          <p:cNvSpPr/>
          <p:nvPr/>
        </p:nvSpPr>
        <p:spPr>
          <a:xfrm>
            <a:off x="5728187" y="1776680"/>
            <a:ext cx="5892278" cy="228028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Structures/ Sentence patterns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have a (car)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74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Practice vocabulary and structures. Make sentences using them.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sz="3600" i="1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sym typeface="+mn-ea"/>
              </a:rPr>
              <a:t>Do the exercises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Anh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-Learn Smart Start Notebook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(page 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/>
              </a:rPr>
              <a:t>52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the exercises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-Learn Smart Start Workbook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(page 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/>
              </a:rPr>
              <a:t>54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the consolidation games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-Learn Smart Start DHA App 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www.eduhome.com.vn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Prepare for the next lesson (page 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/>
              </a:rPr>
              <a:t>57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311500"/>
            <a:ext cx="9398524" cy="6084276"/>
          </a:xfrm>
          <a:prstGeom prst="rect">
            <a:avLst/>
          </a:prstGeom>
        </p:spPr>
      </p:pic>
      <p:sp>
        <p:nvSpPr>
          <p:cNvPr id="7" name="Rectangle: Diagonal Corners Rounded 6"/>
          <p:cNvSpPr/>
          <p:nvPr/>
        </p:nvSpPr>
        <p:spPr>
          <a:xfrm>
            <a:off x="7385107" y="712395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 thruBlk="1"/>
    <p:sndAc>
      <p:stSnd>
        <p:snd r:embed="rId2" name="Doraemong.avi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76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638300" y="5334000"/>
            <a:ext cx="8839200" cy="1524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  <a:latin typeface="Comic Sans MS" panose="030F0702030302020204" pitchFamily="66" charset="0"/>
              </a:rPr>
              <a:t>banana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1" y="1752600"/>
            <a:ext cx="3337849" cy="33528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76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676400" y="5334000"/>
            <a:ext cx="8839200" cy="1524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  <a:latin typeface="Comic Sans MS" panose="030F0702030302020204" pitchFamily="66" charset="0"/>
              </a:rPr>
              <a:t>sandwich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137" y="1752600"/>
            <a:ext cx="3200400" cy="33528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76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676400" y="5334000"/>
            <a:ext cx="8839200" cy="1524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  <a:latin typeface="Comic Sans MS" panose="030F0702030302020204" pitchFamily="66" charset="0"/>
              </a:rPr>
              <a:t>cookie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371" y="1752600"/>
            <a:ext cx="3276600" cy="33528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76400" y="5334000"/>
            <a:ext cx="8839200" cy="1524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  <a:latin typeface="Comic Sans MS" panose="030F0702030302020204" pitchFamily="66" charset="0"/>
              </a:rPr>
              <a:t>sandwich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730" y="1295401"/>
            <a:ext cx="8600802" cy="386442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42832600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26</TotalTime>
  <Words>508</Words>
  <Application>Microsoft Office PowerPoint</Application>
  <PresentationFormat>Widescreen</PresentationFormat>
  <Paragraphs>123</Paragraphs>
  <Slides>34</Slides>
  <Notes>12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LucidaSansUnicode</vt:lpstr>
      <vt:lpstr>Arial</vt:lpstr>
      <vt:lpstr>Bahnschrift Light</vt:lpstr>
      <vt:lpstr>Calibri</vt:lpstr>
      <vt:lpstr>Calibri Light</vt:lpstr>
      <vt:lpstr>Comic Sans MS</vt:lpstr>
      <vt:lpstr>1_Office Theme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ngan</dc:creator>
  <dc:description>9Slide.vn</dc:description>
  <cp:lastModifiedBy>vaxalin@outlook.com.vn</cp:lastModifiedBy>
  <cp:revision>313</cp:revision>
  <dcterms:created xsi:type="dcterms:W3CDTF">2020-12-08T03:17:00Z</dcterms:created>
  <dcterms:modified xsi:type="dcterms:W3CDTF">2023-08-05T14:17:25Z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0E1CA2167B714FFEB2C921FB783516AA</vt:lpwstr>
  </property>
  <property fmtid="{D5CDD505-2E9C-101B-9397-08002B2CF9AE}" pid="3" name="KSOProductBuildVer">
    <vt:lpwstr>1033-11.2.0.11486</vt:lpwstr>
  </property>
</Properties>
</file>