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69" r:id="rId3"/>
  </p:sldMasterIdLst>
  <p:notesMasterIdLst>
    <p:notesMasterId r:id="rId39"/>
  </p:notesMasterIdLst>
  <p:sldIdLst>
    <p:sldId id="382" r:id="rId4"/>
    <p:sldId id="717" r:id="rId5"/>
    <p:sldId id="692" r:id="rId6"/>
    <p:sldId id="292" r:id="rId7"/>
    <p:sldId id="694" r:id="rId8"/>
    <p:sldId id="693" r:id="rId9"/>
    <p:sldId id="334" r:id="rId10"/>
    <p:sldId id="376" r:id="rId11"/>
    <p:sldId id="695" r:id="rId12"/>
    <p:sldId id="336" r:id="rId13"/>
    <p:sldId id="697" r:id="rId14"/>
    <p:sldId id="696" r:id="rId15"/>
    <p:sldId id="378" r:id="rId16"/>
    <p:sldId id="698" r:id="rId17"/>
    <p:sldId id="699" r:id="rId18"/>
    <p:sldId id="690" r:id="rId19"/>
    <p:sldId id="715" r:id="rId20"/>
    <p:sldId id="714" r:id="rId21"/>
    <p:sldId id="701" r:id="rId22"/>
    <p:sldId id="702" r:id="rId23"/>
    <p:sldId id="704" r:id="rId24"/>
    <p:sldId id="705" r:id="rId25"/>
    <p:sldId id="707" r:id="rId26"/>
    <p:sldId id="703" r:id="rId27"/>
    <p:sldId id="706" r:id="rId28"/>
    <p:sldId id="708" r:id="rId29"/>
    <p:sldId id="709" r:id="rId30"/>
    <p:sldId id="712" r:id="rId31"/>
    <p:sldId id="713" r:id="rId32"/>
    <p:sldId id="315" r:id="rId33"/>
    <p:sldId id="716" r:id="rId34"/>
    <p:sldId id="419" r:id="rId35"/>
    <p:sldId id="420" r:id="rId36"/>
    <p:sldId id="396" r:id="rId37"/>
    <p:sldId id="343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/>
  <p:cmAuthor id="2" name="Mat Mlô" initials="M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288"/>
    <a:srgbClr val="F3858D"/>
    <a:srgbClr val="00B0F0"/>
    <a:srgbClr val="EC8CE7"/>
    <a:srgbClr val="00B050"/>
    <a:srgbClr val="EF4E88"/>
    <a:srgbClr val="7030A0"/>
    <a:srgbClr val="FDBF68"/>
    <a:srgbClr val="D7E4BD"/>
    <a:srgbClr val="EA6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73831" autoAdjust="0"/>
  </p:normalViewPr>
  <p:slideViewPr>
    <p:cSldViewPr snapToGrid="0">
      <p:cViewPr varScale="1">
        <p:scale>
          <a:sx n="85" d="100"/>
          <a:sy n="85" d="100"/>
        </p:scale>
        <p:origin x="163" y="53"/>
      </p:cViewPr>
      <p:guideLst>
        <p:guide orient="horz" pos="212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7BA6D6-AC50-4C40-B04B-F3244C55F648}" type="datetimeFigureOut">
              <a:rPr lang="en-US" altLang="ko-KR"/>
              <a:t>8/5/2023</a:t>
            </a:fld>
            <a:endParaRPr lang="en-GB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918AC-A9BE-4AF5-B729-FC691ED24B6F}" type="slidenum">
              <a:rPr lang="en-GB" altLang="ko-KR"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7BA6D6-AC50-4C40-B04B-F3244C55F648}" type="datetimeFigureOut">
              <a:rPr lang="en-US" altLang="ko-KR"/>
              <a:t>8/5/2023</a:t>
            </a:fld>
            <a:endParaRPr lang="en-GB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ko-K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918AC-A9BE-4AF5-B729-FC691ED24B6F}" type="slidenum">
              <a:rPr lang="en-GB" altLang="ko-KR"/>
              <a:t>‹#›</a:t>
            </a:fld>
            <a:endParaRPr lang="en-GB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ound Same Side Corner Rectangle 6"/>
          <p:cNvSpPr/>
          <p:nvPr userDrawn="1"/>
        </p:nvSpPr>
        <p:spPr>
          <a:xfrm>
            <a:off x="0" y="-87923"/>
            <a:ext cx="12192000" cy="369332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0" y="6356350"/>
            <a:ext cx="12192000" cy="501650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743073" y="6325674"/>
            <a:ext cx="579475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356217" y="6568807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9"/>
          <p:cNvSpPr txBox="1"/>
          <p:nvPr userDrawn="1"/>
        </p:nvSpPr>
        <p:spPr>
          <a:xfrm>
            <a:off x="153420" y="-41098"/>
            <a:ext cx="1283335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9: Toys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>
                <a:solidFill>
                  <a:schemeClr val="bg1"/>
                </a:solidFill>
              </a:rPr>
              <a:t>Anh 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2" cstate="email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 bright="30000" contrast="-4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Master title style</a:t>
            </a:r>
            <a:endParaRPr lang="en-GB" altLang="ko-K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GB" altLang="ko-K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latinLnBrk="0">
              <a:defRPr kumimoji="0"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EC5AF8-E451-412E-A5BF-CF28C7C9B435}" type="datetimeFigureOut">
              <a:rPr lang="en-US" altLang="ko-KR">
                <a:ea typeface="Gulim" pitchFamily="34" charset="-127"/>
              </a:rPr>
              <a:t>8/5/2023</a:t>
            </a:fld>
            <a:endParaRPr lang="en-GB" altLang="ko-KR">
              <a:ea typeface="Gulim" pitchFamily="34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latinLnBrk="0">
              <a:defRPr kumimoji="0"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ko-KR">
              <a:ea typeface="Gulim" pitchFamily="34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latinLnBrk="0">
              <a:defRPr kumimoji="0"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751870-7A61-407F-B57D-BB02D00E8B36}" type="slidenum">
              <a:rPr lang="en-GB" altLang="ko-KR">
                <a:ea typeface="Gulim" pitchFamily="34" charset="-127"/>
              </a:rPr>
              <a:t>‹#›</a:t>
            </a:fld>
            <a:endParaRPr lang="en-GB" altLang="ko-KR">
              <a:ea typeface="Gulim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 bright="30000" contrast="-4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Master title style</a:t>
            </a:r>
            <a:endParaRPr lang="en-GB" altLang="ko-K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GB" altLang="ko-K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latinLnBrk="0">
              <a:defRPr kumimoji="0"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EC5AF8-E451-412E-A5BF-CF28C7C9B435}" type="datetimeFigureOut">
              <a:rPr lang="en-US" altLang="ko-KR">
                <a:ea typeface="Gulim" pitchFamily="34" charset="-127"/>
              </a:rPr>
              <a:t>8/5/2023</a:t>
            </a:fld>
            <a:endParaRPr lang="en-GB" altLang="ko-KR">
              <a:ea typeface="Gulim" pitchFamily="34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latinLnBrk="0">
              <a:defRPr kumimoji="0"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ko-KR">
              <a:ea typeface="Gulim" pitchFamily="34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latinLnBrk="0">
              <a:defRPr kumimoji="0"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751870-7A61-407F-B57D-BB02D00E8B36}" type="slidenum">
              <a:rPr lang="en-GB" altLang="ko-KR">
                <a:ea typeface="Gulim" pitchFamily="34" charset="-127"/>
              </a:rPr>
              <a:t>‹#›</a:t>
            </a:fld>
            <a:endParaRPr lang="en-GB" altLang="ko-KR">
              <a:ea typeface="Gulim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2.xml"/><Relationship Id="rId7" Type="http://schemas.openxmlformats.org/officeDocument/2006/relationships/slide" Target="slide21.xml"/><Relationship Id="rId12" Type="http://schemas.openxmlformats.org/officeDocument/2006/relationships/slide" Target="slide3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slide" Target="slide23.xml"/><Relationship Id="rId11" Type="http://schemas.openxmlformats.org/officeDocument/2006/relationships/slide" Target="slide25.xml"/><Relationship Id="rId5" Type="http://schemas.openxmlformats.org/officeDocument/2006/relationships/slide" Target="slide26.xml"/><Relationship Id="rId10" Type="http://schemas.openxmlformats.org/officeDocument/2006/relationships/slide" Target="slide27.xml"/><Relationship Id="rId4" Type="http://schemas.openxmlformats.org/officeDocument/2006/relationships/image" Target="../media/image29.png"/><Relationship Id="rId9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slide" Target="slide19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slide" Target="slide19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slide" Target="slide19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slide" Target="slide19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slide" Target="slide19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slide" Target="slide19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slide" Target="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eduhome.com.vn/DHALesson?idGrade=1&amp;idSubject=1&amp;idSeries=1&amp;idTheme=298&amp;IdLevel=1&amp;idThemeServer=49" TargetMode="Externa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" y="-93519"/>
            <a:ext cx="12198273" cy="695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/>
              </a:rPr>
              <a:t>Unit 9: Toys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1.2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Vocabulary &amp; Sentence Patterns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Page: </a:t>
            </a:r>
            <a:r>
              <a:rPr lang="en-US" sz="2800" noProof="0" dirty="0">
                <a:solidFill>
                  <a:srgbClr val="00B050"/>
                </a:solidFill>
                <a:latin typeface="Calibri" panose="020F0502020204030204"/>
              </a:rPr>
              <a:t>57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84007" y="336550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9693" y="3664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3" y="300838"/>
            <a:ext cx="5883150" cy="929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54" y="1872328"/>
            <a:ext cx="11762595" cy="3543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3" y="300838"/>
            <a:ext cx="5883150" cy="929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3" y="1885032"/>
            <a:ext cx="11912353" cy="394750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710" y="278765"/>
            <a:ext cx="5686425" cy="688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653" t="-974" r="-1137" b="974"/>
          <a:stretch>
            <a:fillRect/>
          </a:stretch>
        </p:blipFill>
        <p:spPr>
          <a:xfrm>
            <a:off x="370205" y="967105"/>
            <a:ext cx="11452225" cy="542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8850"/>
            <a:ext cx="166285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55.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5832" y="358175"/>
            <a:ext cx="400929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each icon to hear the sound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2610" y="1567815"/>
            <a:ext cx="678815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800" dirty="0">
                <a:solidFill>
                  <a:srgbClr val="00B050"/>
                </a:solidFill>
              </a:rPr>
              <a:t>✔️</a:t>
            </a:r>
            <a:endParaRPr lang="en-US" sz="5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3255" y="1567815"/>
            <a:ext cx="678815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800" dirty="0">
                <a:solidFill>
                  <a:srgbClr val="00B050"/>
                </a:solidFill>
              </a:rPr>
              <a:t>✔️</a:t>
            </a:r>
            <a:endParaRPr lang="en-US" sz="58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9905" y="1567815"/>
            <a:ext cx="678815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800" dirty="0">
                <a:solidFill>
                  <a:srgbClr val="00B050"/>
                </a:solidFill>
              </a:rPr>
              <a:t>✔️</a:t>
            </a:r>
            <a:endParaRPr lang="en-US" sz="5800" dirty="0">
              <a:solidFill>
                <a:srgbClr val="00B050"/>
              </a:solidFill>
            </a:endParaRPr>
          </a:p>
        </p:txBody>
      </p:sp>
      <p:pic>
        <p:nvPicPr>
          <p:cNvPr id="16" name="TRACK 3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44" end="13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645" y="3547110"/>
            <a:ext cx="1016635" cy="977900"/>
          </a:xfrm>
          <a:prstGeom prst="rect">
            <a:avLst/>
          </a:prstGeom>
        </p:spPr>
      </p:pic>
      <p:pic>
        <p:nvPicPr>
          <p:cNvPr id="17" name="TRACK 3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89" end="67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49565" y="3547110"/>
            <a:ext cx="1016635" cy="977900"/>
          </a:xfrm>
          <a:prstGeom prst="rect">
            <a:avLst/>
          </a:prstGeom>
        </p:spPr>
      </p:pic>
      <p:pic>
        <p:nvPicPr>
          <p:cNvPr id="22" name="TRACK 3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32" end="69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78605" y="3547110"/>
            <a:ext cx="1016635" cy="9779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9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9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1" dur="219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6" dur="219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1" dur="219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7" y="298368"/>
            <a:ext cx="3703641" cy="855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325" y="1006475"/>
            <a:ext cx="9258935" cy="53213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268470" y="2178050"/>
            <a:ext cx="2406650" cy="1670685"/>
          </a:xfrm>
          <a:custGeom>
            <a:avLst/>
            <a:gdLst>
              <a:gd name="connsiteX0" fmla="*/ 0 w 2450763"/>
              <a:gd name="connsiteY0" fmla="*/ 0 h 1687067"/>
              <a:gd name="connsiteX1" fmla="*/ 1446963 w 2450763"/>
              <a:gd name="connsiteY1" fmla="*/ 1075174 h 1687067"/>
              <a:gd name="connsiteX2" fmla="*/ 1105319 w 2450763"/>
              <a:gd name="connsiteY2" fmla="*/ 1507253 h 1687067"/>
              <a:gd name="connsiteX3" fmla="*/ 2341266 w 2450763"/>
              <a:gd name="connsiteY3" fmla="*/ 1678075 h 1687067"/>
              <a:gd name="connsiteX4" fmla="*/ 2311121 w 2450763"/>
              <a:gd name="connsiteY4" fmla="*/ 1647930 h 168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0763" h="1687067">
                <a:moveTo>
                  <a:pt x="0" y="0"/>
                </a:moveTo>
                <a:cubicBezTo>
                  <a:pt x="631371" y="411982"/>
                  <a:pt x="1262743" y="823965"/>
                  <a:pt x="1446963" y="1075174"/>
                </a:cubicBezTo>
                <a:cubicBezTo>
                  <a:pt x="1631183" y="1326383"/>
                  <a:pt x="956269" y="1406770"/>
                  <a:pt x="1105319" y="1507253"/>
                </a:cubicBezTo>
                <a:cubicBezTo>
                  <a:pt x="1254369" y="1607736"/>
                  <a:pt x="2140299" y="1654629"/>
                  <a:pt x="2341266" y="1678075"/>
                </a:cubicBezTo>
                <a:cubicBezTo>
                  <a:pt x="2542233" y="1701521"/>
                  <a:pt x="2426677" y="1674725"/>
                  <a:pt x="2311121" y="164793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68470" y="3807460"/>
            <a:ext cx="2406650" cy="1670685"/>
          </a:xfrm>
          <a:custGeom>
            <a:avLst/>
            <a:gdLst>
              <a:gd name="connsiteX0" fmla="*/ 0 w 2450763"/>
              <a:gd name="connsiteY0" fmla="*/ 0 h 1687067"/>
              <a:gd name="connsiteX1" fmla="*/ 1446963 w 2450763"/>
              <a:gd name="connsiteY1" fmla="*/ 1075174 h 1687067"/>
              <a:gd name="connsiteX2" fmla="*/ 1105319 w 2450763"/>
              <a:gd name="connsiteY2" fmla="*/ 1507253 h 1687067"/>
              <a:gd name="connsiteX3" fmla="*/ 2341266 w 2450763"/>
              <a:gd name="connsiteY3" fmla="*/ 1678075 h 1687067"/>
              <a:gd name="connsiteX4" fmla="*/ 2311121 w 2450763"/>
              <a:gd name="connsiteY4" fmla="*/ 1647930 h 168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0763" h="1687067">
                <a:moveTo>
                  <a:pt x="0" y="0"/>
                </a:moveTo>
                <a:cubicBezTo>
                  <a:pt x="631371" y="411982"/>
                  <a:pt x="1262743" y="823965"/>
                  <a:pt x="1446963" y="1075174"/>
                </a:cubicBezTo>
                <a:cubicBezTo>
                  <a:pt x="1631183" y="1326383"/>
                  <a:pt x="956269" y="1406770"/>
                  <a:pt x="1105319" y="1507253"/>
                </a:cubicBezTo>
                <a:cubicBezTo>
                  <a:pt x="1254369" y="1607736"/>
                  <a:pt x="2140299" y="1654629"/>
                  <a:pt x="2341266" y="1678075"/>
                </a:cubicBezTo>
                <a:cubicBezTo>
                  <a:pt x="2542233" y="1701521"/>
                  <a:pt x="2426677" y="1674725"/>
                  <a:pt x="2311121" y="164793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342765" y="2252980"/>
            <a:ext cx="2281555" cy="3291840"/>
          </a:xfrm>
          <a:custGeom>
            <a:avLst/>
            <a:gdLst>
              <a:gd name="connsiteX0" fmla="*/ 0 w 2341266"/>
              <a:gd name="connsiteY0" fmla="*/ 3356914 h 3356914"/>
              <a:gd name="connsiteX1" fmla="*/ 542611 w 2341266"/>
              <a:gd name="connsiteY1" fmla="*/ 1085986 h 3356914"/>
              <a:gd name="connsiteX2" fmla="*/ 1778559 w 2341266"/>
              <a:gd name="connsiteY2" fmla="*/ 744342 h 3356914"/>
              <a:gd name="connsiteX3" fmla="*/ 1688123 w 2341266"/>
              <a:gd name="connsiteY3" fmla="*/ 91199 h 3356914"/>
              <a:gd name="connsiteX4" fmla="*/ 2341266 w 2341266"/>
              <a:gd name="connsiteY4" fmla="*/ 20861 h 335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1266" h="3356914">
                <a:moveTo>
                  <a:pt x="0" y="3356914"/>
                </a:moveTo>
                <a:cubicBezTo>
                  <a:pt x="123092" y="2439164"/>
                  <a:pt x="246184" y="1521415"/>
                  <a:pt x="542611" y="1085986"/>
                </a:cubicBezTo>
                <a:cubicBezTo>
                  <a:pt x="839038" y="650557"/>
                  <a:pt x="1587640" y="910140"/>
                  <a:pt x="1778559" y="744342"/>
                </a:cubicBezTo>
                <a:cubicBezTo>
                  <a:pt x="1969478" y="578544"/>
                  <a:pt x="1594339" y="211779"/>
                  <a:pt x="1688123" y="91199"/>
                </a:cubicBezTo>
                <a:cubicBezTo>
                  <a:pt x="1781908" y="-29381"/>
                  <a:pt x="2061587" y="-4260"/>
                  <a:pt x="2341266" y="2086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98398"/>
            <a:ext cx="166285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55.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time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play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BlastHead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88"/>
            <a:ext cx="8077200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300px-MP8Mari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962400"/>
            <a:ext cx="2263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rio Ri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vi228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7076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ombomb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79" y="0"/>
            <a:ext cx="4987925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0560" y="2270760"/>
            <a:ext cx="61671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Divide students into 2 teams.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Each team takes turns answering the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If you answer 1 question correctly, you will get 1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The winning team is the team with the most points.</a:t>
            </a:r>
          </a:p>
        </p:txBody>
      </p:sp>
      <p:sp>
        <p:nvSpPr>
          <p:cNvPr id="7" name="Right Arrow 6">
            <a:hlinkClick r:id="rId6" action="ppaction://hlinksldjump"/>
          </p:cNvPr>
          <p:cNvSpPr/>
          <p:nvPr/>
        </p:nvSpPr>
        <p:spPr>
          <a:xfrm>
            <a:off x="7335520" y="5831840"/>
            <a:ext cx="1127760" cy="73152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START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mariowiki.com/images/thumb/3/3f/SuperMushroom.png/120px-SuperMushroom.png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9304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0" name="Text Box 110"/>
          <p:cNvSpPr txBox="1">
            <a:spLocks noChangeArrowheads="1"/>
          </p:cNvSpPr>
          <p:nvPr/>
        </p:nvSpPr>
        <p:spPr bwMode="auto">
          <a:xfrm>
            <a:off x="5816600" y="19177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3" name="Picture 12" descr="http://www.mariowiki.com/images/thumb/3/3f/SuperMushroom.png/120px-SuperMushroom.png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5306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3" name="Text Box 113"/>
          <p:cNvSpPr txBox="1">
            <a:spLocks noChangeArrowheads="1"/>
          </p:cNvSpPr>
          <p:nvPr/>
        </p:nvSpPr>
        <p:spPr bwMode="auto">
          <a:xfrm>
            <a:off x="5797550" y="35179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6" name="Picture 12" descr="http://www.mariowiki.com/images/thumb/3/3f/SuperMushroom.png/120px-SuperMushroom.png">
            <a:hlinkClick r:id="rId6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9304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2" name="Text Box 122"/>
          <p:cNvSpPr txBox="1">
            <a:spLocks noChangeArrowheads="1"/>
          </p:cNvSpPr>
          <p:nvPr/>
        </p:nvSpPr>
        <p:spPr bwMode="auto">
          <a:xfrm>
            <a:off x="7645400" y="19177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7" name="Picture 12" descr="http://www.mariowiki.com/images/thumb/3/3f/SuperMushroom.png/120px-SuperMushroom.png">
            <a:hlinkClick r:id="rId7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5306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5" name="Text Box 125"/>
          <p:cNvSpPr txBox="1">
            <a:spLocks noChangeArrowheads="1"/>
          </p:cNvSpPr>
          <p:nvPr/>
        </p:nvSpPr>
        <p:spPr bwMode="auto">
          <a:xfrm>
            <a:off x="7645400" y="35179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10" name="Picture 12" descr="http://www.mariowiki.com/images/thumb/3/3f/SuperMushroom.png/120px-SuperMushroom.png">
            <a:hlinkClick r:id="rId8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9558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6" name="Text Box 136"/>
          <p:cNvSpPr txBox="1">
            <a:spLocks noChangeArrowheads="1"/>
          </p:cNvSpPr>
          <p:nvPr/>
        </p:nvSpPr>
        <p:spPr bwMode="auto">
          <a:xfrm>
            <a:off x="9398000" y="19431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14" name="Picture 12" descr="http://www.mariowiki.com/images/thumb/3/3f/SuperMushroom.png/120px-SuperMushroom.png">
            <a:hlinkClick r:id="rId9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9050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9" name="Text Box 149"/>
          <p:cNvSpPr txBox="1">
            <a:spLocks noChangeArrowheads="1"/>
          </p:cNvSpPr>
          <p:nvPr/>
        </p:nvSpPr>
        <p:spPr bwMode="auto">
          <a:xfrm>
            <a:off x="2336800" y="18923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18" name="Picture 12" descr="http://www.mariowiki.com/images/thumb/3/3f/SuperMushroom.png/120px-SuperMushroom.png">
            <a:hlinkClick r:id="rId10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19304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81" name="Text Box 161"/>
          <p:cNvSpPr txBox="1">
            <a:spLocks noChangeArrowheads="1"/>
          </p:cNvSpPr>
          <p:nvPr/>
        </p:nvSpPr>
        <p:spPr bwMode="auto">
          <a:xfrm>
            <a:off x="4089400" y="19177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19" name="Picture 12" descr="http://www.mariowiki.com/images/thumb/3/3f/SuperMushroom.png/120px-SuperMushroom.png">
            <a:hlinkClick r:id="rId11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530600"/>
            <a:ext cx="154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84" name="Text Box 164"/>
          <p:cNvSpPr txBox="1">
            <a:spLocks noChangeArrowheads="1"/>
          </p:cNvSpPr>
          <p:nvPr/>
        </p:nvSpPr>
        <p:spPr bwMode="auto">
          <a:xfrm>
            <a:off x="4114800" y="35179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0" dirty="0">
                <a:solidFill>
                  <a:prstClr val="black"/>
                </a:solidFill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42" name="Picture 12" descr="http://www.mariowiki.com/images/thumb/3/3f/SuperMushroom.png/120px-SuperMushroom.png">
            <a:hlinkClick r:id="rId12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03" y="5207000"/>
            <a:ext cx="1549400" cy="1155700"/>
          </a:xfrm>
          <a:prstGeom prst="rect">
            <a:avLst/>
          </a:prstGeom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5560468" y="5307796"/>
            <a:ext cx="933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</a:rPr>
              <a:t>END</a:t>
            </a:r>
          </a:p>
        </p:txBody>
      </p:sp>
    </p:spTree>
  </p:cSld>
  <p:clrMapOvr>
    <a:masterClrMapping/>
  </p:clrMapOvr>
  <p:transition advClick="0">
    <p:dissolve/>
    <p:sndAc>
      <p:stSnd>
        <p:snd r:embed="rId2" name="smb3_stage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230" grpId="0"/>
      <p:bldP spid="5233" grpId="0"/>
      <p:bldP spid="5242" grpId="0"/>
      <p:bldP spid="5245" grpId="0"/>
      <p:bldP spid="5256" grpId="0"/>
      <p:bldP spid="5269" grpId="0"/>
      <p:bldP spid="5281" grpId="0"/>
      <p:bldP spid="52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360369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2606879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493" y="37984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MP8Mari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553076"/>
            <a:ext cx="9604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TextBox 6"/>
          <p:cNvSpPr txBox="1">
            <a:spLocks noChangeArrowheads="1"/>
          </p:cNvSpPr>
          <p:nvPr/>
        </p:nvSpPr>
        <p:spPr bwMode="auto">
          <a:xfrm>
            <a:off x="2895600" y="56388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5500" b="0" dirty="0">
                <a:solidFill>
                  <a:srgbClr val="1F497D"/>
                </a:solidFill>
                <a:latin typeface="Kristen ITC" panose="03050502040202030202" pitchFamily="66" charset="0"/>
              </a:rPr>
              <a:t>a bear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676400" y="1295400"/>
            <a:ext cx="8763000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z="4000">
              <a:solidFill>
                <a:prstClr val="black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895600" y="1524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4400" b="0" dirty="0" err="1">
                <a:solidFill>
                  <a:srgbClr val="1F497D"/>
                </a:solidFill>
                <a:latin typeface="Kristen ITC" panose="03050502040202030202" pitchFamily="66" charset="0"/>
              </a:rPr>
              <a:t>b_ar</a:t>
            </a:r>
            <a:endParaRPr kumimoji="0" lang="en-GB" altLang="ko-KR" sz="4400" b="0" dirty="0">
              <a:solidFill>
                <a:srgbClr val="1F497D"/>
              </a:solidFill>
              <a:latin typeface="Kristen ITC" panose="03050502040202030202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838" y="1436495"/>
            <a:ext cx="5578323" cy="3908809"/>
          </a:xfrm>
          <a:prstGeom prst="rect">
            <a:avLst/>
          </a:prstGeom>
        </p:spPr>
      </p:pic>
      <p:pic>
        <p:nvPicPr>
          <p:cNvPr id="9" name="Picture 4" descr="Block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MP8Mari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553076"/>
            <a:ext cx="9604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TextBox 6"/>
          <p:cNvSpPr txBox="1">
            <a:spLocks noChangeArrowheads="1"/>
          </p:cNvSpPr>
          <p:nvPr/>
        </p:nvSpPr>
        <p:spPr bwMode="auto">
          <a:xfrm>
            <a:off x="2895600" y="56388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600" b="0" dirty="0">
                <a:solidFill>
                  <a:srgbClr val="1F497D"/>
                </a:solidFill>
                <a:latin typeface="Kristen ITC" panose="03050502040202030202" pitchFamily="66" charset="0"/>
              </a:rPr>
              <a:t>a ball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676400" y="1295400"/>
            <a:ext cx="8763000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sz="4000">
              <a:solidFill>
                <a:prstClr val="black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2895600" y="1524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200" b="0" dirty="0">
                <a:solidFill>
                  <a:srgbClr val="1F497D"/>
                </a:solidFill>
                <a:latin typeface="Kristen ITC" panose="03050502040202030202" pitchFamily="66" charset="0"/>
              </a:rPr>
              <a:t>What is 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942" y="1497204"/>
            <a:ext cx="4914804" cy="3627455"/>
          </a:xfrm>
          <a:prstGeom prst="rect">
            <a:avLst/>
          </a:prstGeom>
        </p:spPr>
      </p:pic>
      <p:pic>
        <p:nvPicPr>
          <p:cNvPr id="8" name="Picture 4" descr="Block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MP8Mari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553076"/>
            <a:ext cx="9604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Box 6"/>
          <p:cNvSpPr txBox="1">
            <a:spLocks noChangeArrowheads="1"/>
          </p:cNvSpPr>
          <p:nvPr/>
        </p:nvSpPr>
        <p:spPr bwMode="auto">
          <a:xfrm>
            <a:off x="2895600" y="56388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600" b="0" dirty="0">
                <a:solidFill>
                  <a:srgbClr val="1F497D"/>
                </a:solidFill>
                <a:latin typeface="Kristen ITC" panose="03050502040202030202" pitchFamily="66" charset="0"/>
              </a:rPr>
              <a:t>I have a car.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676400" y="1295400"/>
            <a:ext cx="8763000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742950" indent="-742950"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z="4000">
              <a:solidFill>
                <a:prstClr val="black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895600" y="1524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200" b="0" dirty="0">
                <a:solidFill>
                  <a:srgbClr val="1F497D"/>
                </a:solidFill>
                <a:latin typeface="Kristen ITC" panose="03050502040202030202" pitchFamily="66" charset="0"/>
              </a:rPr>
              <a:t>a car/ I/ have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66" y="1693628"/>
            <a:ext cx="2637777" cy="3510466"/>
          </a:xfrm>
          <a:prstGeom prst="rect">
            <a:avLst/>
          </a:prstGeom>
        </p:spPr>
      </p:pic>
      <p:pic>
        <p:nvPicPr>
          <p:cNvPr id="47" name="Picture 4" descr="Block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MP8Mari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553076"/>
            <a:ext cx="9604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TextBox 6"/>
          <p:cNvSpPr txBox="1">
            <a:spLocks noChangeArrowheads="1"/>
          </p:cNvSpPr>
          <p:nvPr/>
        </p:nvSpPr>
        <p:spPr bwMode="auto">
          <a:xfrm>
            <a:off x="2895600" y="56388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600" b="0" dirty="0">
                <a:solidFill>
                  <a:srgbClr val="1F497D"/>
                </a:solidFill>
                <a:latin typeface="Kristen ITC" panose="03050502040202030202" pitchFamily="66" charset="0"/>
              </a:rPr>
              <a:t>I have a ball.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676400" y="1295400"/>
            <a:ext cx="8763000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z="4000">
              <a:solidFill>
                <a:prstClr val="black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895600" y="1524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200" b="0" dirty="0">
                <a:solidFill>
                  <a:srgbClr val="1F497D"/>
                </a:solidFill>
                <a:latin typeface="Kristen ITC" panose="03050502040202030202" pitchFamily="66" charset="0"/>
              </a:rPr>
              <a:t>I ___a___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857" y="1957137"/>
            <a:ext cx="2432385" cy="2744157"/>
          </a:xfrm>
          <a:prstGeom prst="rect">
            <a:avLst/>
          </a:prstGeom>
        </p:spPr>
      </p:pic>
      <p:pic>
        <p:nvPicPr>
          <p:cNvPr id="8" name="Picture 4" descr="Block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MP8Mari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553076"/>
            <a:ext cx="9604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Box 6"/>
          <p:cNvSpPr txBox="1">
            <a:spLocks noChangeArrowheads="1"/>
          </p:cNvSpPr>
          <p:nvPr/>
        </p:nvSpPr>
        <p:spPr bwMode="auto">
          <a:xfrm>
            <a:off x="2895600" y="56388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5500" b="0" dirty="0">
                <a:solidFill>
                  <a:srgbClr val="1F497D"/>
                </a:solidFill>
                <a:latin typeface="Kristen ITC" panose="03050502040202030202" pitchFamily="66" charset="0"/>
              </a:rPr>
              <a:t>a car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895600" y="1524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5500" b="0" dirty="0" err="1">
                <a:solidFill>
                  <a:srgbClr val="1F497D"/>
                </a:solidFill>
                <a:latin typeface="Kristen ITC" panose="03050502040202030202" pitchFamily="66" charset="0"/>
              </a:rPr>
              <a:t>rca</a:t>
            </a:r>
            <a:endParaRPr kumimoji="0" lang="en-GB" altLang="ko-KR" sz="5500" b="0" dirty="0">
              <a:solidFill>
                <a:srgbClr val="1F497D"/>
              </a:solidFill>
              <a:latin typeface="Kristen ITC" panose="03050502040202030202" pitchFamily="66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676400" y="1295400"/>
            <a:ext cx="8763000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z="4000">
              <a:solidFill>
                <a:prstClr val="black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72" y="1340939"/>
            <a:ext cx="7102455" cy="4065074"/>
          </a:xfrm>
          <a:prstGeom prst="rect">
            <a:avLst/>
          </a:prstGeom>
        </p:spPr>
      </p:pic>
      <p:pic>
        <p:nvPicPr>
          <p:cNvPr id="8" name="Picture 4" descr="Block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MP8Mari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553076"/>
            <a:ext cx="9604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TextBox 6"/>
          <p:cNvSpPr txBox="1">
            <a:spLocks noChangeArrowheads="1"/>
          </p:cNvSpPr>
          <p:nvPr/>
        </p:nvSpPr>
        <p:spPr bwMode="auto">
          <a:xfrm>
            <a:off x="2895600" y="56388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600" b="0" dirty="0">
                <a:solidFill>
                  <a:srgbClr val="1F497D"/>
                </a:solidFill>
                <a:latin typeface="Kristen ITC" panose="03050502040202030202" pitchFamily="66" charset="0"/>
              </a:rPr>
              <a:t>I have a teddy bear.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676400" y="1295400"/>
            <a:ext cx="8763000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z="4000">
              <a:solidFill>
                <a:prstClr val="black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895600" y="152400"/>
            <a:ext cx="6400800" cy="990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1"/>
            </a:solidFill>
            <a:miter lim="800000"/>
          </a:ln>
        </p:spPr>
        <p:txBody>
          <a:bodyPr anchor="ctr" anchorCtr="1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GB" altLang="ko-KR" sz="3200" b="0" dirty="0">
                <a:solidFill>
                  <a:srgbClr val="1F497D"/>
                </a:solidFill>
                <a:latin typeface="Kristen ITC" panose="03050502040202030202" pitchFamily="66" charset="0"/>
              </a:rPr>
              <a:t>I have a 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547" y="1634344"/>
            <a:ext cx="2508706" cy="3360711"/>
          </a:xfrm>
          <a:prstGeom prst="rect">
            <a:avLst/>
          </a:prstGeom>
        </p:spPr>
      </p:pic>
      <p:pic>
        <p:nvPicPr>
          <p:cNvPr id="8" name="Picture 4" descr="Block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4" y="1649414"/>
            <a:ext cx="278923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lock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1649414"/>
            <a:ext cx="279082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lock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49414"/>
            <a:ext cx="2789238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 loop="1">
        <p:snd r:embed="rId2" name="toadho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4" y="1649414"/>
            <a:ext cx="278923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lock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1649414"/>
            <a:ext cx="279082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lock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49414"/>
            <a:ext cx="2789238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 loop="1">
        <p:snd r:embed="rId2" name="toadho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i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981200"/>
            <a:ext cx="230346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lock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i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2038350"/>
            <a:ext cx="230346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i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0"/>
            <a:ext cx="23034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i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810000"/>
            <a:ext cx="23034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i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905000"/>
            <a:ext cx="23034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Block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6" y="391161"/>
            <a:ext cx="617734" cy="4825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say the names of toys, using …..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car, teddy bear, ball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have a (car). </a:t>
            </a:r>
          </a:p>
          <a:p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</a:t>
            </a:r>
          </a:p>
        </p:txBody>
      </p:sp>
    </p:spTree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hlinkClick r:id="rId2"/>
          </p:cNvPr>
          <p:cNvSpPr/>
          <p:nvPr/>
        </p:nvSpPr>
        <p:spPr>
          <a:xfrm>
            <a:off x="3095985" y="292599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PLAY!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1" y="1170432"/>
            <a:ext cx="10927080" cy="522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WRAP-UP</a:t>
            </a:r>
          </a:p>
        </p:txBody>
      </p:sp>
    </p:spTree>
  </p:cSld>
  <p:clrMapOvr>
    <a:masterClrMapping/>
  </p:clrMapOvr>
  <p:transition spd="slow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28172" y="2434358"/>
            <a:ext cx="50010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c</a:t>
            </a:r>
            <a:r>
              <a:rPr lang="en-US" sz="3600" i="1" noProof="0" dirty="0" err="1">
                <a:solidFill>
                  <a:srgbClr val="0070C0"/>
                </a:solidFill>
                <a:latin typeface="Calibri" panose="020F0502020204030204"/>
              </a:rPr>
              <a:t>ar</a:t>
            </a:r>
            <a:r>
              <a:rPr lang="en-US" sz="3600" i="1" noProof="0" dirty="0">
                <a:solidFill>
                  <a:srgbClr val="0070C0"/>
                </a:solidFill>
                <a:latin typeface="Calibri" panose="020F0502020204030204"/>
              </a:rPr>
              <a:t>, teddy bear, ball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691824" y="2074312"/>
            <a:ext cx="5892278" cy="300037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have a (car)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7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  <a:defRPr/>
            </a:pPr>
            <a:r>
              <a:rPr lang="en-US" sz="3600" i="1" dirty="0">
                <a:solidFill>
                  <a:srgbClr val="0070C0"/>
                </a:solidFill>
              </a:rPr>
              <a:t>Review the vocabulary and structures.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sz="3600" i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sym typeface="+mn-ea"/>
              </a:rPr>
              <a:t>Do the exercises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53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55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 the next lesson (page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58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/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 THE LINE ⋆ Art of Happiness Institu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4218"/>
          <a:stretch>
            <a:fillRect/>
          </a:stretch>
        </p:blipFill>
        <p:spPr bwMode="auto">
          <a:xfrm>
            <a:off x="262107" y="1624613"/>
            <a:ext cx="7621264" cy="34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3506" y="3338003"/>
            <a:ext cx="49775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EF52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Draw a line</a:t>
            </a:r>
            <a:endParaRPr lang="en-US" sz="8000" b="1" cap="none" spc="0" dirty="0">
              <a:ln w="0"/>
              <a:solidFill>
                <a:srgbClr val="EF52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9098"/>
          <a:stretch>
            <a:fillRect/>
          </a:stretch>
        </p:blipFill>
        <p:spPr>
          <a:xfrm>
            <a:off x="68674" y="390925"/>
            <a:ext cx="3881890" cy="283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2896"/>
          <a:stretch>
            <a:fillRect/>
          </a:stretch>
        </p:blipFill>
        <p:spPr>
          <a:xfrm>
            <a:off x="4030463" y="425083"/>
            <a:ext cx="3887420" cy="2768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25314"/>
          <a:stretch>
            <a:fillRect/>
          </a:stretch>
        </p:blipFill>
        <p:spPr>
          <a:xfrm>
            <a:off x="8149701" y="457418"/>
            <a:ext cx="3902348" cy="2703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4450" y="4074850"/>
            <a:ext cx="2157274" cy="861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teddy bear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5536" y="4074850"/>
            <a:ext cx="2157274" cy="861134"/>
          </a:xfrm>
          <a:prstGeom prst="rect">
            <a:avLst/>
          </a:prstGeom>
          <a:solidFill>
            <a:srgbClr val="EC8CE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9022238" y="4088166"/>
            <a:ext cx="2157274" cy="86113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car</a:t>
            </a:r>
          </a:p>
        </p:txBody>
      </p:sp>
      <p:sp>
        <p:nvSpPr>
          <p:cNvPr id="10" name="Freeform 9"/>
          <p:cNvSpPr/>
          <p:nvPr/>
        </p:nvSpPr>
        <p:spPr>
          <a:xfrm>
            <a:off x="1855434" y="3071674"/>
            <a:ext cx="8389398" cy="1003176"/>
          </a:xfrm>
          <a:custGeom>
            <a:avLst/>
            <a:gdLst>
              <a:gd name="connsiteX0" fmla="*/ 0 w 8436815"/>
              <a:gd name="connsiteY0" fmla="*/ 0 h 1059892"/>
              <a:gd name="connsiteX1" fmla="*/ 4172505 w 8436815"/>
              <a:gd name="connsiteY1" fmla="*/ 665825 h 1059892"/>
              <a:gd name="connsiteX2" fmla="*/ 6915705 w 8436815"/>
              <a:gd name="connsiteY2" fmla="*/ 514905 h 1059892"/>
              <a:gd name="connsiteX3" fmla="*/ 8300621 w 8436815"/>
              <a:gd name="connsiteY3" fmla="*/ 1012054 h 1059892"/>
              <a:gd name="connsiteX4" fmla="*/ 8309499 w 8436815"/>
              <a:gd name="connsiteY4" fmla="*/ 1012054 h 1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6815" h="1059892">
                <a:moveTo>
                  <a:pt x="0" y="0"/>
                </a:moveTo>
                <a:cubicBezTo>
                  <a:pt x="1509944" y="290004"/>
                  <a:pt x="3019888" y="580008"/>
                  <a:pt x="4172505" y="665825"/>
                </a:cubicBezTo>
                <a:cubicBezTo>
                  <a:pt x="5325122" y="751642"/>
                  <a:pt x="6227686" y="457200"/>
                  <a:pt x="6915705" y="514905"/>
                </a:cubicBezTo>
                <a:cubicBezTo>
                  <a:pt x="7603724" y="572610"/>
                  <a:pt x="8068322" y="929196"/>
                  <a:pt x="8300621" y="1012054"/>
                </a:cubicBezTo>
                <a:cubicBezTo>
                  <a:pt x="8532920" y="1094912"/>
                  <a:pt x="8421209" y="1053483"/>
                  <a:pt x="8309499" y="101205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1855434" y="3071674"/>
            <a:ext cx="4234648" cy="969017"/>
          </a:xfrm>
          <a:custGeom>
            <a:avLst/>
            <a:gdLst>
              <a:gd name="connsiteX0" fmla="*/ 0 w 8436815"/>
              <a:gd name="connsiteY0" fmla="*/ 0 h 1059892"/>
              <a:gd name="connsiteX1" fmla="*/ 4172505 w 8436815"/>
              <a:gd name="connsiteY1" fmla="*/ 665825 h 1059892"/>
              <a:gd name="connsiteX2" fmla="*/ 6915705 w 8436815"/>
              <a:gd name="connsiteY2" fmla="*/ 514905 h 1059892"/>
              <a:gd name="connsiteX3" fmla="*/ 8300621 w 8436815"/>
              <a:gd name="connsiteY3" fmla="*/ 1012054 h 1059892"/>
              <a:gd name="connsiteX4" fmla="*/ 8309499 w 8436815"/>
              <a:gd name="connsiteY4" fmla="*/ 1012054 h 1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6815" h="1059892">
                <a:moveTo>
                  <a:pt x="0" y="0"/>
                </a:moveTo>
                <a:cubicBezTo>
                  <a:pt x="1509944" y="290004"/>
                  <a:pt x="3019888" y="580008"/>
                  <a:pt x="4172505" y="665825"/>
                </a:cubicBezTo>
                <a:cubicBezTo>
                  <a:pt x="5325122" y="751642"/>
                  <a:pt x="6227686" y="457200"/>
                  <a:pt x="6915705" y="514905"/>
                </a:cubicBezTo>
                <a:cubicBezTo>
                  <a:pt x="7603724" y="572610"/>
                  <a:pt x="8068322" y="929196"/>
                  <a:pt x="8300621" y="1012054"/>
                </a:cubicBezTo>
                <a:cubicBezTo>
                  <a:pt x="8532920" y="1094912"/>
                  <a:pt x="8421209" y="1053483"/>
                  <a:pt x="8309499" y="1012054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flipH="1">
            <a:off x="5919992" y="3122912"/>
            <a:ext cx="4364789" cy="969017"/>
          </a:xfrm>
          <a:custGeom>
            <a:avLst/>
            <a:gdLst>
              <a:gd name="connsiteX0" fmla="*/ 0 w 8436815"/>
              <a:gd name="connsiteY0" fmla="*/ 0 h 1059892"/>
              <a:gd name="connsiteX1" fmla="*/ 4172505 w 8436815"/>
              <a:gd name="connsiteY1" fmla="*/ 665825 h 1059892"/>
              <a:gd name="connsiteX2" fmla="*/ 6915705 w 8436815"/>
              <a:gd name="connsiteY2" fmla="*/ 514905 h 1059892"/>
              <a:gd name="connsiteX3" fmla="*/ 8300621 w 8436815"/>
              <a:gd name="connsiteY3" fmla="*/ 1012054 h 1059892"/>
              <a:gd name="connsiteX4" fmla="*/ 8309499 w 8436815"/>
              <a:gd name="connsiteY4" fmla="*/ 1012054 h 1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6815" h="1059892">
                <a:moveTo>
                  <a:pt x="0" y="0"/>
                </a:moveTo>
                <a:cubicBezTo>
                  <a:pt x="1509944" y="290004"/>
                  <a:pt x="3019888" y="580008"/>
                  <a:pt x="4172505" y="665825"/>
                </a:cubicBezTo>
                <a:cubicBezTo>
                  <a:pt x="5325122" y="751642"/>
                  <a:pt x="6227686" y="457200"/>
                  <a:pt x="6915705" y="514905"/>
                </a:cubicBezTo>
                <a:cubicBezTo>
                  <a:pt x="7603724" y="572610"/>
                  <a:pt x="8068322" y="929196"/>
                  <a:pt x="8300621" y="1012054"/>
                </a:cubicBezTo>
                <a:cubicBezTo>
                  <a:pt x="8532920" y="1094912"/>
                  <a:pt x="8421209" y="1053483"/>
                  <a:pt x="8309499" y="1012054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50" y="667860"/>
            <a:ext cx="7294449" cy="548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341421"/>
            <a:ext cx="4038600" cy="830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0819" y="1798822"/>
            <a:ext cx="4666732" cy="4074851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819" y="2109745"/>
            <a:ext cx="47732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600" dirty="0"/>
              <a:t>Divide the class into pairs.</a:t>
            </a:r>
          </a:p>
          <a:p>
            <a:pPr marL="342900" indent="-342900">
              <a:buAutoNum type="arabicPeriod"/>
            </a:pPr>
            <a:r>
              <a:rPr lang="en-US" sz="2600" dirty="0"/>
              <a:t>Have Student A point to the picture and Student B say, e.g. "I have a car.“</a:t>
            </a:r>
          </a:p>
          <a:p>
            <a:pPr marL="342900" indent="-342900">
              <a:buAutoNum type="arabicPeriod"/>
            </a:pPr>
            <a:r>
              <a:rPr lang="en-US" sz="2600" dirty="0"/>
              <a:t>Swap roles and repeat.</a:t>
            </a:r>
          </a:p>
          <a:p>
            <a:pPr marL="342900" indent="-342900">
              <a:buAutoNum type="arabicPeriod"/>
            </a:pPr>
            <a:r>
              <a:rPr lang="en-US" sz="2600" dirty="0"/>
              <a:t>Afterwards, have some pairs demonstrate the activity in front of the class.</a:t>
            </a:r>
          </a:p>
        </p:txBody>
      </p:sp>
    </p:spTree>
  </p:cSld>
  <p:clrMapOvr>
    <a:masterClrMapping/>
  </p:clrMapOvr>
  <p:transition spd="med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</TotalTime>
  <Words>350</Words>
  <Application>Microsoft Office PowerPoint</Application>
  <PresentationFormat>Widescreen</PresentationFormat>
  <Paragraphs>84</Paragraphs>
  <Slides>35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Kristen ITC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vaxalin@outlook.com.vn</cp:lastModifiedBy>
  <cp:revision>304</cp:revision>
  <dcterms:created xsi:type="dcterms:W3CDTF">2020-12-08T03:17:00Z</dcterms:created>
  <dcterms:modified xsi:type="dcterms:W3CDTF">2023-08-05T14:28:11Z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252DFCE32FF24A25A8D2CAEDD32681FC</vt:lpwstr>
  </property>
  <property fmtid="{D5CDD505-2E9C-101B-9397-08002B2CF9AE}" pid="3" name="KSOProductBuildVer">
    <vt:lpwstr>1033-11.2.0.11486</vt:lpwstr>
  </property>
</Properties>
</file>