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5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13" r:id="rId3"/>
    <p:sldMasterId id="2147483725" r:id="rId4"/>
    <p:sldMasterId id="2147483731" r:id="rId5"/>
  </p:sldMasterIdLst>
  <p:notesMasterIdLst>
    <p:notesMasterId r:id="rId39"/>
  </p:notesMasterIdLst>
  <p:sldIdLst>
    <p:sldId id="334" r:id="rId6"/>
    <p:sldId id="330" r:id="rId7"/>
    <p:sldId id="335" r:id="rId8"/>
    <p:sldId id="265" r:id="rId9"/>
    <p:sldId id="256" r:id="rId10"/>
    <p:sldId id="258" r:id="rId11"/>
    <p:sldId id="261" r:id="rId12"/>
    <p:sldId id="260" r:id="rId13"/>
    <p:sldId id="262" r:id="rId14"/>
    <p:sldId id="263" r:id="rId15"/>
    <p:sldId id="264" r:id="rId16"/>
    <p:sldId id="266" r:id="rId17"/>
    <p:sldId id="267" r:id="rId18"/>
    <p:sldId id="269" r:id="rId19"/>
    <p:sldId id="271" r:id="rId20"/>
    <p:sldId id="273" r:id="rId21"/>
    <p:sldId id="272" r:id="rId22"/>
    <p:sldId id="274" r:id="rId23"/>
    <p:sldId id="275" r:id="rId24"/>
    <p:sldId id="270" r:id="rId25"/>
    <p:sldId id="276" r:id="rId26"/>
    <p:sldId id="278" r:id="rId27"/>
    <p:sldId id="279" r:id="rId28"/>
    <p:sldId id="280" r:id="rId29"/>
    <p:sldId id="282" r:id="rId30"/>
    <p:sldId id="281" r:id="rId31"/>
    <p:sldId id="283" r:id="rId32"/>
    <p:sldId id="284" r:id="rId33"/>
    <p:sldId id="337" r:id="rId34"/>
    <p:sldId id="336" r:id="rId35"/>
    <p:sldId id="338" r:id="rId36"/>
    <p:sldId id="329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4E5"/>
    <a:srgbClr val="C6EAFA"/>
    <a:srgbClr val="DEEBF7"/>
    <a:srgbClr val="EFD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86395" autoAdjust="0"/>
  </p:normalViewPr>
  <p:slideViewPr>
    <p:cSldViewPr snapToGrid="0">
      <p:cViewPr>
        <p:scale>
          <a:sx n="92" d="100"/>
          <a:sy n="92" d="100"/>
        </p:scale>
        <p:origin x="490" y="-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71DED-CF82-4ABA-979B-BAFA2FDF951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67FBE-08D6-4530-900B-50912B4A49A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31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63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897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354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698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 clicks the number to show the question (image clue), clicks the puzzle to show the answer (the word).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435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3592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192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5588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249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67FBE-08D6-4530-900B-50912B4A49A9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331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DCC3-A6EA-4A77-BB9A-F2A946B1F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58729-98A6-4287-ABB8-074DF5E35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92F92-1408-4EC0-90F7-D807D574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58820-5523-4FF0-A076-9BF92471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E51CF-25FA-4BB5-9B43-0179426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49B2E-BBF0-4497-9189-9A05CE6B4B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4372-79B2-4A18-AE52-C139584F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4C4AE-19A0-4DD5-BEE5-70DBD7814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EAAD-A186-4208-A794-05ECADCE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550E8-7001-417C-BD70-A949947D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010B4-6A5E-48F7-BF41-062F3FB8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583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C2A35-9CE7-4F0A-93FA-2B383917B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379E7-5D95-48CF-A7F0-D48CACBED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FA6E6-881C-43C6-8570-3FE07F7C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0108-4D25-4BC1-B3ED-F242CB3D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E5B6A-0CAC-4B2D-A606-E2717CB8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27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12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3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6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48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11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6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E385-EFBB-4CD8-A6A7-98D9C7E3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7F11-7353-4846-A83F-1E537CB6F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1C1E-8BC6-47F9-80D0-BB30D606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9709A-6C00-4633-BC6F-BFBD6E2E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6E379-D56E-410A-ABB8-6666CF19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E7FD5-5564-4534-8EEA-72ED09802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11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2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8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67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5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2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02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86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8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75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58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EA21-94E8-482B-9A55-BF73BFD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E761C-3599-4185-AE40-20396251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2B86C-4FB6-4C5F-9662-E960DD03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5B25-E0C0-4DDD-A082-E6DE1E92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56419-3ACE-4BB1-B307-804C53F3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D9925-A698-4772-8B1A-F0D3D7E3B9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9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05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0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7361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0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5030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02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5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7195-3762-4AEB-A437-B5B6838D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E3700-98A5-44AA-8185-78B1D7418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28FFFD-6959-4E25-B4F7-A55354D39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58A6D-0639-45D8-9442-9E537200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1996A-C869-4987-8E64-10213843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2FBBD-AD6D-4715-AB7A-8EE276E1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A9389-0538-4F73-9DE2-492B0ACA2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00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7182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622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3405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5870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61909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7169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773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249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8D23CCE6-F02B-4016-B9B9-2B041F0AF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79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12A88F-3ED9-4565-96CB-6C32A905E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1F70E-F8B3-4BB9-B5DE-0036B49D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9B1FB-5530-4BBC-A440-D8304F55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6126D-763C-4119-BB95-86B7EFD5F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7F54E-3EE9-47F9-99B1-7BFBDA080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6C409-71F5-4CD2-B00E-A5003FE6A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4BF9F0-70DF-4E5C-BC99-ADFFBE61D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B1F96-0500-4037-8EFA-D3A852607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9436F8-355D-48AC-830C-1916F8781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BF627-01C9-4DD9-A7FD-221F1C51C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5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CF861C44-6CC1-47A8-A178-3F226BE3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6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1374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4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5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69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05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68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6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44330-F672-4AD1-A41E-B4368C4B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E3D17-0E78-4E41-8547-74CE77051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453E9-5BFD-4899-87E3-F718D045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17C54-8CBB-4C7B-914C-3A527D25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EBDE2-F82E-4F13-88EC-071DF82DF5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94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57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0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4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1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23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1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7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628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04B5E-777A-477B-AEBF-AC9EED50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B35B-8858-4403-A8A0-6B3CF9B8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28FBF-CC6A-46C7-9471-85442926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D5F36-B036-4862-BA80-C0D5E4B33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893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7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1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74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7056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47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37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CE58-7804-49FB-A4D0-497F5E76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09EB-94ED-4629-91CE-0C2B2FAC6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5A1EF-B667-4AD3-9594-9D0C71A30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8C04D-91CA-414C-92D4-BDC973A9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5651C-971A-4A6A-94A4-9BC5779F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5E99D-5832-4BA2-9052-ABF4D4F6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257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C278-BD67-4729-938C-978F3556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EA5D99-1F8B-4841-94F9-00E3696EC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9BB61-6EC7-4068-95DB-45199186C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C989A-A647-4E76-9168-26AC96CD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6061E-F67E-470F-A297-E1C1AB67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298EE-74CF-47C3-8965-4A4C1692F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930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NUL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8AD7D-FF01-4D21-B4A4-936FDC10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F4C75-CD29-4FDF-BC73-8487A08F9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AE1E8-4601-4BE0-B6FA-E79913C3A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B4496-D141-44C5-9FAF-2B539A9BB3D3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65183-BA93-4877-84CD-C9873AD20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5853-29CC-409A-9B36-EA97643BA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2315-4C61-42CD-8F38-1C1B7112652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13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056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20/6/2025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262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917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258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audio" Target="../media/audio1.wav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audio" Target="../media/audio1.wav"/><Relationship Id="rId5" Type="http://schemas.openxmlformats.org/officeDocument/2006/relationships/image" Target="../media/image55.jpeg"/><Relationship Id="rId10" Type="http://schemas.openxmlformats.org/officeDocument/2006/relationships/image" Target="../media/image60.jpg"/><Relationship Id="rId4" Type="http://schemas.openxmlformats.org/officeDocument/2006/relationships/image" Target="../media/image44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5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1.png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image" Target="../media/image36.pn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slide" Target="slide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695824" y="4899362"/>
            <a:ext cx="2800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FB55A-EDCD-4A03-A89A-C4DAC6624C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6" b="92227" l="5594" r="89794">
                        <a14:foregroundMark x1="6673" y1="48430" x2="6673" y2="48430"/>
                        <a14:foregroundMark x1="5594" y1="48281" x2="5594" y2="48281"/>
                        <a14:foregroundMark x1="49657" y1="92227" x2="49657" y2="92227"/>
                      </a14:backgroundRemoval>
                    </a14:imgEffect>
                  </a14:imgLayer>
                </a14:imgProps>
              </a:ext>
            </a:extLst>
          </a:blip>
          <a:srcRect l="1778" t="9033" r="10074" b="1860"/>
          <a:stretch/>
        </p:blipFill>
        <p:spPr>
          <a:xfrm>
            <a:off x="3507186" y="1382202"/>
            <a:ext cx="5177626" cy="3436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0918B3-3740-4416-9AAF-73AA1AFB5CFC}"/>
              </a:ext>
            </a:extLst>
          </p:cNvPr>
          <p:cNvSpPr txBox="1"/>
          <p:nvPr/>
        </p:nvSpPr>
        <p:spPr>
          <a:xfrm>
            <a:off x="4674989" y="5135106"/>
            <a:ext cx="284201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kick</a:t>
            </a:r>
          </a:p>
        </p:txBody>
      </p:sp>
    </p:spTree>
    <p:extLst>
      <p:ext uri="{BB962C8B-B14F-4D97-AF65-F5344CB8AC3E}">
        <p14:creationId xmlns:p14="http://schemas.microsoft.com/office/powerpoint/2010/main" val="9293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2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329110" y="4899362"/>
            <a:ext cx="3557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2" descr="Two fighters wearing pencak silat uniforms fighting">
            <a:extLst>
              <a:ext uri="{FF2B5EF4-FFF2-40B4-BE49-F238E27FC236}">
                <a16:creationId xmlns:a16="http://schemas.microsoft.com/office/drawing/2014/main" id="{134627C5-2D15-4320-8368-DAF559258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06" y="1288541"/>
            <a:ext cx="5252186" cy="34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BD9E9-A752-4FE4-B429-DE22043613E0}"/>
              </a:ext>
            </a:extLst>
          </p:cNvPr>
          <p:cNvSpPr txBox="1"/>
          <p:nvPr/>
        </p:nvSpPr>
        <p:spPr>
          <a:xfrm>
            <a:off x="4291457" y="4335451"/>
            <a:ext cx="3609082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fight</a:t>
            </a:r>
          </a:p>
        </p:txBody>
      </p:sp>
    </p:spTree>
    <p:extLst>
      <p:ext uri="{BB962C8B-B14F-4D97-AF65-F5344CB8AC3E}">
        <p14:creationId xmlns:p14="http://schemas.microsoft.com/office/powerpoint/2010/main" val="42616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2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Presentation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23EFDF9-69A9-A2AD-ECBA-3E2E78DD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1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0DCB-7122-4287-8F3A-97EC6F13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18 'School Rules, OK!' Song (Should &amp; Shouldn't) English on Tour (1)">
            <a:hlinkClick r:id="" action="ppaction://media"/>
            <a:extLst>
              <a:ext uri="{FF2B5EF4-FFF2-40B4-BE49-F238E27FC236}">
                <a16:creationId xmlns:a16="http://schemas.microsoft.com/office/drawing/2014/main" id="{505358CB-48CE-423E-AC56-94E4BF004E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26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97DB9-5853-419B-AB7F-D6311FC15D5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609268" y="5080229"/>
            <a:ext cx="993276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 swim alone in </a:t>
            </a:r>
            <a:r>
              <a:rPr lang="en-SG" sz="4000">
                <a:latin typeface="Comic Sans MS" panose="030F0702030302020204" pitchFamily="66" charset="0"/>
              </a:rPr>
              <a:t>the river.</a:t>
            </a:r>
            <a:endParaRPr lang="en-SG" sz="4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boy swim swimming lessons vector">
            <a:extLst>
              <a:ext uri="{FF2B5EF4-FFF2-40B4-BE49-F238E27FC236}">
                <a16:creationId xmlns:a16="http://schemas.microsoft.com/office/drawing/2014/main" id="{66B20E1A-94B0-4459-8EF0-EB53B6E2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64" y="1485867"/>
            <a:ext cx="5263011" cy="317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1732276" y="5075577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child reject say no illustration">
            <a:extLst>
              <a:ext uri="{FF2B5EF4-FFF2-40B4-BE49-F238E27FC236}">
                <a16:creationId xmlns:a16="http://schemas.microsoft.com/office/drawing/2014/main" id="{98598B93-1161-4762-A0D2-43558427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9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leroy fruit funny draft illustration">
            <a:extLst>
              <a:ext uri="{FF2B5EF4-FFF2-40B4-BE49-F238E27FC236}">
                <a16:creationId xmlns:a16="http://schemas.microsoft.com/office/drawing/2014/main" id="{6CBFBD45-871B-40B0-A3B4-DB726089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homework education exam vector">
            <a:extLst>
              <a:ext uri="{FF2B5EF4-FFF2-40B4-BE49-F238E27FC236}">
                <a16:creationId xmlns:a16="http://schemas.microsoft.com/office/drawing/2014/main" id="{2B43C735-0B7D-4DFC-8858-44BEC0D37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6" y="1486866"/>
            <a:ext cx="3625773" cy="36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918007" y="5068361"/>
            <a:ext cx="8355985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 do your homework.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622543" y="5055080"/>
            <a:ext cx="31399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C5F77-31CE-DFDD-D4CD-12C9BCEA69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</p:spTree>
    <p:extLst>
      <p:ext uri="{BB962C8B-B14F-4D97-AF65-F5344CB8AC3E}">
        <p14:creationId xmlns:p14="http://schemas.microsoft.com/office/powerpoint/2010/main" val="37837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1476589" y="5263071"/>
            <a:ext cx="92388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eat a lot of vegetables.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2145238" y="5263071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2050" name="Picture 2" descr="Free woman shopping vegetable shop vector">
            <a:extLst>
              <a:ext uri="{FF2B5EF4-FFF2-40B4-BE49-F238E27FC236}">
                <a16:creationId xmlns:a16="http://schemas.microsoft.com/office/drawing/2014/main" id="{F5D32855-034F-4408-A340-365F3B6D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43" y="1461837"/>
            <a:ext cx="3728299" cy="3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24AF9-FAE2-875A-6359-B5FBB7EB87A9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4D5221F7-36ED-795B-6291-56AB014A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690777" y="5031546"/>
            <a:ext cx="8355985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You ________ go to bed late.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303937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daily activities routines sleep illustration">
            <a:extLst>
              <a:ext uri="{FF2B5EF4-FFF2-40B4-BE49-F238E27FC236}">
                <a16:creationId xmlns:a16="http://schemas.microsoft.com/office/drawing/2014/main" id="{B8800E26-1C32-4C1F-AB12-DC7BB3EA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5" y="1027906"/>
            <a:ext cx="3529135" cy="38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9C17C-131A-D216-7BCA-46EE85931E74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F0EBADAD-E750-74AE-584B-FB80E15F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426113" y="758114"/>
            <a:ext cx="11055088" cy="5789649"/>
          </a:xfrm>
        </p:spPr>
      </p:pic>
      <p:pic>
        <p:nvPicPr>
          <p:cNvPr id="3074" name="Picture 2" descr="Free tick writing yes vector">
            <a:extLst>
              <a:ext uri="{FF2B5EF4-FFF2-40B4-BE49-F238E27FC236}">
                <a16:creationId xmlns:a16="http://schemas.microsoft.com/office/drawing/2014/main" id="{6D8A5914-D974-40A4-A3FC-CE8B0675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0" y="2022611"/>
            <a:ext cx="2021690" cy="23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105E0-DA13-44AE-9D55-A14C5BE20D98}"/>
              </a:ext>
            </a:extLst>
          </p:cNvPr>
          <p:cNvSpPr txBox="1"/>
          <p:nvPr/>
        </p:nvSpPr>
        <p:spPr>
          <a:xfrm>
            <a:off x="562749" y="5236723"/>
            <a:ext cx="101418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 brush our teeth twice a day.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899C5-A6F3-41A4-ABC7-6886E17193C1}"/>
              </a:ext>
            </a:extLst>
          </p:cNvPr>
          <p:cNvSpPr txBox="1"/>
          <p:nvPr/>
        </p:nvSpPr>
        <p:spPr>
          <a:xfrm>
            <a:off x="1093387" y="5236723"/>
            <a:ext cx="315726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</a:p>
        </p:txBody>
      </p:sp>
      <p:pic>
        <p:nvPicPr>
          <p:cNvPr id="4098" name="Picture 2" descr="Free child teeth toothpaste illustration">
            <a:extLst>
              <a:ext uri="{FF2B5EF4-FFF2-40B4-BE49-F238E27FC236}">
                <a16:creationId xmlns:a16="http://schemas.microsoft.com/office/drawing/2014/main" id="{EB22EDF3-A165-42AE-ADEA-5EA2D0A72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9" t="17972"/>
          <a:stretch/>
        </p:blipFill>
        <p:spPr bwMode="auto">
          <a:xfrm>
            <a:off x="2331348" y="1468694"/>
            <a:ext cx="3764652" cy="36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0BE56-0576-AD16-DA9E-D56C6FFCBD7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4" descr="Free leroy fruit funny draft illustration">
            <a:extLst>
              <a:ext uri="{FF2B5EF4-FFF2-40B4-BE49-F238E27FC236}">
                <a16:creationId xmlns:a16="http://schemas.microsoft.com/office/drawing/2014/main" id="{A91E0E2B-B3FA-677E-4AF2-7DE272D9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14210" y="4302413"/>
            <a:ext cx="1842744" cy="25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568456" y="697048"/>
            <a:ext cx="11055088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397479" y="5031546"/>
            <a:ext cx="8649283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We _______ run in the library.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E3D01-5D78-4EB2-8228-613C98669034}"/>
              </a:ext>
            </a:extLst>
          </p:cNvPr>
          <p:cNvSpPr txBox="1"/>
          <p:nvPr/>
        </p:nvSpPr>
        <p:spPr>
          <a:xfrm>
            <a:off x="2460653" y="5031546"/>
            <a:ext cx="3056627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</a:p>
        </p:txBody>
      </p:sp>
      <p:pic>
        <p:nvPicPr>
          <p:cNvPr id="12" name="Picture 4" descr="Free cross delete remove vector">
            <a:extLst>
              <a:ext uri="{FF2B5EF4-FFF2-40B4-BE49-F238E27FC236}">
                <a16:creationId xmlns:a16="http://schemas.microsoft.com/office/drawing/2014/main" id="{B0042124-80CA-4F7A-BACC-476D9BF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18" y="2589200"/>
            <a:ext cx="2343064" cy="15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ree penguin books library vector">
            <a:extLst>
              <a:ext uri="{FF2B5EF4-FFF2-40B4-BE49-F238E27FC236}">
                <a16:creationId xmlns:a16="http://schemas.microsoft.com/office/drawing/2014/main" id="{EE926509-1718-47B7-85D2-75654936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32" y="1564430"/>
            <a:ext cx="3145028" cy="32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1FC40-1FF2-19FF-BA02-32C66C99A54D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pic>
        <p:nvPicPr>
          <p:cNvPr id="5" name="Picture 2" descr="Free child reject say no illustration">
            <a:extLst>
              <a:ext uri="{FF2B5EF4-FFF2-40B4-BE49-F238E27FC236}">
                <a16:creationId xmlns:a16="http://schemas.microsoft.com/office/drawing/2014/main" id="{E0B3DF36-2C5A-419E-4BB2-4BA4B5D0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65" y="4293676"/>
            <a:ext cx="1923536" cy="24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7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5372921" y="1478455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4553778" y="1195465"/>
            <a:ext cx="39276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</a:t>
            </a:r>
            <a:r>
              <a:rPr kumimoji="0" lang="en-SG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  <a:r>
              <a:rPr kumimoji="0" lang="vi-VN" sz="66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SPORTS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0246" name="Picture 6" descr="Sân Chơi, Bọn Trẻ, Cậu Bé, Chơi, Trẻ Em">
            <a:extLst>
              <a:ext uri="{FF2B5EF4-FFF2-40B4-BE49-F238E27FC236}">
                <a16:creationId xmlns:a16="http://schemas.microsoft.com/office/drawing/2014/main" id="{89E97DF4-ECA8-4DF5-98D9-26C794D51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3592" y1="28438" x2="41108" y2="77500"/>
                        <a14:backgroundMark x1="41108" y1="77500" x2="41108" y2="78906"/>
                        <a14:backgroundMark x1="72118" y1="27813" x2="65147" y2="77969"/>
                        <a14:backgroundMark x1="86416" y1="28281" x2="67471" y2="77188"/>
                        <a14:backgroundMark x1="67471" y1="77188" x2="34942" y2="85859"/>
                        <a14:backgroundMark x1="34942" y1="85859" x2="24039" y2="85234"/>
                        <a14:backgroundMark x1="57462" y1="21484" x2="61841" y2="74375"/>
                        <a14:backgroundMark x1="36461" y1="34375" x2="39053" y2="70703"/>
                        <a14:backgroundMark x1="46291" y1="33672" x2="46291" y2="3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7" t="17810" r="36853" b="31525"/>
          <a:stretch/>
        </p:blipFill>
        <p:spPr bwMode="auto">
          <a:xfrm>
            <a:off x="8777614" y="1152167"/>
            <a:ext cx="2991173" cy="60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3799183" y="3390763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4009098" y="3478744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>
                <a:solidFill>
                  <a:srgbClr val="191919"/>
                </a:solidFill>
                <a:latin typeface="Comic Sans MS" panose="030F0702030302020204" pitchFamily="66" charset="0"/>
              </a:rPr>
              <a:t>4,5,6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54" name="Picture 14" descr="Bóng Đá, Các Môn Thể Thao, Đàn Ông">
            <a:extLst>
              <a:ext uri="{FF2B5EF4-FFF2-40B4-BE49-F238E27FC236}">
                <a16:creationId xmlns:a16="http://schemas.microsoft.com/office/drawing/2014/main" id="{89B33BE8-1084-4923-925F-7444A19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96719" l="9992" r="92445">
                        <a14:foregroundMark x1="65232" y1="10625" x2="65232" y2="10625"/>
                        <a14:foregroundMark x1="17303" y1="90859" x2="17303" y2="90859"/>
                        <a14:foregroundMark x1="14703" y1="94922" x2="14703" y2="94922"/>
                        <a14:foregroundMark x1="14703" y1="96719" x2="14703" y2="96719"/>
                        <a14:foregroundMark x1="13972" y1="95625" x2="13972" y2="95625"/>
                        <a14:foregroundMark x1="47604" y1="57891" x2="47604" y2="57891"/>
                        <a14:foregroundMark x1="39155" y1="46563" x2="44435" y2="53281"/>
                        <a14:foregroundMark x1="44435" y1="53281" x2="49228" y2="56719"/>
                        <a14:foregroundMark x1="36799" y1="43594" x2="36068" y2="51328"/>
                        <a14:foregroundMark x1="36068" y1="51328" x2="40536" y2="59219"/>
                        <a14:foregroundMark x1="53209" y1="47422" x2="40374" y2="66875"/>
                        <a14:foregroundMark x1="40374" y1="66875" x2="38911" y2="67344"/>
                        <a14:foregroundMark x1="45491" y1="62813" x2="48578" y2="54844"/>
                        <a14:foregroundMark x1="48578" y1="54844" x2="51340" y2="56484"/>
                        <a14:foregroundMark x1="67994" y1="10156" x2="67994" y2="10156"/>
                        <a14:foregroundMark x1="67994" y1="10156" x2="62388" y2="8359"/>
                        <a14:foregroundMark x1="90333" y1="37969" x2="92445" y2="38672"/>
                        <a14:foregroundMark x1="49959" y1="78438" x2="59058" y2="84297"/>
                        <a14:foregroundMark x1="49228" y1="76875" x2="58408" y2="80000"/>
                        <a14:foregroundMark x1="56296" y1="76172" x2="58895" y2="82734"/>
                        <a14:foregroundMark x1="58895" y1="82734" x2="58895" y2="82734"/>
                        <a14:foregroundMark x1="48741" y1="82734" x2="56377" y2="84766"/>
                        <a14:foregroundMark x1="56377" y1="84766" x2="56783" y2="84766"/>
                        <a14:foregroundMark x1="50609" y1="81563" x2="56052" y2="7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045" y="2476870"/>
            <a:ext cx="4344175" cy="4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62D1559-36A9-4CB0-AC31-6E6BC9A4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8"/>
          <a:stretch/>
        </p:blipFill>
        <p:spPr>
          <a:xfrm>
            <a:off x="667262" y="697048"/>
            <a:ext cx="10882139" cy="578964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276CE-426A-4246-8817-D8DD35A7CEF9}"/>
              </a:ext>
            </a:extLst>
          </p:cNvPr>
          <p:cNvSpPr txBox="1"/>
          <p:nvPr/>
        </p:nvSpPr>
        <p:spPr>
          <a:xfrm>
            <a:off x="1968458" y="1556209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dirty="0">
                <a:latin typeface="Comic Sans MS" panose="030F0702030302020204" pitchFamily="66" charset="0"/>
              </a:rPr>
              <a:t>and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2800" dirty="0">
                <a:latin typeface="Comic Sans MS" panose="030F0702030302020204" pitchFamily="66" charset="0"/>
              </a:rPr>
              <a:t> to give advice or to talk about what we think is 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right</a:t>
            </a:r>
            <a:r>
              <a:rPr lang="en-SG" sz="2800" dirty="0">
                <a:latin typeface="Comic Sans MS" panose="030F0702030302020204" pitchFamily="66" charset="0"/>
              </a:rPr>
              <a:t> or </a:t>
            </a:r>
            <a:r>
              <a:rPr lang="en-SG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wrong</a:t>
            </a:r>
            <a:r>
              <a:rPr lang="en-SG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2" descr="Free child reject say no illustration">
            <a:extLst>
              <a:ext uri="{FF2B5EF4-FFF2-40B4-BE49-F238E27FC236}">
                <a16:creationId xmlns:a16="http://schemas.microsoft.com/office/drawing/2014/main" id="{58958DA9-CF39-422D-AE9F-5E295D6A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2" y="4404037"/>
            <a:ext cx="1548042" cy="18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leroy fruit funny draft illustration">
            <a:extLst>
              <a:ext uri="{FF2B5EF4-FFF2-40B4-BE49-F238E27FC236}">
                <a16:creationId xmlns:a16="http://schemas.microsoft.com/office/drawing/2014/main" id="{1A1684F7-DFEA-4248-84EC-0902B27C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33" y="2574715"/>
            <a:ext cx="1319060" cy="18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AA23E-92F6-5961-60A4-5D237941737A}"/>
              </a:ext>
            </a:extLst>
          </p:cNvPr>
          <p:cNvSpPr txBox="1"/>
          <p:nvPr/>
        </p:nvSpPr>
        <p:spPr>
          <a:xfrm>
            <a:off x="2145238" y="216844"/>
            <a:ext cx="7901524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latin typeface="Comic Sans MS" panose="030F0702030302020204" pitchFamily="66" charset="0"/>
              </a:rPr>
              <a:t>‘should’ or ‘shouldn’t’?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950B7-4473-D604-D232-61E3BB252DAB}"/>
              </a:ext>
            </a:extLst>
          </p:cNvPr>
          <p:cNvSpPr txBox="1"/>
          <p:nvPr/>
        </p:nvSpPr>
        <p:spPr>
          <a:xfrm>
            <a:off x="2654009" y="3037137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</a:t>
            </a:r>
            <a:r>
              <a:rPr lang="en-SG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SG" sz="2800" dirty="0">
                <a:latin typeface="Comic Sans MS" panose="030F0702030302020204" pitchFamily="66" charset="0"/>
              </a:rPr>
              <a:t>to encourage others to do something.</a:t>
            </a:r>
          </a:p>
        </p:txBody>
      </p:sp>
      <p:pic>
        <p:nvPicPr>
          <p:cNvPr id="10" name="Picture 2" descr="Free tick writing yes vector">
            <a:extLst>
              <a:ext uri="{FF2B5EF4-FFF2-40B4-BE49-F238E27FC236}">
                <a16:creationId xmlns:a16="http://schemas.microsoft.com/office/drawing/2014/main" id="{C4FADF77-A0FD-4CE7-B244-F1C5EE5A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430" y="2812372"/>
            <a:ext cx="1275970" cy="11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0ADB79-F0E4-6A23-D339-462D1E3CEC88}"/>
              </a:ext>
            </a:extLst>
          </p:cNvPr>
          <p:cNvSpPr txBox="1"/>
          <p:nvPr/>
        </p:nvSpPr>
        <p:spPr>
          <a:xfrm>
            <a:off x="2617655" y="4761917"/>
            <a:ext cx="8279745" cy="9541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Comic Sans MS" panose="030F0702030302020204" pitchFamily="66" charset="0"/>
              </a:rPr>
              <a:t>We use </a:t>
            </a:r>
            <a:r>
              <a:rPr lang="en-SG" sz="2800" i="1" dirty="0">
                <a:solidFill>
                  <a:srgbClr val="FF0000"/>
                </a:solidFill>
                <a:latin typeface="Comic Sans MS" panose="030F0702030302020204" pitchFamily="66" charset="0"/>
              </a:rPr>
              <a:t>shouldn’t (should not) </a:t>
            </a:r>
            <a:r>
              <a:rPr lang="en-SG" sz="2800" dirty="0">
                <a:latin typeface="Comic Sans MS" panose="030F0702030302020204" pitchFamily="66" charset="0"/>
              </a:rPr>
              <a:t>to encourage others not to do something.</a:t>
            </a:r>
          </a:p>
        </p:txBody>
      </p:sp>
      <p:pic>
        <p:nvPicPr>
          <p:cNvPr id="11" name="Picture 4" descr="Free cross delete remove vector">
            <a:extLst>
              <a:ext uri="{FF2B5EF4-FFF2-40B4-BE49-F238E27FC236}">
                <a16:creationId xmlns:a16="http://schemas.microsoft.com/office/drawing/2014/main" id="{01180215-6386-4D0C-A794-640A6DD5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48" y="4888286"/>
            <a:ext cx="1292352" cy="87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7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7" y="1052137"/>
            <a:ext cx="10037805" cy="4337913"/>
            <a:chOff x="1151907" y="1200418"/>
            <a:chExt cx="10037805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3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Practice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7" y="2512758"/>
              <a:ext cx="2181634" cy="3025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22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A507B7-1CC1-47C1-8306-F74CB73F45A9}"/>
              </a:ext>
            </a:extLst>
          </p:cNvPr>
          <p:cNvSpPr/>
          <p:nvPr/>
        </p:nvSpPr>
        <p:spPr>
          <a:xfrm>
            <a:off x="742942" y="1395892"/>
            <a:ext cx="11195282" cy="4927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1CABA-CD1E-4CA5-BA3A-8E077EF7A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31" y="973738"/>
            <a:ext cx="11195282" cy="49272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45EA03-31D6-46F0-AB12-CB078868B58E}"/>
              </a:ext>
            </a:extLst>
          </p:cNvPr>
          <p:cNvSpPr/>
          <p:nvPr/>
        </p:nvSpPr>
        <p:spPr>
          <a:xfrm>
            <a:off x="7125420" y="2691440"/>
            <a:ext cx="2415396" cy="966159"/>
          </a:xfrm>
          <a:custGeom>
            <a:avLst/>
            <a:gdLst>
              <a:gd name="connsiteX0" fmla="*/ 0 w 2518913"/>
              <a:gd name="connsiteY0" fmla="*/ 0 h 951506"/>
              <a:gd name="connsiteX1" fmla="*/ 207034 w 2518913"/>
              <a:gd name="connsiteY1" fmla="*/ 690113 h 951506"/>
              <a:gd name="connsiteX2" fmla="*/ 914400 w 2518913"/>
              <a:gd name="connsiteY2" fmla="*/ 914400 h 951506"/>
              <a:gd name="connsiteX3" fmla="*/ 2518913 w 2518913"/>
              <a:gd name="connsiteY3" fmla="*/ 948906 h 95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8913" h="951506">
                <a:moveTo>
                  <a:pt x="0" y="0"/>
                </a:moveTo>
                <a:cubicBezTo>
                  <a:pt x="27317" y="268856"/>
                  <a:pt x="54634" y="537713"/>
                  <a:pt x="207034" y="690113"/>
                </a:cubicBezTo>
                <a:cubicBezTo>
                  <a:pt x="359434" y="842513"/>
                  <a:pt x="529087" y="871268"/>
                  <a:pt x="914400" y="914400"/>
                </a:cubicBezTo>
                <a:cubicBezTo>
                  <a:pt x="1299713" y="957532"/>
                  <a:pt x="1909313" y="953219"/>
                  <a:pt x="2518913" y="948906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AC81CB-ABE8-4B7A-BB2B-EBEB66CBB51A}"/>
              </a:ext>
            </a:extLst>
          </p:cNvPr>
          <p:cNvSpPr/>
          <p:nvPr/>
        </p:nvSpPr>
        <p:spPr>
          <a:xfrm>
            <a:off x="7142672" y="2315713"/>
            <a:ext cx="422207" cy="979578"/>
          </a:xfrm>
          <a:custGeom>
            <a:avLst/>
            <a:gdLst>
              <a:gd name="connsiteX0" fmla="*/ 0 w 422207"/>
              <a:gd name="connsiteY0" fmla="*/ 979578 h 979578"/>
              <a:gd name="connsiteX1" fmla="*/ 379562 w 422207"/>
              <a:gd name="connsiteY1" fmla="*/ 134189 h 979578"/>
              <a:gd name="connsiteX2" fmla="*/ 396815 w 422207"/>
              <a:gd name="connsiteY2" fmla="*/ 13419 h 979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207" h="979578">
                <a:moveTo>
                  <a:pt x="0" y="979578"/>
                </a:moveTo>
                <a:cubicBezTo>
                  <a:pt x="156713" y="637396"/>
                  <a:pt x="313426" y="295215"/>
                  <a:pt x="379562" y="134189"/>
                </a:cubicBezTo>
                <a:cubicBezTo>
                  <a:pt x="445698" y="-26838"/>
                  <a:pt x="421256" y="-6710"/>
                  <a:pt x="396815" y="13419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9CAA8D2-AE6D-4592-A99A-5623370860C0}"/>
              </a:ext>
            </a:extLst>
          </p:cNvPr>
          <p:cNvSpPr/>
          <p:nvPr/>
        </p:nvSpPr>
        <p:spPr>
          <a:xfrm>
            <a:off x="6952891" y="2415396"/>
            <a:ext cx="2691441" cy="1863306"/>
          </a:xfrm>
          <a:custGeom>
            <a:avLst/>
            <a:gdLst>
              <a:gd name="connsiteX0" fmla="*/ 0 w 2691441"/>
              <a:gd name="connsiteY0" fmla="*/ 1863306 h 1863306"/>
              <a:gd name="connsiteX1" fmla="*/ 638354 w 2691441"/>
              <a:gd name="connsiteY1" fmla="*/ 1035170 h 1863306"/>
              <a:gd name="connsiteX2" fmla="*/ 1794294 w 2691441"/>
              <a:gd name="connsiteY2" fmla="*/ 983412 h 1863306"/>
              <a:gd name="connsiteX3" fmla="*/ 2380890 w 2691441"/>
              <a:gd name="connsiteY3" fmla="*/ 948906 h 1863306"/>
              <a:gd name="connsiteX4" fmla="*/ 2691441 w 2691441"/>
              <a:gd name="connsiteY4" fmla="*/ 0 h 186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441" h="1863306">
                <a:moveTo>
                  <a:pt x="0" y="1863306"/>
                </a:moveTo>
                <a:cubicBezTo>
                  <a:pt x="169652" y="1522562"/>
                  <a:pt x="339305" y="1181819"/>
                  <a:pt x="638354" y="1035170"/>
                </a:cubicBezTo>
                <a:cubicBezTo>
                  <a:pt x="937403" y="888521"/>
                  <a:pt x="1794294" y="983412"/>
                  <a:pt x="1794294" y="983412"/>
                </a:cubicBezTo>
                <a:cubicBezTo>
                  <a:pt x="2084717" y="969035"/>
                  <a:pt x="2231366" y="1112808"/>
                  <a:pt x="2380890" y="948906"/>
                </a:cubicBezTo>
                <a:cubicBezTo>
                  <a:pt x="2530415" y="785004"/>
                  <a:pt x="2610928" y="392502"/>
                  <a:pt x="2691441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3BC0C8-A682-4D91-BA75-A2976614F4AD}"/>
              </a:ext>
            </a:extLst>
          </p:cNvPr>
          <p:cNvSpPr/>
          <p:nvPr/>
        </p:nvSpPr>
        <p:spPr>
          <a:xfrm>
            <a:off x="6763109" y="5227609"/>
            <a:ext cx="2777707" cy="234500"/>
          </a:xfrm>
          <a:custGeom>
            <a:avLst/>
            <a:gdLst>
              <a:gd name="connsiteX0" fmla="*/ 0 w 1932317"/>
              <a:gd name="connsiteY0" fmla="*/ 0 h 327803"/>
              <a:gd name="connsiteX1" fmla="*/ 1932317 w 1932317"/>
              <a:gd name="connsiteY1" fmla="*/ 327803 h 32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2317" h="327803">
                <a:moveTo>
                  <a:pt x="0" y="0"/>
                </a:moveTo>
                <a:cubicBezTo>
                  <a:pt x="724619" y="150962"/>
                  <a:pt x="1449238" y="301924"/>
                  <a:pt x="1932317" y="327803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80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3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E8C690-8860-B682-63F4-0D6E1BEF9579}"/>
              </a:ext>
            </a:extLst>
          </p:cNvPr>
          <p:cNvSpPr/>
          <p:nvPr/>
        </p:nvSpPr>
        <p:spPr>
          <a:xfrm>
            <a:off x="333632" y="222422"/>
            <a:ext cx="743876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5	Make sentences using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</a:t>
            </a:r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 or </a:t>
            </a:r>
            <a:r>
              <a:rPr lang="en-US" sz="25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US" sz="2500" i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C103D4-2508-BB4B-0E77-FAA90CC35D30}"/>
              </a:ext>
            </a:extLst>
          </p:cNvPr>
          <p:cNvSpPr/>
          <p:nvPr/>
        </p:nvSpPr>
        <p:spPr>
          <a:xfrm>
            <a:off x="123563" y="1845621"/>
            <a:ext cx="10194325" cy="39867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AutoNum type="arabicPlain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People / do exercise / every day.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2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Children / learn / sports.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3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In taekwondo / people / control / movements.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4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Students / not / be late / school.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  <a:p>
            <a:pPr marL="457200" indent="-457200">
              <a:lnSpc>
                <a:spcPct val="150000"/>
              </a:lnSpc>
              <a:buAutoNum type="arabicPlain" startAt="5"/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Young people / not / play / video games / too much.  </a:t>
            </a:r>
          </a:p>
          <a:p>
            <a:pPr>
              <a:lnSpc>
                <a:spcPct val="150000"/>
              </a:lnSpc>
            </a:pPr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     ______________________________________________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2D958-B4E5-27ED-DA8E-04DB3E44EF67}"/>
              </a:ext>
            </a:extLst>
          </p:cNvPr>
          <p:cNvSpPr txBox="1"/>
          <p:nvPr/>
        </p:nvSpPr>
        <p:spPr>
          <a:xfrm>
            <a:off x="910276" y="180408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People should do exercise every day.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C6ED0-A14A-C73C-9010-D11D2DA6C9A2}"/>
              </a:ext>
            </a:extLst>
          </p:cNvPr>
          <p:cNvSpPr txBox="1"/>
          <p:nvPr/>
        </p:nvSpPr>
        <p:spPr>
          <a:xfrm>
            <a:off x="910276" y="2872945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Children should learn sports.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CD959-2FEE-476A-6BC5-31320925AF03}"/>
              </a:ext>
            </a:extLst>
          </p:cNvPr>
          <p:cNvSpPr txBox="1"/>
          <p:nvPr/>
        </p:nvSpPr>
        <p:spPr>
          <a:xfrm>
            <a:off x="910276" y="3903359"/>
            <a:ext cx="8171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In taekwondo, people should control (their) movements.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EFBE1-8342-5334-8B5B-7F023D5C6005}"/>
              </a:ext>
            </a:extLst>
          </p:cNvPr>
          <p:cNvSpPr txBox="1"/>
          <p:nvPr/>
        </p:nvSpPr>
        <p:spPr>
          <a:xfrm>
            <a:off x="910276" y="4955397"/>
            <a:ext cx="5844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Students should not be late for school.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9CCFD4-9D4B-7D3B-2E64-730C58EF27E6}"/>
              </a:ext>
            </a:extLst>
          </p:cNvPr>
          <p:cNvSpPr txBox="1"/>
          <p:nvPr/>
        </p:nvSpPr>
        <p:spPr>
          <a:xfrm>
            <a:off x="910276" y="6009668"/>
            <a:ext cx="860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Young people should not play video games too much.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DDF6F3-FFE3-5C26-9514-0E985155D4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/>
          <a:stretch/>
        </p:blipFill>
        <p:spPr>
          <a:xfrm>
            <a:off x="9868924" y="2888333"/>
            <a:ext cx="1977085" cy="1318717"/>
          </a:xfrm>
          <a:prstGeom prst="rect">
            <a:avLst/>
          </a:prstGeom>
        </p:spPr>
      </p:pic>
      <p:pic>
        <p:nvPicPr>
          <p:cNvPr id="23" name="Picture 22" descr="A pair of young boys playing video games&#10;&#10;Description automatically generated">
            <a:extLst>
              <a:ext uri="{FF2B5EF4-FFF2-40B4-BE49-F238E27FC236}">
                <a16:creationId xmlns:a16="http://schemas.microsoft.com/office/drawing/2014/main" id="{B2EF8D68-933D-473B-E2CC-BFDF2C3A5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4" y="5526927"/>
            <a:ext cx="1977085" cy="1318716"/>
          </a:xfrm>
          <a:prstGeom prst="rect">
            <a:avLst/>
          </a:prstGeom>
        </p:spPr>
      </p:pic>
      <p:pic>
        <p:nvPicPr>
          <p:cNvPr id="25" name="Picture 24" descr="A person holding a clock in front of a child&#10;&#10;Description automatically generated">
            <a:extLst>
              <a:ext uri="{FF2B5EF4-FFF2-40B4-BE49-F238E27FC236}">
                <a16:creationId xmlns:a16="http://schemas.microsoft.com/office/drawing/2014/main" id="{9B17FDC9-A577-2260-9F4B-B26060A9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3" y="4206234"/>
            <a:ext cx="1977085" cy="1320693"/>
          </a:xfrm>
          <a:prstGeom prst="rect">
            <a:avLst/>
          </a:prstGeom>
        </p:spPr>
      </p:pic>
      <p:pic>
        <p:nvPicPr>
          <p:cNvPr id="27" name="Picture 26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26EAEEC8-56A1-110C-A156-CB2F32C7E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2" y="1571109"/>
            <a:ext cx="1977085" cy="1316409"/>
          </a:xfrm>
          <a:prstGeom prst="rect">
            <a:avLst/>
          </a:prstGeom>
        </p:spPr>
      </p:pic>
      <p:pic>
        <p:nvPicPr>
          <p:cNvPr id="29" name="Picture 28" descr="A group of people doing exercises&#10;&#10;Description automatically generated">
            <a:extLst>
              <a:ext uri="{FF2B5EF4-FFF2-40B4-BE49-F238E27FC236}">
                <a16:creationId xmlns:a16="http://schemas.microsoft.com/office/drawing/2014/main" id="{4643A634-7E53-4067-C8C4-1CBAA5E6F3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21" y="234459"/>
            <a:ext cx="1977085" cy="13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114836" y="1052137"/>
            <a:ext cx="10037806" cy="4337913"/>
            <a:chOff x="1151906" y="1200418"/>
            <a:chExt cx="10037806" cy="4337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4</a:t>
              </a:r>
            </a:p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Production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leroy fruit funny draft illustration">
              <a:extLst>
                <a:ext uri="{FF2B5EF4-FFF2-40B4-BE49-F238E27FC236}">
                  <a16:creationId xmlns:a16="http://schemas.microsoft.com/office/drawing/2014/main" id="{AE79E4EB-FEFE-42BE-A923-BC87E04E0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906" y="2368196"/>
              <a:ext cx="2285873" cy="317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26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7B5867-D184-4BE3-9B71-F9B639BCC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029664"/>
              </p:ext>
            </p:extLst>
          </p:nvPr>
        </p:nvGraphicFramePr>
        <p:xfrm>
          <a:off x="669107" y="2986417"/>
          <a:ext cx="10807254" cy="308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09">
                  <a:extLst>
                    <a:ext uri="{9D8B030D-6E8A-4147-A177-3AD203B41FA5}">
                      <a16:colId xmlns:a16="http://schemas.microsoft.com/office/drawing/2014/main" val="50118058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438259101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80421244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2483300972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814096110"/>
                    </a:ext>
                  </a:extLst>
                </a:gridCol>
                <a:gridCol w="1801209">
                  <a:extLst>
                    <a:ext uri="{9D8B030D-6E8A-4147-A177-3AD203B41FA5}">
                      <a16:colId xmlns:a16="http://schemas.microsoft.com/office/drawing/2014/main" val="3178677928"/>
                    </a:ext>
                  </a:extLst>
                </a:gridCol>
              </a:tblGrid>
              <a:tr h="1842298">
                <a:tc>
                  <a:txBody>
                    <a:bodyPr/>
                    <a:lstStyle/>
                    <a:p>
                      <a:pPr algn="ctr"/>
                      <a:r>
                        <a:rPr lang="en-SG" sz="3000" b="0" i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exercise everyday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watch TV many hours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936881"/>
                  </a:ext>
                </a:extLst>
              </a:tr>
              <a:tr h="1247338"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  <a:sym typeface="Wingdings" panose="05000000000000000000" pitchFamily="2" charset="2"/>
                        </a:rPr>
                        <a:t>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6000" dirty="0">
                          <a:latin typeface="Comic Sans MS" panose="030F0702030302020204" pitchFamily="66" charset="0"/>
                        </a:rPr>
                        <a:t>×</a:t>
                      </a:r>
                      <a:endParaRPr lang="en-SG" sz="6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3841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6DCF93-913A-48E7-909E-AC3F20B5DBC0}"/>
              </a:ext>
            </a:extLst>
          </p:cNvPr>
          <p:cNvSpPr txBox="1"/>
          <p:nvPr/>
        </p:nvSpPr>
        <p:spPr>
          <a:xfrm>
            <a:off x="1417675" y="372175"/>
            <a:ext cx="906909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600" dirty="0">
                <a:latin typeface="Comic Sans MS" panose="030F0702030302020204" pitchFamily="66" charset="0"/>
              </a:rPr>
              <a:t>Ask your friend, tick (</a:t>
            </a:r>
            <a:r>
              <a:rPr lang="en-SG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)</a:t>
            </a:r>
            <a:r>
              <a:rPr lang="en-SG" sz="3600" dirty="0">
                <a:latin typeface="Comic Sans MS" panose="030F0702030302020204" pitchFamily="66" charset="0"/>
              </a:rPr>
              <a:t> or cross (×).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58DD268-C431-44EA-BFA4-A7E5CDE33EDC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1E85EF0-74FA-448C-BCE6-1685CB290275}"/>
              </a:ext>
            </a:extLst>
          </p:cNvPr>
          <p:cNvSpPr/>
          <p:nvPr/>
        </p:nvSpPr>
        <p:spPr>
          <a:xfrm>
            <a:off x="6857442" y="1585522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everyday.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1C641BE-606E-43D8-AF0E-1579A9428CF4}"/>
              </a:ext>
            </a:extLst>
          </p:cNvPr>
          <p:cNvSpPr/>
          <p:nvPr/>
        </p:nvSpPr>
        <p:spPr>
          <a:xfrm>
            <a:off x="652361" y="1585521"/>
            <a:ext cx="4618919" cy="1026589"/>
          </a:xfrm>
          <a:prstGeom prst="wedgeRoundRectCallout">
            <a:avLst>
              <a:gd name="adj1" fmla="val -54286"/>
              <a:gd name="adj2" fmla="val 4792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What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we do to stay healthy?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D7CC006-4BC3-46D1-ADD5-A90D64C8A730}"/>
              </a:ext>
            </a:extLst>
          </p:cNvPr>
          <p:cNvSpPr/>
          <p:nvPr/>
        </p:nvSpPr>
        <p:spPr>
          <a:xfrm>
            <a:off x="6857442" y="1585521"/>
            <a:ext cx="4618919" cy="1026589"/>
          </a:xfrm>
          <a:prstGeom prst="wedgeRoundRectCallout">
            <a:avLst>
              <a:gd name="adj1" fmla="val 56769"/>
              <a:gd name="adj2" fmla="val 490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We </a:t>
            </a:r>
            <a:r>
              <a:rPr lang="en-SG" sz="33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shouldn’t</a:t>
            </a:r>
            <a:r>
              <a:rPr lang="en-SG" sz="3300" dirty="0">
                <a:solidFill>
                  <a:schemeClr val="tx1"/>
                </a:solidFill>
                <a:latin typeface="Comic Sans MS" panose="030F0702030302020204" pitchFamily="66" charset="0"/>
              </a:rPr>
              <a:t> watch TV many hours.</a:t>
            </a:r>
          </a:p>
        </p:txBody>
      </p:sp>
    </p:spTree>
    <p:extLst>
      <p:ext uri="{BB962C8B-B14F-4D97-AF65-F5344CB8AC3E}">
        <p14:creationId xmlns:p14="http://schemas.microsoft.com/office/powerpoint/2010/main" val="16887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E6E2FC-A534-4E41-A7A3-9A7DCBF19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32" r="1363" b="51388"/>
          <a:stretch/>
        </p:blipFill>
        <p:spPr>
          <a:xfrm rot="2249530">
            <a:off x="10185728" y="914401"/>
            <a:ext cx="2116348" cy="793630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6367A31-3861-4287-9F19-73509E7F2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432" r="1363" b="51388"/>
          <a:stretch/>
        </p:blipFill>
        <p:spPr>
          <a:xfrm rot="2249530">
            <a:off x="-110078" y="5155720"/>
            <a:ext cx="2116348" cy="7936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A6C3F4-B4A6-D097-3A7E-F34BDFB746F5}"/>
              </a:ext>
            </a:extLst>
          </p:cNvPr>
          <p:cNvSpPr/>
          <p:nvPr/>
        </p:nvSpPr>
        <p:spPr>
          <a:xfrm>
            <a:off x="333632" y="222422"/>
            <a:ext cx="2829698" cy="691978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6	Let’s talk.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EE1DF-9925-5F65-3830-4EA65768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519"/>
            <a:ext cx="2533135" cy="3563091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13D3FA2-17B7-EE14-D9ED-A3D62CC570F6}"/>
              </a:ext>
            </a:extLst>
          </p:cNvPr>
          <p:cNvSpPr/>
          <p:nvPr/>
        </p:nvSpPr>
        <p:spPr>
          <a:xfrm>
            <a:off x="1396313" y="1482184"/>
            <a:ext cx="5770606" cy="1649627"/>
          </a:xfrm>
          <a:prstGeom prst="wedgeEllipseCallout">
            <a:avLst>
              <a:gd name="adj1" fmla="val -48456"/>
              <a:gd name="adj2" fmla="val 692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What should we do to stay healthy?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6C95383-C7CF-ACA1-9CFA-F12000FC74A8}"/>
              </a:ext>
            </a:extLst>
          </p:cNvPr>
          <p:cNvSpPr/>
          <p:nvPr/>
        </p:nvSpPr>
        <p:spPr>
          <a:xfrm>
            <a:off x="4761470" y="2938249"/>
            <a:ext cx="5770606" cy="1649627"/>
          </a:xfrm>
          <a:prstGeom prst="wedgeEllipseCallout">
            <a:avLst>
              <a:gd name="adj1" fmla="val 41266"/>
              <a:gd name="adj2" fmla="val 63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We should do exercise every day.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A4334A-01E8-530E-F0C1-B67D5991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4245319"/>
            <a:ext cx="23907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8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822073" cy="4296172"/>
            <a:chOff x="1367639" y="1200418"/>
            <a:chExt cx="9822073" cy="42961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61070" y="1676803"/>
              <a:ext cx="9144000" cy="31053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7200" dirty="0"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20000"/>
                </a:lnSpc>
              </a:pPr>
              <a:r>
                <a:rPr lang="en-SG" sz="7200" dirty="0">
                  <a:latin typeface="Comic Sans MS" panose="030F0702030302020204" pitchFamily="66" charset="0"/>
                </a:rPr>
                <a:t>Wrap-up &amp; </a:t>
              </a:r>
            </a:p>
            <a:p>
              <a:pPr algn="ctr">
                <a:lnSpc>
                  <a:spcPct val="120000"/>
                </a:lnSpc>
              </a:pPr>
              <a:r>
                <a:rPr lang="en-US" sz="7200" dirty="0">
                  <a:latin typeface="Comic Sans MS" panose="030F0702030302020204" pitchFamily="66" charset="0"/>
                </a:rPr>
                <a:t>Assessment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681" y="2512758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E031AAD6-9884-7B8F-C7F0-B39252A6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3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kindness friendship children illustration">
            <a:extLst>
              <a:ext uri="{FF2B5EF4-FFF2-40B4-BE49-F238E27FC236}">
                <a16:creationId xmlns:a16="http://schemas.microsoft.com/office/drawing/2014/main" id="{CA9658E7-6391-46B9-AB7F-3395B9869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t="38374" r="7808" b="3415"/>
          <a:stretch/>
        </p:blipFill>
        <p:spPr bwMode="auto">
          <a:xfrm>
            <a:off x="4093427" y="1457263"/>
            <a:ext cx="4072053" cy="32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F339CD-0D79-4DD5-8D57-3447B0ADA09A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1451129" y="4837688"/>
            <a:ext cx="90690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should / we / other / help / people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1451128" y="5722054"/>
            <a:ext cx="9069099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=&gt; We should help other people.</a:t>
            </a:r>
          </a:p>
        </p:txBody>
      </p:sp>
    </p:spTree>
    <p:extLst>
      <p:ext uri="{BB962C8B-B14F-4D97-AF65-F5344CB8AC3E}">
        <p14:creationId xmlns:p14="http://schemas.microsoft.com/office/powerpoint/2010/main" val="23501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158157" y="4925691"/>
            <a:ext cx="118756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warm / in / weather / should / you / clothes / wear / cold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468718" y="5620706"/>
            <a:ext cx="11254563" cy="630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500" dirty="0">
                <a:latin typeface="Comic Sans MS" panose="030F0702030302020204" pitchFamily="66" charset="0"/>
              </a:rPr>
              <a:t>=&gt; You should wear warm clothes in cold weather.</a:t>
            </a:r>
          </a:p>
        </p:txBody>
      </p:sp>
      <p:pic>
        <p:nvPicPr>
          <p:cNvPr id="3074" name="Picture 2" descr="Free boy snow winter illustration">
            <a:extLst>
              <a:ext uri="{FF2B5EF4-FFF2-40B4-BE49-F238E27FC236}">
                <a16:creationId xmlns:a16="http://schemas.microsoft.com/office/drawing/2014/main" id="{DAAD01A8-ACE8-4BF0-9284-7B050393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17" y="1280783"/>
            <a:ext cx="3866321" cy="35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BACDE-615D-0D45-76F5-10D4C5DF04BB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42353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>
                <a:latin typeface="Comic Sans MS" panose="030F0702030302020204" pitchFamily="66" charset="0"/>
              </a:rPr>
              <a:t>01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02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13601" y="5584568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739716" y="389741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04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3600" dirty="0">
                <a:latin typeface="Comic Sans MS" panose="030F0702030302020204" pitchFamily="66" charset="0"/>
              </a:rPr>
              <a:t>05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9022817" y="306155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497358" y="4339747"/>
            <a:ext cx="1119728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eat / and / shouldn’t / people / fast food / soft drinks / every day / drink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815345" y="5553072"/>
            <a:ext cx="10561307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SG" sz="3200" dirty="0">
                <a:latin typeface="Comic Sans MS" panose="030F0702030302020204" pitchFamily="66" charset="0"/>
              </a:rPr>
              <a:t>=&gt; People shouldn’t eat fast food and drink soft drinks  </a:t>
            </a:r>
          </a:p>
          <a:p>
            <a:pPr algn="just"/>
            <a:r>
              <a:rPr lang="en-SG" sz="3200" dirty="0">
                <a:latin typeface="Comic Sans MS" panose="030F0702030302020204" pitchFamily="66" charset="0"/>
              </a:rPr>
              <a:t>    every day.</a:t>
            </a:r>
          </a:p>
        </p:txBody>
      </p:sp>
      <p:pic>
        <p:nvPicPr>
          <p:cNvPr id="2050" name="Picture 2" descr="Free pizza food soda illustration">
            <a:extLst>
              <a:ext uri="{FF2B5EF4-FFF2-40B4-BE49-F238E27FC236}">
                <a16:creationId xmlns:a16="http://schemas.microsoft.com/office/drawing/2014/main" id="{03BE593D-9B81-4BAD-A1E8-5D84BB0A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11220" r="16476" b="12358"/>
          <a:stretch/>
        </p:blipFill>
        <p:spPr bwMode="auto">
          <a:xfrm>
            <a:off x="3956878" y="1441035"/>
            <a:ext cx="4278242" cy="259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4C79A-BB53-6841-E427-40969080F36A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38229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01B6596-62AA-4BC7-B6EA-D0D08450585C}"/>
              </a:ext>
            </a:extLst>
          </p:cNvPr>
          <p:cNvSpPr txBox="1"/>
          <p:nvPr/>
        </p:nvSpPr>
        <p:spPr>
          <a:xfrm>
            <a:off x="294500" y="4288679"/>
            <a:ext cx="11602995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plant / protect / environment / should / to / we / more / trees / the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6A482A-BEA4-4046-94E2-888B0697B3E3}"/>
              </a:ext>
            </a:extLst>
          </p:cNvPr>
          <p:cNvSpPr txBox="1"/>
          <p:nvPr/>
        </p:nvSpPr>
        <p:spPr>
          <a:xfrm>
            <a:off x="1662534" y="5506905"/>
            <a:ext cx="8866928" cy="11695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en-SG" sz="3500" dirty="0">
                <a:latin typeface="Comic Sans MS" panose="030F0702030302020204" pitchFamily="66" charset="0"/>
              </a:rPr>
              <a:t>We should plant more trees to protect </a:t>
            </a:r>
          </a:p>
          <a:p>
            <a:r>
              <a:rPr lang="en-SG" sz="3500" dirty="0">
                <a:latin typeface="Comic Sans MS" panose="030F0702030302020204" pitchFamily="66" charset="0"/>
              </a:rPr>
              <a:t>    the environment.</a:t>
            </a:r>
          </a:p>
        </p:txBody>
      </p:sp>
      <p:pic>
        <p:nvPicPr>
          <p:cNvPr id="4098" name="Picture 2" descr="Free gardener gardening garden vector">
            <a:extLst>
              <a:ext uri="{FF2B5EF4-FFF2-40B4-BE49-F238E27FC236}">
                <a16:creationId xmlns:a16="http://schemas.microsoft.com/office/drawing/2014/main" id="{623B9C6A-31D2-4B93-B591-6908C2B3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76" y="1389477"/>
            <a:ext cx="3601844" cy="2860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ED8AE-F923-72AB-4543-03CCDE857FC2}"/>
              </a:ext>
            </a:extLst>
          </p:cNvPr>
          <p:cNvSpPr txBox="1"/>
          <p:nvPr/>
        </p:nvSpPr>
        <p:spPr>
          <a:xfrm>
            <a:off x="1088029" y="766319"/>
            <a:ext cx="1001594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3200" dirty="0">
                <a:latin typeface="Comic Sans MS" panose="030F0702030302020204" pitchFamily="66" charset="0"/>
              </a:rPr>
              <a:t>Reorder the words to make a meaningful sentence.</a:t>
            </a:r>
          </a:p>
        </p:txBody>
      </p:sp>
    </p:spTree>
    <p:extLst>
      <p:ext uri="{BB962C8B-B14F-4D97-AF65-F5344CB8AC3E}">
        <p14:creationId xmlns:p14="http://schemas.microsoft.com/office/powerpoint/2010/main" val="272091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357870" y="333635"/>
            <a:ext cx="10648257" cy="5140408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7: Sports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have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learnt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Vocabulary</a:t>
            </a:r>
            <a:r>
              <a:rPr kumimoji="0" lang="en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Review: control, mind, movement, kick, fight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Grammar: </a:t>
            </a:r>
            <a:r>
              <a:rPr lang="en" sz="3000" i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should</a:t>
            </a:r>
            <a:r>
              <a:rPr lang="en" sz="30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" sz="3000" i="1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shouldn’t</a:t>
            </a:r>
            <a:endParaRPr kumimoji="0" lang="en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83199" y="3779736"/>
            <a:ext cx="2645855" cy="33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23A72-8CD9-41BF-B083-41B73A548A24}"/>
              </a:ext>
            </a:extLst>
          </p:cNvPr>
          <p:cNvGrpSpPr/>
          <p:nvPr/>
        </p:nvGrpSpPr>
        <p:grpSpPr>
          <a:xfrm>
            <a:off x="1330569" y="1052137"/>
            <a:ext cx="9758952" cy="4327064"/>
            <a:chOff x="1367639" y="1200418"/>
            <a:chExt cx="9758952" cy="43270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4E8E1-8363-4EA3-A036-A894D578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83" b="31060"/>
            <a:stretch/>
          </p:blipFill>
          <p:spPr>
            <a:xfrm>
              <a:off x="1367639" y="1200418"/>
              <a:ext cx="9758952" cy="405815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FCB15737-B893-4086-A8F0-0C18041A52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0" y="1918197"/>
              <a:ext cx="9144000" cy="2387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7200" dirty="0">
                  <a:latin typeface="Comic Sans MS" panose="030F0702030302020204" pitchFamily="66" charset="0"/>
                </a:rPr>
                <a:t>1</a:t>
              </a:r>
              <a:br>
                <a:rPr lang="en-US" sz="7200" dirty="0">
                  <a:latin typeface="Comic Sans MS" panose="030F0702030302020204" pitchFamily="66" charset="0"/>
                </a:rPr>
              </a:br>
              <a:r>
                <a:rPr lang="en-US" sz="7200" dirty="0">
                  <a:latin typeface="Comic Sans MS" panose="030F0702030302020204" pitchFamily="66" charset="0"/>
                </a:rPr>
                <a:t>Warm-up</a:t>
              </a:r>
              <a:endParaRPr lang="en-SG" sz="7000" dirty="0"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Free child reject say no illustration">
              <a:extLst>
                <a:ext uri="{FF2B5EF4-FFF2-40B4-BE49-F238E27FC236}">
                  <a16:creationId xmlns:a16="http://schemas.microsoft.com/office/drawing/2014/main" id="{E80D6C35-9C27-4B76-9626-B914350F0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249" y="2543650"/>
              <a:ext cx="2501031" cy="2983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4" descr="Free leroy fruit funny draft illustration">
            <a:extLst>
              <a:ext uri="{FF2B5EF4-FFF2-40B4-BE49-F238E27FC236}">
                <a16:creationId xmlns:a16="http://schemas.microsoft.com/office/drawing/2014/main" id="{AE663CC5-EE95-3526-BC87-E3F7D626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7" y="2364477"/>
            <a:ext cx="2181634" cy="30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D2D3604-BAEF-4346-AA43-EBDB86129DAA}"/>
              </a:ext>
            </a:extLst>
          </p:cNvPr>
          <p:cNvSpPr/>
          <p:nvPr/>
        </p:nvSpPr>
        <p:spPr>
          <a:xfrm>
            <a:off x="1824057" y="760254"/>
            <a:ext cx="9530080" cy="2438400"/>
          </a:xfrm>
          <a:prstGeom prst="wedgeEllipseCallout">
            <a:avLst>
              <a:gd name="adj1" fmla="val -38705"/>
              <a:gd name="adj2" fmla="val 64583"/>
            </a:avLst>
          </a:prstGeom>
          <a:solidFill>
            <a:srgbClr val="EFD98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play </a:t>
            </a:r>
          </a:p>
          <a:p>
            <a:pPr algn="ctr"/>
            <a:r>
              <a:rPr lang="en-SG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Crossword Puzzle!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5BF93-C88F-42A5-BE29-9C86AD25B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520"/>
            <a:ext cx="3362365" cy="47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Table 2">
            <a:extLst>
              <a:ext uri="{FF2B5EF4-FFF2-40B4-BE49-F238E27FC236}">
                <a16:creationId xmlns:a16="http://schemas.microsoft.com/office/drawing/2014/main" id="{1B741811-68C2-4841-A239-217512EAC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900521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2F557B1-7CE5-49A4-A6E7-0886E4D6E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329487"/>
              </p:ext>
            </p:extLst>
          </p:nvPr>
        </p:nvGraphicFramePr>
        <p:xfrm>
          <a:off x="2758207" y="266704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4" name="Table 5">
            <a:extLst>
              <a:ext uri="{FF2B5EF4-FFF2-40B4-BE49-F238E27FC236}">
                <a16:creationId xmlns:a16="http://schemas.microsoft.com/office/drawing/2014/main" id="{D965E115-5624-4358-A19B-AD8C81EA6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9591"/>
              </p:ext>
            </p:extLst>
          </p:nvPr>
        </p:nvGraphicFramePr>
        <p:xfrm>
          <a:off x="8479548" y="1197857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86" name="Table 2">
            <a:extLst>
              <a:ext uri="{FF2B5EF4-FFF2-40B4-BE49-F238E27FC236}">
                <a16:creationId xmlns:a16="http://schemas.microsoft.com/office/drawing/2014/main" id="{8FC50868-662C-41E6-AB7F-DFFFB2E0C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54934"/>
              </p:ext>
            </p:extLst>
          </p:nvPr>
        </p:nvGraphicFramePr>
        <p:xfrm>
          <a:off x="1787700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5" name="Table 2">
            <a:extLst>
              <a:ext uri="{FF2B5EF4-FFF2-40B4-BE49-F238E27FC236}">
                <a16:creationId xmlns:a16="http://schemas.microsoft.com/office/drawing/2014/main" id="{9B166014-5888-484F-9D6E-BE636125F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51915"/>
              </p:ext>
            </p:extLst>
          </p:nvPr>
        </p:nvGraphicFramePr>
        <p:xfrm>
          <a:off x="874449" y="2082800"/>
          <a:ext cx="376751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41878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88" name="Table 5">
            <a:extLst>
              <a:ext uri="{FF2B5EF4-FFF2-40B4-BE49-F238E27FC236}">
                <a16:creationId xmlns:a16="http://schemas.microsoft.com/office/drawing/2014/main" id="{3C62C4CA-5B9D-4072-BA2B-FC751A152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491285"/>
              </p:ext>
            </p:extLst>
          </p:nvPr>
        </p:nvGraphicFramePr>
        <p:xfrm>
          <a:off x="2758207" y="266708"/>
          <a:ext cx="937493" cy="6324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7493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87617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707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903513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90" name="Table 2">
            <a:extLst>
              <a:ext uri="{FF2B5EF4-FFF2-40B4-BE49-F238E27FC236}">
                <a16:creationId xmlns:a16="http://schemas.microsoft.com/office/drawing/2014/main" id="{AAB37BA0-CFB5-4A5B-8893-E73F1BF77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99845"/>
              </p:ext>
            </p:extLst>
          </p:nvPr>
        </p:nvGraphicFramePr>
        <p:xfrm>
          <a:off x="2756014" y="2082800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1" name="Oval 90">
            <a:hlinkClick r:id="rId5" action="ppaction://hlinksldjump"/>
            <a:extLst>
              <a:ext uri="{FF2B5EF4-FFF2-40B4-BE49-F238E27FC236}">
                <a16:creationId xmlns:a16="http://schemas.microsoft.com/office/drawing/2014/main" id="{058B2199-6640-4BB2-B52A-C5EA3C73D0DC}"/>
              </a:ext>
            </a:extLst>
          </p:cNvPr>
          <p:cNvSpPr/>
          <p:nvPr/>
        </p:nvSpPr>
        <p:spPr>
          <a:xfrm>
            <a:off x="565018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92" name="Oval 91">
            <a:hlinkClick r:id="rId6" action="ppaction://hlinksldjump"/>
            <a:extLst>
              <a:ext uri="{FF2B5EF4-FFF2-40B4-BE49-F238E27FC236}">
                <a16:creationId xmlns:a16="http://schemas.microsoft.com/office/drawing/2014/main" id="{D5B112AD-A077-4787-AC84-91DCE9617679}"/>
              </a:ext>
            </a:extLst>
          </p:cNvPr>
          <p:cNvSpPr/>
          <p:nvPr/>
        </p:nvSpPr>
        <p:spPr>
          <a:xfrm>
            <a:off x="2403744" y="124088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graphicFrame>
        <p:nvGraphicFramePr>
          <p:cNvPr id="97" name="Table 2">
            <a:extLst>
              <a:ext uri="{FF2B5EF4-FFF2-40B4-BE49-F238E27FC236}">
                <a16:creationId xmlns:a16="http://schemas.microsoft.com/office/drawing/2014/main" id="{FF088AC1-CFBE-4DC0-BC4F-C41DF506A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52696"/>
              </p:ext>
            </p:extLst>
          </p:nvPr>
        </p:nvGraphicFramePr>
        <p:xfrm>
          <a:off x="1791397" y="4787892"/>
          <a:ext cx="7658792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49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47529029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2926160169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3096458323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  <a:gridCol w="957349">
                  <a:extLst>
                    <a:ext uri="{9D8B030D-6E8A-4147-A177-3AD203B41FA5}">
                      <a16:colId xmlns:a16="http://schemas.microsoft.com/office/drawing/2014/main" val="1860281935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0" name="Table 2">
            <a:extLst>
              <a:ext uri="{FF2B5EF4-FFF2-40B4-BE49-F238E27FC236}">
                <a16:creationId xmlns:a16="http://schemas.microsoft.com/office/drawing/2014/main" id="{DFB5CBDD-18AC-451B-A7D8-B597CE908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11283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2" name="Table 2">
            <a:extLst>
              <a:ext uri="{FF2B5EF4-FFF2-40B4-BE49-F238E27FC236}">
                <a16:creationId xmlns:a16="http://schemas.microsoft.com/office/drawing/2014/main" id="{EB8D387E-A967-467F-BD10-F9BA71E61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64784"/>
              </p:ext>
            </p:extLst>
          </p:nvPr>
        </p:nvGraphicFramePr>
        <p:xfrm>
          <a:off x="2756014" y="2078362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3" name="Table 2">
            <a:extLst>
              <a:ext uri="{FF2B5EF4-FFF2-40B4-BE49-F238E27FC236}">
                <a16:creationId xmlns:a16="http://schemas.microsoft.com/office/drawing/2014/main" id="{492912DD-B73F-4FC8-8785-BF6AA1C11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314981"/>
              </p:ext>
            </p:extLst>
          </p:nvPr>
        </p:nvGraphicFramePr>
        <p:xfrm>
          <a:off x="2754511" y="4783454"/>
          <a:ext cx="941878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878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6" name="Table 5">
            <a:extLst>
              <a:ext uri="{FF2B5EF4-FFF2-40B4-BE49-F238E27FC236}">
                <a16:creationId xmlns:a16="http://schemas.microsoft.com/office/drawing/2014/main" id="{C9D13366-1968-40F6-9EDA-521B08D25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64644"/>
              </p:ext>
            </p:extLst>
          </p:nvPr>
        </p:nvGraphicFramePr>
        <p:xfrm>
          <a:off x="8479280" y="1200473"/>
          <a:ext cx="967480" cy="448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480">
                  <a:extLst>
                    <a:ext uri="{9D8B030D-6E8A-4147-A177-3AD203B41FA5}">
                      <a16:colId xmlns:a16="http://schemas.microsoft.com/office/drawing/2014/main" val="2195953118"/>
                    </a:ext>
                  </a:extLst>
                </a:gridCol>
              </a:tblGrid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703862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865301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9357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900254"/>
                  </a:ext>
                </a:extLst>
              </a:tr>
              <a:tr h="896256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541104"/>
                  </a:ext>
                </a:extLst>
              </a:tr>
            </a:tbl>
          </a:graphicData>
        </a:graphic>
      </p:graphicFrame>
      <p:graphicFrame>
        <p:nvGraphicFramePr>
          <p:cNvPr id="105" name="Table 2">
            <a:extLst>
              <a:ext uri="{FF2B5EF4-FFF2-40B4-BE49-F238E27FC236}">
                <a16:creationId xmlns:a16="http://schemas.microsoft.com/office/drawing/2014/main" id="{A2944C2C-CA4F-453B-9A5E-A10D3E40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37116"/>
              </p:ext>
            </p:extLst>
          </p:nvPr>
        </p:nvGraphicFramePr>
        <p:xfrm>
          <a:off x="8482230" y="4800592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7" name="Table 2">
            <a:extLst>
              <a:ext uri="{FF2B5EF4-FFF2-40B4-BE49-F238E27FC236}">
                <a16:creationId xmlns:a16="http://schemas.microsoft.com/office/drawing/2014/main" id="{82667D7E-844A-4C6C-9A28-FFAB2351E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058440"/>
              </p:ext>
            </p:extLst>
          </p:nvPr>
        </p:nvGraphicFramePr>
        <p:xfrm>
          <a:off x="8483802" y="4786658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8" name="Table 2">
            <a:extLst>
              <a:ext uri="{FF2B5EF4-FFF2-40B4-BE49-F238E27FC236}">
                <a16:creationId xmlns:a16="http://schemas.microsoft.com/office/drawing/2014/main" id="{0AA10470-8332-42C1-A1AD-951FC60E9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20902"/>
              </p:ext>
            </p:extLst>
          </p:nvPr>
        </p:nvGraphicFramePr>
        <p:xfrm>
          <a:off x="7504550" y="2093282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09" name="Table 2">
            <a:extLst>
              <a:ext uri="{FF2B5EF4-FFF2-40B4-BE49-F238E27FC236}">
                <a16:creationId xmlns:a16="http://schemas.microsoft.com/office/drawing/2014/main" id="{20FCAD86-ADD8-4BCB-BE39-A1157C226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56950"/>
              </p:ext>
            </p:extLst>
          </p:nvPr>
        </p:nvGraphicFramePr>
        <p:xfrm>
          <a:off x="7504550" y="2085443"/>
          <a:ext cx="3883884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971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23200638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2516203666"/>
                    </a:ext>
                  </a:extLst>
                </a:gridCol>
                <a:gridCol w="970971">
                  <a:extLst>
                    <a:ext uri="{9D8B030D-6E8A-4147-A177-3AD203B41FA5}">
                      <a16:colId xmlns:a16="http://schemas.microsoft.com/office/drawing/2014/main" val="1315581234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0" name="Table 2">
            <a:extLst>
              <a:ext uri="{FF2B5EF4-FFF2-40B4-BE49-F238E27FC236}">
                <a16:creationId xmlns:a16="http://schemas.microsoft.com/office/drawing/2014/main" id="{1C65930B-E008-4136-9F37-9FC1A6C0C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079946"/>
              </p:ext>
            </p:extLst>
          </p:nvPr>
        </p:nvGraphicFramePr>
        <p:xfrm>
          <a:off x="8481472" y="2076515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graphicFrame>
        <p:nvGraphicFramePr>
          <p:cNvPr id="111" name="Table 2">
            <a:extLst>
              <a:ext uri="{FF2B5EF4-FFF2-40B4-BE49-F238E27FC236}">
                <a16:creationId xmlns:a16="http://schemas.microsoft.com/office/drawing/2014/main" id="{EACCDA40-10AD-4633-8AA2-E978126EB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9620"/>
              </p:ext>
            </p:extLst>
          </p:nvPr>
        </p:nvGraphicFramePr>
        <p:xfrm>
          <a:off x="8481472" y="2089363"/>
          <a:ext cx="967747" cy="90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747">
                  <a:extLst>
                    <a:ext uri="{9D8B030D-6E8A-4147-A177-3AD203B41FA5}">
                      <a16:colId xmlns:a16="http://schemas.microsoft.com/office/drawing/2014/main" val="599586620"/>
                    </a:ext>
                  </a:extLst>
                </a:gridCol>
              </a:tblGrid>
              <a:tr h="901700">
                <a:tc>
                  <a:txBody>
                    <a:bodyPr/>
                    <a:lstStyle/>
                    <a:p>
                      <a:pPr algn="ctr"/>
                      <a:r>
                        <a:rPr lang="en-SG" sz="4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SG" sz="4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584076"/>
                  </a:ext>
                </a:extLst>
              </a:tr>
            </a:tbl>
          </a:graphicData>
        </a:graphic>
      </p:graphicFrame>
      <p:sp>
        <p:nvSpPr>
          <p:cNvPr id="93" name="Oval 92">
            <a:hlinkClick r:id="rId7" action="ppaction://hlinksldjump"/>
            <a:extLst>
              <a:ext uri="{FF2B5EF4-FFF2-40B4-BE49-F238E27FC236}">
                <a16:creationId xmlns:a16="http://schemas.microsoft.com/office/drawing/2014/main" id="{246BCD01-C450-45F3-9B90-46B45F1AD481}"/>
              </a:ext>
            </a:extLst>
          </p:cNvPr>
          <p:cNvSpPr/>
          <p:nvPr/>
        </p:nvSpPr>
        <p:spPr>
          <a:xfrm>
            <a:off x="1531827" y="452002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4" name="Oval 93">
            <a:hlinkClick r:id="rId8" action="ppaction://hlinksldjump"/>
            <a:extLst>
              <a:ext uri="{FF2B5EF4-FFF2-40B4-BE49-F238E27FC236}">
                <a16:creationId xmlns:a16="http://schemas.microsoft.com/office/drawing/2014/main" id="{18212B80-B924-43FC-A2CA-2056A749D265}"/>
              </a:ext>
            </a:extLst>
          </p:cNvPr>
          <p:cNvSpPr/>
          <p:nvPr/>
        </p:nvSpPr>
        <p:spPr>
          <a:xfrm>
            <a:off x="7240610" y="1872146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5" name="Oval 94">
            <a:hlinkClick r:id="rId9" action="ppaction://hlinksldjump"/>
            <a:extLst>
              <a:ext uri="{FF2B5EF4-FFF2-40B4-BE49-F238E27FC236}">
                <a16:creationId xmlns:a16="http://schemas.microsoft.com/office/drawing/2014/main" id="{79F6FA8B-8A79-4E6A-ABD2-0A31C4DA3A9A}"/>
              </a:ext>
            </a:extLst>
          </p:cNvPr>
          <p:cNvSpPr/>
          <p:nvPr/>
        </p:nvSpPr>
        <p:spPr>
          <a:xfrm>
            <a:off x="8172041" y="1033615"/>
            <a:ext cx="618861" cy="599107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7DAA5D-0C67-22EC-83C7-B6345760F677}"/>
              </a:ext>
            </a:extLst>
          </p:cNvPr>
          <p:cNvSpPr/>
          <p:nvPr/>
        </p:nvSpPr>
        <p:spPr>
          <a:xfrm>
            <a:off x="9823622" y="5899317"/>
            <a:ext cx="2001794" cy="69197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4787096" y="5106531"/>
            <a:ext cx="2842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1EC853-8CDB-4261-BBB6-8252060F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80" y="1470362"/>
            <a:ext cx="497305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681904-F363-4011-9880-9EB2F087D409}"/>
              </a:ext>
            </a:extLst>
          </p:cNvPr>
          <p:cNvSpPr txBox="1"/>
          <p:nvPr/>
        </p:nvSpPr>
        <p:spPr>
          <a:xfrm>
            <a:off x="4674989" y="5135106"/>
            <a:ext cx="2842019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mind</a:t>
            </a:r>
          </a:p>
        </p:txBody>
      </p:sp>
    </p:spTree>
    <p:extLst>
      <p:ext uri="{BB962C8B-B14F-4D97-AF65-F5344CB8AC3E}">
        <p14:creationId xmlns:p14="http://schemas.microsoft.com/office/powerpoint/2010/main" val="22409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904A1-47F8-4724-8939-83A97649C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138" y="1328499"/>
            <a:ext cx="5130266" cy="34109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3530866" y="4863681"/>
            <a:ext cx="5130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>
                <a:latin typeface="Comic Sans MS" panose="030F0702030302020204" pitchFamily="66" charset="0"/>
              </a:rPr>
              <a:t>_ _ _ </a:t>
            </a:r>
            <a:r>
              <a:rPr lang="en-SG" sz="6000" dirty="0">
                <a:latin typeface="Comic Sans MS" panose="030F0702030302020204" pitchFamily="66" charset="0"/>
              </a:rPr>
              <a:t>_ _ _ _</a:t>
            </a:r>
          </a:p>
        </p:txBody>
      </p:sp>
      <p:sp>
        <p:nvSpPr>
          <p:cNvPr id="6" name="TextBox 5">
            <a:hlinkClick r:id="rId6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B677-1EEF-46CC-A8EF-E47A60D1E4DB}"/>
              </a:ext>
            </a:extLst>
          </p:cNvPr>
          <p:cNvSpPr txBox="1"/>
          <p:nvPr/>
        </p:nvSpPr>
        <p:spPr>
          <a:xfrm>
            <a:off x="3530866" y="4987870"/>
            <a:ext cx="4881614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719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EFBC11-4C3F-4E92-B8F4-FBAF6996B9E2}"/>
              </a:ext>
            </a:extLst>
          </p:cNvPr>
          <p:cNvSpPr/>
          <p:nvPr/>
        </p:nvSpPr>
        <p:spPr>
          <a:xfrm>
            <a:off x="1588293" y="942975"/>
            <a:ext cx="9015413" cy="53863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CC0C7B-9016-4A59-B1BF-5CD97CBFA4D1}"/>
              </a:ext>
            </a:extLst>
          </p:cNvPr>
          <p:cNvSpPr/>
          <p:nvPr/>
        </p:nvSpPr>
        <p:spPr>
          <a:xfrm>
            <a:off x="915298" y="528637"/>
            <a:ext cx="1535245" cy="1399692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2C138-D938-48D1-9E64-B46ADA57AF5E}"/>
              </a:ext>
            </a:extLst>
          </p:cNvPr>
          <p:cNvSpPr txBox="1"/>
          <p:nvPr/>
        </p:nvSpPr>
        <p:spPr>
          <a:xfrm>
            <a:off x="3095096" y="4899362"/>
            <a:ext cx="6001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000" dirty="0">
                <a:latin typeface="Comic Sans MS" panose="030F0702030302020204" pitchFamily="66" charset="0"/>
              </a:rPr>
              <a:t>_ _ _ _ _ _ _ _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BE75A415-FBE9-4AAB-83C0-26ECF0ECCB86}"/>
              </a:ext>
            </a:extLst>
          </p:cNvPr>
          <p:cNvSpPr txBox="1"/>
          <p:nvPr/>
        </p:nvSpPr>
        <p:spPr>
          <a:xfrm>
            <a:off x="9810752" y="5915025"/>
            <a:ext cx="194786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7" name="Picture 4" descr="Màu Vàng, Thức, Cô Gái, Mũ, Đàn Bà, Tóc">
            <a:extLst>
              <a:ext uri="{FF2B5EF4-FFF2-40B4-BE49-F238E27FC236}">
                <a16:creationId xmlns:a16="http://schemas.microsoft.com/office/drawing/2014/main" id="{3849AFD3-6B5A-4A18-9D0D-A53E4C932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19587"/>
          <a:stretch/>
        </p:blipFill>
        <p:spPr bwMode="auto">
          <a:xfrm>
            <a:off x="4275220" y="1332394"/>
            <a:ext cx="364155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2C79A-3EC9-4A98-9941-3066B77BE1C0}"/>
              </a:ext>
            </a:extLst>
          </p:cNvPr>
          <p:cNvSpPr txBox="1"/>
          <p:nvPr/>
        </p:nvSpPr>
        <p:spPr>
          <a:xfrm>
            <a:off x="2774714" y="4896284"/>
            <a:ext cx="6642568" cy="1015663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28258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11627</TotalTime>
  <Words>660</Words>
  <Application>Microsoft Office PowerPoint</Application>
  <PresentationFormat>Widescreen</PresentationFormat>
  <Paragraphs>170</Paragraphs>
  <Slides>33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Asap</vt:lpstr>
      <vt:lpstr>Baloo 2</vt:lpstr>
      <vt:lpstr>Bebas Neue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Symbol</vt:lpstr>
      <vt:lpstr>Office Theme</vt:lpstr>
      <vt:lpstr>Elementary Activities to Celebrate Japanese Culture Day by Slidesgo</vt:lpstr>
      <vt:lpstr>1_Office Theme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Vũ Đăng Hoàng Hưng</cp:lastModifiedBy>
  <cp:revision>38</cp:revision>
  <dcterms:created xsi:type="dcterms:W3CDTF">2024-07-09T08:42:39Z</dcterms:created>
  <dcterms:modified xsi:type="dcterms:W3CDTF">2025-06-20T03:13:47Z</dcterms:modified>
</cp:coreProperties>
</file>