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6" r:id="rId4"/>
    <p:sldId id="288" r:id="rId5"/>
    <p:sldId id="291" r:id="rId6"/>
    <p:sldId id="294" r:id="rId7"/>
    <p:sldId id="296" r:id="rId8"/>
    <p:sldId id="262" r:id="rId9"/>
    <p:sldId id="295" r:id="rId10"/>
    <p:sldId id="298" r:id="rId11"/>
    <p:sldId id="299" r:id="rId12"/>
    <p:sldId id="301" r:id="rId13"/>
    <p:sldId id="3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418EB-7452-46AB-920B-C1ABA8173B2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27341-D8DF-4C27-AA51-F5E39E81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7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27341-D8DF-4C27-AA51-F5E39E81C0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3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19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570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C8020-144F-4A97-BC6C-8348BECFA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628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C8020-144F-4A97-BC6C-8348BECFA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56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A2C5-23CB-A191-CBD7-8CCFB48AF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B88ED-51B5-541F-A4C4-D0E13B0FC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5EF6E-4BD2-7D89-B25B-B58B3D74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E41A-D674-4204-9820-BB04C1557D1B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35D30-A47D-E18F-23BC-92BED41E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8E061-2251-D8BB-D1C3-DD369F52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6096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D10BD-0D91-BABC-98D5-232EF44D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DF485-68ED-EC1C-B6E9-A36B5BB64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F0B0B-396D-51CC-BE4E-AD5716E2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E41A-D674-4204-9820-BB04C1557D1B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762E4-E24C-1AF5-7005-1DAC14EB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699FF-4D54-4859-7513-473BFB32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4935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1CF131-04D9-460B-8187-1E47D20D0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5983A-C559-CE4B-6129-4BDA4A3EE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9508E-F567-177C-E7DD-617AA5D8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E41A-D674-4204-9820-BB04C1557D1B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FB956-0B2E-6C8E-A3C7-3F0B3F01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1AD69-D993-7017-ACE5-BE6F13C7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967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7626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580312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300840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490341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21297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626441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107459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2771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70EEB-84B4-01E6-F424-4D98C0C1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F018D-7867-2E45-6D6C-080814726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89BD8-2370-A689-D1DB-B8C227B1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E41A-D674-4204-9820-BB04C1557D1B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1D78B-06AB-0E29-FEF1-8FE945879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89FFB-8B6E-30BA-8B46-41417379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27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116524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0090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327435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9E6BA3-C478-4E39-BF83-1CCF670F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D2F477-2049-4356-997B-DEFAE81F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0FF3F9-EBC6-4806-A776-67B6AAE5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6BDF12A-FF4C-4F99-A8D6-1D666B1FF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3437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37532-D587-4B07-B4CB-7F0513C2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B2A672-3FF0-4C50-9048-B0EDE56C8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830186-65DC-4768-83F5-6FADFB86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FE755B-1915-48E8-805A-896F2D5C0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CDA2D-389E-4DE8-B851-7FB95EB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78731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96E935-C528-4F03-91CE-81E2B116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AF6C0E-9915-40ED-B03C-0ADD99594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89877E-AB13-4EB8-8AB2-896D7D7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0A331-4E56-4AD8-BF46-B9BAD276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AF7664-2DCF-472A-A7F2-EBB86579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32471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D20E8F-6399-431A-B13E-4AD50FA5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3510D5-D3F8-4A20-9FED-093BD5CBE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0AD077-3C0E-4070-BA97-9EF06B5B0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6DC948-7CD9-4CF2-BB59-60C95186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574A8E-10B3-421E-824E-9CF4A317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FB13B5-5C59-4E6F-99DE-2691FE36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12667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55A509-68C5-4DDC-AC65-B35D24F2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FB4B61-7778-49AD-820C-46B6FCF3C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B8A45E-CCDF-44F6-A51C-E7705D075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4833B5-12DB-4589-A248-B8AA24998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B86C33C-FEF7-4FD7-8533-FB3530E99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A4E449C-4E6B-4EB3-90CE-531083CD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835C84B-3537-467C-A44B-6760CEA8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CC45A8E-2CA6-4C60-B788-CD46B3FC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11132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D44B1B-2D21-47A4-A919-C701F906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4751A5-13FF-413F-96FC-6FC931F5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9892C7-C967-4ABB-A281-41C69503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C90151-F8D1-4191-804C-097E43EF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38423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3F90EE0-3BD7-41E7-8608-EAAE577A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241052-E702-4237-A617-BAD79C71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A1063C-60EA-4266-B963-496511EA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6584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1E27-30F8-CE19-B180-8EBDC8D7F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29072-0205-3D38-B681-4A1CDCB69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B55DA-75CF-604F-30C0-0B4B72B91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E41A-D674-4204-9820-BB04C1557D1B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7484B-B9A9-E8B8-2885-A898D81C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4D4A7-0E52-A70E-E254-1F7EAE6AD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4257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52A9D-8079-42CA-A159-C145A018B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86BF8A-53F5-4309-8F74-5D5159F6A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3E2614-2E1E-4EBB-8F5D-7F7849D42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D264A4-B002-49ED-8ABA-AB19429A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336F1B-35C2-4E88-AF4F-E75D2B28F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7A07EF-3E02-4BFE-B09E-A7611B3E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4014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368995-D9B1-4A2F-B86A-06A2CFF5D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ED5FB35-2C12-4D0A-AF9C-AE511DC2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AAD010-F36B-4F47-992B-2729EE76A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FF3E4D-28C6-4E0D-9437-04464645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DB06E7-93E2-456C-A86F-50444A10C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260D43-D2C1-4CE1-91D0-44127BF6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88769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60E684-095A-4766-A45C-77DF3655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90B241-82E8-4C94-9F1B-25EEEF68E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B63620-1A70-447E-B4EB-832D237B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88A912-55AA-4AF4-BC23-DAF3D6C7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BED710-3289-45AF-996B-B7D9DD45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37039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D3B4F8F-18EE-4856-BE7D-984D5DA34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238A31E-088C-4B1C-B63B-A8ADE602B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59D88A-41E7-43F1-9EF7-8B0356BE5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7D1023-E752-4E11-82EE-9D68AFF7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1702CC-3EB7-4BB6-B5D7-C8A5474C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90513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BFA9F-D511-FC4B-0DF7-4D68A547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CCD44-DC7E-3C52-7423-D69B5C41D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1CA37-5C87-CE02-3EF0-525152B53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2A926-FCAA-15E3-F1F5-ECB75C6E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E41A-D674-4204-9820-BB04C1557D1B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24752-47F7-4ED4-F7AF-0F289EFBB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2B7C4-9458-60EC-B4ED-2FEA2090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120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DEA2-525C-C924-7B46-42232004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D0B6B-910B-9B07-2E62-45713DCA2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18565-3859-EF5D-FAD0-477C13432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40F3B-AFB4-F815-7048-A87199D90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8559E-DE40-CCC5-D21A-09E96A3A6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0A2D1F-C869-F692-73E7-F36095D81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E41A-D674-4204-9820-BB04C1557D1B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C3078D-EB66-CDFA-D78D-F92F10B8F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C7ED25-E2D3-07DE-0014-6122E866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4349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E18F0-1B9B-63BA-D6D4-233CB02D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676D0-AC85-0C21-A964-CEF1F34F3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E41A-D674-4204-9820-BB04C1557D1B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FA816-B173-1190-5791-BDBD0A2F7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63F53-7F36-A2F5-D362-5BC8A7157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05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EAA882-687C-D1A5-C319-45929918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E41A-D674-4204-9820-BB04C1557D1B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94EF0-E117-C97A-F43D-BCA1A53A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FC2ED-AD6E-3A07-9CB6-4DCDC824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9116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D600-B9C5-8099-41EB-96D6EA09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6538A-D98E-E754-995A-3B90A72B4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4FD0E-B5E3-2B5B-B99E-94784F912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D73C2-9501-6B96-2A92-5E2936E3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E41A-D674-4204-9820-BB04C1557D1B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79967-3513-D8F6-64FA-1685B758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3A2E2-6590-2676-F8B5-8155625E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022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2969C-5AC1-4722-DFE9-C1A9D0DF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5CBF6-1ADC-C2C5-86CF-3137866F2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4A28D-8123-8A68-3449-3C068D0EC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73965-B6FD-D102-D91B-E462ACE0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E41A-D674-4204-9820-BB04C1557D1B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78506-13DB-86C5-7C8F-AABF390A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C2299-400D-1E40-6441-7DC498FC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6930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1C960-8986-E675-56E2-C7AEDBD5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E3D1D-D505-1E88-30AF-6CA50022D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D0127-456B-B116-9135-2CB9CB7FB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6E41A-D674-4204-9820-BB04C1557D1B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0A591-0EE9-C619-714C-ECADBEBC4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6E7CA-13D4-1742-4D9C-710A41D80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CD011D2-1A4B-19AB-D02D-3ABC5561E61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211" y="245646"/>
            <a:ext cx="1374607" cy="1374607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FA6FE1C-9376-593B-B759-395A98B80F1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90" y="8218572"/>
            <a:ext cx="1374607" cy="13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9F6F-070B-472A-8DFA-5ED4BAE24FD2}" type="datetimeFigureOut">
              <a:rPr lang="vi-VN" smtClean="0"/>
              <a:t>11/01/2026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23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7CF314D-A887-4969-AED3-0FE86FE4A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F47070-D13B-448D-B89D-845999108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E7DBF9-28AC-4480-B0D3-AB6F5645F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632953DF-B1B4-42B0-A667-181681EE5C8F}" type="datetimeFigureOut">
              <a:rPr lang="zh-CN" altLang="en-US" smtClean="0"/>
              <a:pPr/>
              <a:t>2026/1/11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AB7FA8-132F-4B0B-BC38-C852B7C7C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10977-2661-4D2B-8310-7C434F385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8A3D01AF-D3DD-4E34-9C7A-E010CBC5334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D69883D3-1E3B-EAF2-B4C9-521781E6DA8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905" y="233916"/>
            <a:ext cx="1280559" cy="12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4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landscape with trees and grass&#10;&#10;Description automatically generated">
            <a:extLst>
              <a:ext uri="{FF2B5EF4-FFF2-40B4-BE49-F238E27FC236}">
                <a16:creationId xmlns:a16="http://schemas.microsoft.com/office/drawing/2014/main" id="{8AE45D6D-DCEA-5F55-3C65-E5CFDA814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0AE866-1DEA-717B-010F-63E2093AD44A}"/>
              </a:ext>
            </a:extLst>
          </p:cNvPr>
          <p:cNvSpPr/>
          <p:nvPr/>
        </p:nvSpPr>
        <p:spPr>
          <a:xfrm>
            <a:off x="1895475" y="914400"/>
            <a:ext cx="8724900" cy="3800475"/>
          </a:xfrm>
          <a:prstGeom prst="roundRect">
            <a:avLst/>
          </a:prstGeom>
          <a:solidFill>
            <a:srgbClr val="FFFFFF">
              <a:alpha val="4000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A77281-87A3-3680-B1A8-AD3DFA478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807" y="1061804"/>
            <a:ext cx="5468586" cy="9815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BBA9F6-E253-7F03-9256-4F20F9BE0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710" y="2183814"/>
            <a:ext cx="8730229" cy="18045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C9B56A-3834-D5C0-90F8-E7B99A43581D}"/>
              </a:ext>
            </a:extLst>
          </p:cNvPr>
          <p:cNvSpPr txBox="1"/>
          <p:nvPr/>
        </p:nvSpPr>
        <p:spPr>
          <a:xfrm>
            <a:off x="5095875" y="3743325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(TIẾT 2)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D99BD9-BEC3-9AD4-11D5-D1D6B222C3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024" y="3012643"/>
            <a:ext cx="2088108" cy="38689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C3C086-3AB2-16BD-0D05-6A138EAE1A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4" t="1982" r="-1031" b="-1982"/>
          <a:stretch/>
        </p:blipFill>
        <p:spPr>
          <a:xfrm>
            <a:off x="644404" y="3012643"/>
            <a:ext cx="2153958" cy="38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0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B25E2E1-ACDC-8903-035C-314BA4738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2">
            <a:extLst>
              <a:ext uri="{FF2B5EF4-FFF2-40B4-BE49-F238E27FC236}">
                <a16:creationId xmlns:a16="http://schemas.microsoft.com/office/drawing/2014/main" id="{4CCC325B-C57F-D5F5-324B-5A58462400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44" y="-81153"/>
            <a:ext cx="11150602" cy="4676412"/>
          </a:xfrm>
          <a:prstGeom prst="rect">
            <a:avLst/>
          </a:prstGeom>
        </p:spPr>
      </p:pic>
      <p:sp>
        <p:nvSpPr>
          <p:cNvPr id="4" name="Text Box 9">
            <a:extLst>
              <a:ext uri="{FF2B5EF4-FFF2-40B4-BE49-F238E27FC236}">
                <a16:creationId xmlns:a16="http://schemas.microsoft.com/office/drawing/2014/main" id="{D2DED86D-1648-F468-12BB-5CCF15C4E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7427" y="1298342"/>
            <a:ext cx="58332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>
              <a:spcBef>
                <a:spcPct val="50000"/>
              </a:spcBef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nghề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landscape with trees and grass&#10;&#10;Description automatically generated">
            <a:extLst>
              <a:ext uri="{FF2B5EF4-FFF2-40B4-BE49-F238E27FC236}">
                <a16:creationId xmlns:a16="http://schemas.microsoft.com/office/drawing/2014/main" id="{8AE45D6D-DCEA-5F55-3C65-E5CFDA814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E9FFB2-B717-8A5C-C59C-8B83D4A342CC}"/>
              </a:ext>
            </a:extLst>
          </p:cNvPr>
          <p:cNvSpPr/>
          <p:nvPr/>
        </p:nvSpPr>
        <p:spPr>
          <a:xfrm>
            <a:off x="295274" y="266701"/>
            <a:ext cx="11610975" cy="64293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组合 19">
            <a:extLst>
              <a:ext uri="{FF2B5EF4-FFF2-40B4-BE49-F238E27FC236}">
                <a16:creationId xmlns:a16="http://schemas.microsoft.com/office/drawing/2014/main" id="{400D1854-AD7D-4DD0-0E96-478E966A3C0F}"/>
              </a:ext>
            </a:extLst>
          </p:cNvPr>
          <p:cNvGrpSpPr/>
          <p:nvPr/>
        </p:nvGrpSpPr>
        <p:grpSpPr>
          <a:xfrm>
            <a:off x="161925" y="322192"/>
            <a:ext cx="11906250" cy="754133"/>
            <a:chOff x="692006" y="116442"/>
            <a:chExt cx="11176173" cy="2919244"/>
          </a:xfrm>
        </p:grpSpPr>
        <p:sp>
          <p:nvSpPr>
            <p:cNvPr id="6" name="矩形 16">
              <a:extLst>
                <a:ext uri="{FF2B5EF4-FFF2-40B4-BE49-F238E27FC236}">
                  <a16:creationId xmlns:a16="http://schemas.microsoft.com/office/drawing/2014/main" id="{80D57BD1-011F-4D29-07FE-B6A982CA7BB6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 16">
              <a:extLst>
                <a:ext uri="{FF2B5EF4-FFF2-40B4-BE49-F238E27FC236}">
                  <a16:creationId xmlns:a16="http://schemas.microsoft.com/office/drawing/2014/main" id="{D9514A22-1EDC-AC6F-F815-DFB3838C49C3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8" name="Rectangle 70">
            <a:extLst>
              <a:ext uri="{FF2B5EF4-FFF2-40B4-BE49-F238E27FC236}">
                <a16:creationId xmlns:a16="http://schemas.microsoft.com/office/drawing/2014/main" id="{E195E727-1105-8B14-0B91-295D420F4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54" y="333981"/>
            <a:ext cx="111369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noProof="1">
                <a:solidFill>
                  <a:srgbClr val="FF6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Đọc thông tin, quan sát hình 4 và trả lời câu hỏi: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FF6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9F4D20-1008-616B-720F-C825EF3A0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87" y="1928812"/>
            <a:ext cx="9281866" cy="37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87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681" y="3281382"/>
            <a:ext cx="2735467" cy="3576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579620-6172-A329-7EB4-E711EA0C0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663" y="1819275"/>
            <a:ext cx="11360286" cy="26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286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130" y="3281382"/>
            <a:ext cx="2735467" cy="3576618"/>
          </a:xfrm>
          <a:prstGeom prst="rect">
            <a:avLst/>
          </a:prstGeom>
        </p:spPr>
      </p:pic>
      <p:pic>
        <p:nvPicPr>
          <p:cNvPr id="23" name="Graphic 11">
            <a:extLst>
              <a:ext uri="{FF2B5EF4-FFF2-40B4-BE49-F238E27FC236}">
                <a16:creationId xmlns:a16="http://schemas.microsoft.com/office/drawing/2014/main" id="{E3B109D9-AF44-4224-821F-9A7532400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69585" y="3289286"/>
            <a:ext cx="2471307" cy="35608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71574" y="1057275"/>
            <a:ext cx="9782175" cy="1895475"/>
            <a:chOff x="2507810" y="1321258"/>
            <a:chExt cx="7170344" cy="1960124"/>
          </a:xfrm>
        </p:grpSpPr>
        <p:sp>
          <p:nvSpPr>
            <p:cNvPr id="4" name="Rounded Rectangle 3"/>
            <p:cNvSpPr/>
            <p:nvPr/>
          </p:nvSpPr>
          <p:spPr>
            <a:xfrm>
              <a:off x="2507810" y="1321258"/>
              <a:ext cx="7170344" cy="1960124"/>
            </a:xfrm>
            <a:prstGeom prst="roundRect">
              <a:avLst>
                <a:gd name="adj" fmla="val 19256"/>
              </a:avLst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31229" y="1615701"/>
              <a:ext cx="6849180" cy="1168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 bài hát em liên tưởng đến hoạt động sản xuất nào ở vùng Đồng bằng Bắc Bộ?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751741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681" y="3281382"/>
            <a:ext cx="2735467" cy="3576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F287A2-1F2C-744B-E169-A714AE790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049" y="2085482"/>
            <a:ext cx="8163252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59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landscape with trees and grass&#10;&#10;Description automatically generated">
            <a:extLst>
              <a:ext uri="{FF2B5EF4-FFF2-40B4-BE49-F238E27FC236}">
                <a16:creationId xmlns:a16="http://schemas.microsoft.com/office/drawing/2014/main" id="{8AE45D6D-DCEA-5F55-3C65-E5CFDA814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0AE866-1DEA-717B-010F-63E2093AD44A}"/>
              </a:ext>
            </a:extLst>
          </p:cNvPr>
          <p:cNvSpPr/>
          <p:nvPr/>
        </p:nvSpPr>
        <p:spPr>
          <a:xfrm>
            <a:off x="2009775" y="1371600"/>
            <a:ext cx="8724900" cy="24003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Hoạt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động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2.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Tìm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hiểu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một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hoạt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động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sản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xuất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truyền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thống</a:t>
            </a:r>
            <a:endParaRPr lang="en-US" sz="4400" b="1" dirty="0">
              <a:solidFill>
                <a:srgbClr val="00B05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D99BD9-BEC3-9AD4-11D5-D1D6B222C3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024" y="3012643"/>
            <a:ext cx="2088108" cy="38689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C3C086-3AB2-16BD-0D05-6A138EAE1A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4" t="1982" r="-1031" b="-1982"/>
          <a:stretch/>
        </p:blipFill>
        <p:spPr>
          <a:xfrm>
            <a:off x="644404" y="3012643"/>
            <a:ext cx="2153958" cy="38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36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ơn 1.100 Ruộng Bậc Thang hình minh họa, đồ họa vectơ trả phí bản quyền một  lần &amp; Clip Art - iStock">
            <a:extLst>
              <a:ext uri="{FF2B5EF4-FFF2-40B4-BE49-F238E27FC236}">
                <a16:creationId xmlns:a16="http://schemas.microsoft.com/office/drawing/2014/main" id="{EB25E2E1-ACDC-8903-035C-314BA4738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2">
            <a:extLst>
              <a:ext uri="{FF2B5EF4-FFF2-40B4-BE49-F238E27FC236}">
                <a16:creationId xmlns:a16="http://schemas.microsoft.com/office/drawing/2014/main" id="{4CCC325B-C57F-D5F5-324B-5A58462400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19" y="-338328"/>
            <a:ext cx="11150602" cy="4676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DA8859-E38A-C5AD-879F-36590EF5D3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9" y="1172194"/>
            <a:ext cx="3274454" cy="5869067"/>
          </a:xfrm>
          <a:prstGeom prst="rect">
            <a:avLst/>
          </a:prstGeom>
        </p:spPr>
      </p:pic>
      <p:sp>
        <p:nvSpPr>
          <p:cNvPr id="4" name="Text Box 9">
            <a:extLst>
              <a:ext uri="{FF2B5EF4-FFF2-40B4-BE49-F238E27FC236}">
                <a16:creationId xmlns:a16="http://schemas.microsoft.com/office/drawing/2014/main" id="{D2DED86D-1648-F468-12BB-5CCF15C4E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377" y="974492"/>
            <a:ext cx="583324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hiểu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trồng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lúa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nước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9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landscape with trees and grass&#10;&#10;Description automatically generated">
            <a:extLst>
              <a:ext uri="{FF2B5EF4-FFF2-40B4-BE49-F238E27FC236}">
                <a16:creationId xmlns:a16="http://schemas.microsoft.com/office/drawing/2014/main" id="{8AE45D6D-DCEA-5F55-3C65-E5CFDA814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E9FFB2-B717-8A5C-C59C-8B83D4A342CC}"/>
              </a:ext>
            </a:extLst>
          </p:cNvPr>
          <p:cNvSpPr/>
          <p:nvPr/>
        </p:nvSpPr>
        <p:spPr>
          <a:xfrm>
            <a:off x="295274" y="266701"/>
            <a:ext cx="11610975" cy="64293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19">
            <a:extLst>
              <a:ext uri="{FF2B5EF4-FFF2-40B4-BE49-F238E27FC236}">
                <a16:creationId xmlns:a16="http://schemas.microsoft.com/office/drawing/2014/main" id="{400D1854-AD7D-4DD0-0E96-478E966A3C0F}"/>
              </a:ext>
            </a:extLst>
          </p:cNvPr>
          <p:cNvGrpSpPr/>
          <p:nvPr/>
        </p:nvGrpSpPr>
        <p:grpSpPr>
          <a:xfrm>
            <a:off x="285750" y="131692"/>
            <a:ext cx="11906250" cy="754133"/>
            <a:chOff x="692006" y="116442"/>
            <a:chExt cx="11176173" cy="2919244"/>
          </a:xfrm>
        </p:grpSpPr>
        <p:sp>
          <p:nvSpPr>
            <p:cNvPr id="6" name="矩形 16">
              <a:extLst>
                <a:ext uri="{FF2B5EF4-FFF2-40B4-BE49-F238E27FC236}">
                  <a16:creationId xmlns:a16="http://schemas.microsoft.com/office/drawing/2014/main" id="{80D57BD1-011F-4D29-07FE-B6A982CA7BB6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 16">
              <a:extLst>
                <a:ext uri="{FF2B5EF4-FFF2-40B4-BE49-F238E27FC236}">
                  <a16:creationId xmlns:a16="http://schemas.microsoft.com/office/drawing/2014/main" id="{D9514A22-1EDC-AC6F-F815-DFB3838C49C3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8" name="Rectangle 70">
            <a:extLst>
              <a:ext uri="{FF2B5EF4-FFF2-40B4-BE49-F238E27FC236}">
                <a16:creationId xmlns:a16="http://schemas.microsoft.com/office/drawing/2014/main" id="{E195E727-1105-8B14-0B91-295D420F4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79" y="143481"/>
            <a:ext cx="111369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noProof="1">
                <a:solidFill>
                  <a:srgbClr val="FF6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Đọc thông tin, quan sát hình ảnh và trả lời câu hỏi: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FF6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2A55F9-4596-7131-2629-9203F2401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337" y="1052512"/>
            <a:ext cx="616267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83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landscape with trees and grass&#10;&#10;Description automatically generated">
            <a:extLst>
              <a:ext uri="{FF2B5EF4-FFF2-40B4-BE49-F238E27FC236}">
                <a16:creationId xmlns:a16="http://schemas.microsoft.com/office/drawing/2014/main" id="{8AE45D6D-DCEA-5F55-3C65-E5CFDA814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E9FFB2-B717-8A5C-C59C-8B83D4A342CC}"/>
              </a:ext>
            </a:extLst>
          </p:cNvPr>
          <p:cNvSpPr/>
          <p:nvPr/>
        </p:nvSpPr>
        <p:spPr>
          <a:xfrm>
            <a:off x="295274" y="266701"/>
            <a:ext cx="11610975" cy="63436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7BC73-12DD-F26B-47A5-EFFD0D0DCA4E}"/>
              </a:ext>
            </a:extLst>
          </p:cNvPr>
          <p:cNvSpPr txBox="1"/>
          <p:nvPr/>
        </p:nvSpPr>
        <p:spPr>
          <a:xfrm>
            <a:off x="1228724" y="2076956"/>
            <a:ext cx="10448925" cy="1077218"/>
          </a:xfrm>
          <a:custGeom>
            <a:avLst/>
            <a:gdLst>
              <a:gd name="connsiteX0" fmla="*/ 0 w 10448925"/>
              <a:gd name="connsiteY0" fmla="*/ 0 h 1077218"/>
              <a:gd name="connsiteX1" fmla="*/ 10448925 w 10448925"/>
              <a:gd name="connsiteY1" fmla="*/ 0 h 1077218"/>
              <a:gd name="connsiteX2" fmla="*/ 10448925 w 10448925"/>
              <a:gd name="connsiteY2" fmla="*/ 1077218 h 1077218"/>
              <a:gd name="connsiteX3" fmla="*/ 0 w 10448925"/>
              <a:gd name="connsiteY3" fmla="*/ 1077218 h 1077218"/>
              <a:gd name="connsiteX4" fmla="*/ 0 w 10448925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8925" h="1077218" fill="none" extrusionOk="0">
                <a:moveTo>
                  <a:pt x="0" y="0"/>
                </a:moveTo>
                <a:cubicBezTo>
                  <a:pt x="1295525" y="5222"/>
                  <a:pt x="6111604" y="24918"/>
                  <a:pt x="10448925" y="0"/>
                </a:cubicBezTo>
                <a:cubicBezTo>
                  <a:pt x="10486787" y="476103"/>
                  <a:pt x="10390322" y="631043"/>
                  <a:pt x="10448925" y="1077218"/>
                </a:cubicBezTo>
                <a:cubicBezTo>
                  <a:pt x="7309726" y="912457"/>
                  <a:pt x="2284751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10448925" h="1077218" stroke="0" extrusionOk="0">
                <a:moveTo>
                  <a:pt x="0" y="0"/>
                </a:moveTo>
                <a:cubicBezTo>
                  <a:pt x="3064974" y="11849"/>
                  <a:pt x="5499446" y="-161459"/>
                  <a:pt x="10448925" y="0"/>
                </a:cubicBezTo>
                <a:cubicBezTo>
                  <a:pt x="10500960" y="144312"/>
                  <a:pt x="10541068" y="673209"/>
                  <a:pt x="10448925" y="1077218"/>
                </a:cubicBezTo>
                <a:cubicBezTo>
                  <a:pt x="8093557" y="931358"/>
                  <a:pt x="148169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cs typeface="Arial" panose="020B0604020202020204" pitchFamily="34" charset="0"/>
              </a:rPr>
              <a:t>Cho biết những điều kiện thuận lợi để phát triển hoạt động trồng lúa nước ở vùng Đồng bằng Bắc Bộ?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784D9-E72E-437F-BC78-D7E5C2A9BAC2}"/>
              </a:ext>
            </a:extLst>
          </p:cNvPr>
          <p:cNvSpPr txBox="1"/>
          <p:nvPr/>
        </p:nvSpPr>
        <p:spPr>
          <a:xfrm>
            <a:off x="2683150" y="3529477"/>
            <a:ext cx="8384899" cy="1754326"/>
          </a:xfrm>
          <a:custGeom>
            <a:avLst/>
            <a:gdLst>
              <a:gd name="connsiteX0" fmla="*/ 0 w 8384899"/>
              <a:gd name="connsiteY0" fmla="*/ 0 h 1754326"/>
              <a:gd name="connsiteX1" fmla="*/ 8384899 w 8384899"/>
              <a:gd name="connsiteY1" fmla="*/ 0 h 1754326"/>
              <a:gd name="connsiteX2" fmla="*/ 8384899 w 8384899"/>
              <a:gd name="connsiteY2" fmla="*/ 1754326 h 1754326"/>
              <a:gd name="connsiteX3" fmla="*/ 0 w 8384899"/>
              <a:gd name="connsiteY3" fmla="*/ 1754326 h 1754326"/>
              <a:gd name="connsiteX4" fmla="*/ 0 w 8384899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4899" h="1754326" fill="none" extrusionOk="0">
                <a:moveTo>
                  <a:pt x="0" y="0"/>
                </a:moveTo>
                <a:cubicBezTo>
                  <a:pt x="2593624" y="5222"/>
                  <a:pt x="5301343" y="24918"/>
                  <a:pt x="8384899" y="0"/>
                </a:cubicBezTo>
                <a:cubicBezTo>
                  <a:pt x="8449474" y="239465"/>
                  <a:pt x="8286826" y="1500058"/>
                  <a:pt x="8384899" y="1754326"/>
                </a:cubicBezTo>
                <a:cubicBezTo>
                  <a:pt x="4199969" y="1589565"/>
                  <a:pt x="1861821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8384899" h="1754326" stroke="0" extrusionOk="0">
                <a:moveTo>
                  <a:pt x="0" y="0"/>
                </a:moveTo>
                <a:cubicBezTo>
                  <a:pt x="1208656" y="11849"/>
                  <a:pt x="5411758" y="-161459"/>
                  <a:pt x="8384899" y="0"/>
                </a:cubicBezTo>
                <a:cubicBezTo>
                  <a:pt x="8359085" y="606792"/>
                  <a:pt x="8238369" y="1569389"/>
                  <a:pt x="8384899" y="1754326"/>
                </a:cubicBezTo>
                <a:cubicBezTo>
                  <a:pt x="5249234" y="1608466"/>
                  <a:pt x="3431249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Điều kiện để phát triển trồng lúa nước đất đai màu mỡ, nguồn nước dồi dào, người dân giàu kinh nghiệm sản xuất.</a:t>
            </a:r>
          </a:p>
        </p:txBody>
      </p:sp>
      <p:sp>
        <p:nvSpPr>
          <p:cNvPr id="7" name="Freeform: Shape 34">
            <a:extLst>
              <a:ext uri="{FF2B5EF4-FFF2-40B4-BE49-F238E27FC236}">
                <a16:creationId xmlns:a16="http://schemas.microsoft.com/office/drawing/2014/main" id="{EE34AEB8-F0FC-38CA-7A8B-5CFAA279CA92}"/>
              </a:ext>
            </a:extLst>
          </p:cNvPr>
          <p:cNvSpPr/>
          <p:nvPr/>
        </p:nvSpPr>
        <p:spPr>
          <a:xfrm>
            <a:off x="1268209" y="315162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C391AC-C948-AC0D-1023-01921EA07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721" y="331517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31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landscape with trees and grass&#10;&#10;Description automatically generated">
            <a:extLst>
              <a:ext uri="{FF2B5EF4-FFF2-40B4-BE49-F238E27FC236}">
                <a16:creationId xmlns:a16="http://schemas.microsoft.com/office/drawing/2014/main" id="{8AE45D6D-DCEA-5F55-3C65-E5CFDA814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E9FFB2-B717-8A5C-C59C-8B83D4A342CC}"/>
              </a:ext>
            </a:extLst>
          </p:cNvPr>
          <p:cNvSpPr/>
          <p:nvPr/>
        </p:nvSpPr>
        <p:spPr>
          <a:xfrm>
            <a:off x="295274" y="266701"/>
            <a:ext cx="11610975" cy="63436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7BC73-12DD-F26B-47A5-EFFD0D0DCA4E}"/>
              </a:ext>
            </a:extLst>
          </p:cNvPr>
          <p:cNvSpPr txBox="1"/>
          <p:nvPr/>
        </p:nvSpPr>
        <p:spPr>
          <a:xfrm>
            <a:off x="1200149" y="1867406"/>
            <a:ext cx="10448925" cy="584775"/>
          </a:xfrm>
          <a:custGeom>
            <a:avLst/>
            <a:gdLst>
              <a:gd name="connsiteX0" fmla="*/ 0 w 10448925"/>
              <a:gd name="connsiteY0" fmla="*/ 0 h 584775"/>
              <a:gd name="connsiteX1" fmla="*/ 10448925 w 10448925"/>
              <a:gd name="connsiteY1" fmla="*/ 0 h 584775"/>
              <a:gd name="connsiteX2" fmla="*/ 10448925 w 10448925"/>
              <a:gd name="connsiteY2" fmla="*/ 584775 h 584775"/>
              <a:gd name="connsiteX3" fmla="*/ 0 w 10448925"/>
              <a:gd name="connsiteY3" fmla="*/ 584775 h 584775"/>
              <a:gd name="connsiteX4" fmla="*/ 0 w 10448925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8925" h="584775" fill="none" extrusionOk="0">
                <a:moveTo>
                  <a:pt x="0" y="0"/>
                </a:moveTo>
                <a:cubicBezTo>
                  <a:pt x="1295525" y="5222"/>
                  <a:pt x="6111604" y="24918"/>
                  <a:pt x="10448925" y="0"/>
                </a:cubicBezTo>
                <a:cubicBezTo>
                  <a:pt x="10406082" y="115750"/>
                  <a:pt x="10454600" y="445323"/>
                  <a:pt x="10448925" y="584775"/>
                </a:cubicBezTo>
                <a:cubicBezTo>
                  <a:pt x="7309726" y="420014"/>
                  <a:pt x="2284751" y="702925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10448925" h="584775" stroke="0" extrusionOk="0">
                <a:moveTo>
                  <a:pt x="0" y="0"/>
                </a:moveTo>
                <a:cubicBezTo>
                  <a:pt x="3064974" y="11849"/>
                  <a:pt x="5499446" y="-161459"/>
                  <a:pt x="10448925" y="0"/>
                </a:cubicBezTo>
                <a:cubicBezTo>
                  <a:pt x="10422479" y="254320"/>
                  <a:pt x="10406661" y="509640"/>
                  <a:pt x="10448925" y="584775"/>
                </a:cubicBezTo>
                <a:cubicBezTo>
                  <a:pt x="8093557" y="438915"/>
                  <a:pt x="1481692" y="506451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cs typeface="Arial" panose="020B0604020202020204" pitchFamily="34" charset="0"/>
              </a:rPr>
              <a:t>Kể tên một số công việc phải làm khi trồng lúa nước?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784D9-E72E-437F-BC78-D7E5C2A9BAC2}"/>
              </a:ext>
            </a:extLst>
          </p:cNvPr>
          <p:cNvSpPr txBox="1"/>
          <p:nvPr/>
        </p:nvSpPr>
        <p:spPr>
          <a:xfrm>
            <a:off x="2495549" y="3081802"/>
            <a:ext cx="9077325" cy="1754326"/>
          </a:xfrm>
          <a:custGeom>
            <a:avLst/>
            <a:gdLst>
              <a:gd name="connsiteX0" fmla="*/ 0 w 9077325"/>
              <a:gd name="connsiteY0" fmla="*/ 0 h 1754326"/>
              <a:gd name="connsiteX1" fmla="*/ 9077325 w 9077325"/>
              <a:gd name="connsiteY1" fmla="*/ 0 h 1754326"/>
              <a:gd name="connsiteX2" fmla="*/ 9077325 w 9077325"/>
              <a:gd name="connsiteY2" fmla="*/ 1754326 h 1754326"/>
              <a:gd name="connsiteX3" fmla="*/ 0 w 9077325"/>
              <a:gd name="connsiteY3" fmla="*/ 1754326 h 1754326"/>
              <a:gd name="connsiteX4" fmla="*/ 0 w 9077325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77325" h="1754326" fill="none" extrusionOk="0">
                <a:moveTo>
                  <a:pt x="0" y="0"/>
                </a:moveTo>
                <a:cubicBezTo>
                  <a:pt x="1322134" y="5222"/>
                  <a:pt x="7029699" y="24918"/>
                  <a:pt x="9077325" y="0"/>
                </a:cubicBezTo>
                <a:cubicBezTo>
                  <a:pt x="9141900" y="239465"/>
                  <a:pt x="8979252" y="1500058"/>
                  <a:pt x="9077325" y="1754326"/>
                </a:cubicBezTo>
                <a:cubicBezTo>
                  <a:pt x="4791419" y="1589565"/>
                  <a:pt x="1583787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9077325" h="1754326" stroke="0" extrusionOk="0">
                <a:moveTo>
                  <a:pt x="0" y="0"/>
                </a:moveTo>
                <a:cubicBezTo>
                  <a:pt x="1182824" y="11849"/>
                  <a:pt x="7724370" y="-161459"/>
                  <a:pt x="9077325" y="0"/>
                </a:cubicBezTo>
                <a:cubicBezTo>
                  <a:pt x="9051511" y="606792"/>
                  <a:pt x="8930795" y="1569389"/>
                  <a:pt x="9077325" y="1754326"/>
                </a:cubicBezTo>
                <a:cubicBezTo>
                  <a:pt x="5239914" y="1608466"/>
                  <a:pt x="3832547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số công việc phải làm khi trồng lúa nước; làm đất, cây lúa, chăm sóc lúa, thu hoạch lúa....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Freeform: Shape 34">
            <a:extLst>
              <a:ext uri="{FF2B5EF4-FFF2-40B4-BE49-F238E27FC236}">
                <a16:creationId xmlns:a16="http://schemas.microsoft.com/office/drawing/2014/main" id="{EE34AEB8-F0FC-38CA-7A8B-5CFAA279CA92}"/>
              </a:ext>
            </a:extLst>
          </p:cNvPr>
          <p:cNvSpPr/>
          <p:nvPr/>
        </p:nvSpPr>
        <p:spPr>
          <a:xfrm>
            <a:off x="1211059" y="240867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C391AC-C948-AC0D-1023-01921EA07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721" y="331517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22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217</Words>
  <Application>Microsoft Office PowerPoint</Application>
  <PresentationFormat>Widescreen</PresentationFormat>
  <Paragraphs>20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Cambria</vt:lpstr>
      <vt:lpstr>等线</vt:lpstr>
      <vt:lpstr>inpin heiti</vt:lpstr>
      <vt:lpstr>Times New Roman</vt:lpstr>
      <vt:lpstr>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44</cp:revision>
  <dcterms:created xsi:type="dcterms:W3CDTF">2023-09-12T13:41:57Z</dcterms:created>
  <dcterms:modified xsi:type="dcterms:W3CDTF">2026-01-11T15:47:21Z</dcterms:modified>
</cp:coreProperties>
</file>