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8" r:id="rId2"/>
    <p:sldId id="300" r:id="rId3"/>
    <p:sldId id="309" r:id="rId4"/>
    <p:sldId id="310" r:id="rId5"/>
    <p:sldId id="295" r:id="rId6"/>
    <p:sldId id="289" r:id="rId7"/>
    <p:sldId id="313" r:id="rId8"/>
    <p:sldId id="31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B2D47"/>
    <a:srgbClr val="ECCC8F"/>
    <a:srgbClr val="003600"/>
    <a:srgbClr val="003E00"/>
    <a:srgbClr val="005C00"/>
    <a:srgbClr val="006600"/>
    <a:srgbClr val="4B4B4B"/>
    <a:srgbClr val="A88755"/>
    <a:srgbClr val="E8C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298E-F5C5-4378-8429-ECBF6318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5183112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36EA79A-E2E4-4E06-AC39-1D305EC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2583395-4904-407B-BD09-DB650CEC42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75"/>
          <a:stretch/>
        </p:blipFill>
        <p:spPr>
          <a:xfrm>
            <a:off x="4218248" y="194115"/>
            <a:ext cx="7875114" cy="6347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51715B-813F-4D72-B539-49286D1CE5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544" y="316873"/>
            <a:ext cx="9711145" cy="6858000"/>
          </a:xfrm>
          <a:prstGeom prst="rect">
            <a:avLst/>
          </a:prstGeom>
        </p:spPr>
      </p:pic>
      <p:sp>
        <p:nvSpPr>
          <p:cNvPr id="13" name="iconfont-11910-5686862">
            <a:extLst>
              <a:ext uri="{FF2B5EF4-FFF2-40B4-BE49-F238E27FC236}">
                <a16:creationId xmlns:a16="http://schemas.microsoft.com/office/drawing/2014/main" id="{953D5B06-2FE0-4ED9-A454-41E23A19128B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11206759" y="5723624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rgbClr val="4B4B4B"/>
          </a:solidFill>
          <a:ln>
            <a:solidFill>
              <a:srgbClr val="4B4B4B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iconfont-1054-809968">
            <a:extLst>
              <a:ext uri="{FF2B5EF4-FFF2-40B4-BE49-F238E27FC236}">
                <a16:creationId xmlns:a16="http://schemas.microsoft.com/office/drawing/2014/main" id="{86357334-3EBB-46F9-8481-F9B7BB8B629C}"/>
              </a:ext>
            </a:extLst>
          </p:cNvPr>
          <p:cNvSpPr>
            <a:spLocks noChangeAspect="1"/>
          </p:cNvSpPr>
          <p:nvPr/>
        </p:nvSpPr>
        <p:spPr bwMode="auto">
          <a:xfrm>
            <a:off x="11372944" y="888670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rgbClr val="4B4B4B"/>
          </a:solidFill>
          <a:ln>
            <a:solidFill>
              <a:srgbClr val="4B4B4B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A8A5E5-7903-F97D-8602-903B780F8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9663">
            <a:off x="5552248" y="582971"/>
            <a:ext cx="4419983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7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">
            <a:extLst>
              <a:ext uri="{FF2B5EF4-FFF2-40B4-BE49-F238E27FC236}">
                <a16:creationId xmlns:a16="http://schemas.microsoft.com/office/drawing/2014/main" id="{BCE1477B-FEAC-44E2-974F-A0C3850406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749" y="-1039276"/>
            <a:ext cx="8189119" cy="5783147"/>
          </a:xfrm>
          <a:prstGeom prst="rect">
            <a:avLst/>
          </a:prstGeom>
        </p:spPr>
      </p:pic>
      <p:grpSp>
        <p:nvGrpSpPr>
          <p:cNvPr id="11" name="组合 40"/>
          <p:cNvGrpSpPr/>
          <p:nvPr/>
        </p:nvGrpSpPr>
        <p:grpSpPr>
          <a:xfrm>
            <a:off x="6182130" y="1935342"/>
            <a:ext cx="5034510" cy="1844177"/>
            <a:chOff x="4751539" y="984715"/>
            <a:chExt cx="3008159" cy="559593"/>
          </a:xfrm>
        </p:grpSpPr>
        <p:sp>
          <p:nvSpPr>
            <p:cNvPr id="12" name="任意多边形 16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pt-BR" altLang="zh-CN" sz="4400" kern="0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A: 10 cm; B: 1,5 dm</a:t>
              </a:r>
              <a:r>
                <a:rPr lang="pt-BR" altLang="zh-CN" sz="4400" kern="0">
                  <a:ea typeface="微软雅黑" panose="020B0503020204020204" pitchFamily="34" charset="-122"/>
                  <a:cs typeface="Times New Roman" panose="02020603050405020304" pitchFamily="18" charset="0"/>
                </a:rPr>
                <a:t>;   C: 0,25 m </a:t>
              </a:r>
              <a:endParaRPr lang="zh-CN" altLang="zh-CN" sz="4400" kern="0" dirty="0"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eform 2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50365" y="1101425"/>
            <a:ext cx="41768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/>
              <a:t>Em hãy tìm bán kính của 3 hình tròn trên.</a:t>
            </a:r>
            <a:endParaRPr lang="en-US"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2CE496-0877-61B6-8775-EB1444756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869" y="4485322"/>
            <a:ext cx="5520691" cy="150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69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">
            <a:extLst>
              <a:ext uri="{FF2B5EF4-FFF2-40B4-BE49-F238E27FC236}">
                <a16:creationId xmlns:a16="http://schemas.microsoft.com/office/drawing/2014/main" id="{BCE1477B-FEAC-44E2-974F-A0C385040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749" y="-1039276"/>
            <a:ext cx="8189119" cy="5783147"/>
          </a:xfrm>
          <a:prstGeom prst="rect">
            <a:avLst/>
          </a:prstGeom>
        </p:spPr>
      </p:pic>
      <p:sp>
        <p:nvSpPr>
          <p:cNvPr id="12" name="任意多边形 16"/>
          <p:cNvSpPr>
            <a:spLocks/>
          </p:cNvSpPr>
          <p:nvPr>
            <p:custDataLst>
              <p:tags r:id="rId1"/>
            </p:custDataLst>
          </p:nvPr>
        </p:nvSpPr>
        <p:spPr bwMode="auto">
          <a:xfrm flipH="1">
            <a:off x="5963919" y="1600062"/>
            <a:ext cx="6065521" cy="2281486"/>
          </a:xfrm>
          <a:custGeom>
            <a:avLst/>
            <a:gdLst>
              <a:gd name="connsiteX0" fmla="*/ 2957680 w 4539922"/>
              <a:gd name="connsiteY0" fmla="*/ 34 h 633569"/>
              <a:gd name="connsiteX1" fmla="*/ 2338828 w 4539922"/>
              <a:gd name="connsiteY1" fmla="*/ 948 h 633569"/>
              <a:gd name="connsiteX2" fmla="*/ 2183760 w 4539922"/>
              <a:gd name="connsiteY2" fmla="*/ 1166 h 633569"/>
              <a:gd name="connsiteX3" fmla="*/ 2040037 w 4539922"/>
              <a:gd name="connsiteY3" fmla="*/ 948 h 633569"/>
              <a:gd name="connsiteX4" fmla="*/ 35351 w 4539922"/>
              <a:gd name="connsiteY4" fmla="*/ 13740 h 633569"/>
              <a:gd name="connsiteX5" fmla="*/ 0 w 4539922"/>
              <a:gd name="connsiteY5" fmla="*/ 24879 h 633569"/>
              <a:gd name="connsiteX6" fmla="*/ 156229 w 4539922"/>
              <a:gd name="connsiteY6" fmla="*/ 633347 h 633569"/>
              <a:gd name="connsiteX7" fmla="*/ 2067822 w 4539922"/>
              <a:gd name="connsiteY7" fmla="*/ 631881 h 633569"/>
              <a:gd name="connsiteX8" fmla="*/ 2183760 w 4539922"/>
              <a:gd name="connsiteY8" fmla="*/ 630823 h 633569"/>
              <a:gd name="connsiteX9" fmla="*/ 2308850 w 4539922"/>
              <a:gd name="connsiteY9" fmla="*/ 631881 h 633569"/>
              <a:gd name="connsiteX10" fmla="*/ 4371359 w 4539922"/>
              <a:gd name="connsiteY10" fmla="*/ 633347 h 633569"/>
              <a:gd name="connsiteX11" fmla="*/ 4539922 w 4539922"/>
              <a:gd name="connsiteY11" fmla="*/ 24879 h 633569"/>
              <a:gd name="connsiteX12" fmla="*/ 4501780 w 4539922"/>
              <a:gd name="connsiteY12" fmla="*/ 13740 h 633569"/>
              <a:gd name="connsiteX13" fmla="*/ 2957680 w 4539922"/>
              <a:gd name="connsiteY13" fmla="*/ 34 h 63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39922" h="633569">
                <a:moveTo>
                  <a:pt x="2957680" y="34"/>
                </a:moveTo>
                <a:cubicBezTo>
                  <a:pt x="2717115" y="165"/>
                  <a:pt x="2497073" y="643"/>
                  <a:pt x="2338828" y="948"/>
                </a:cubicBezTo>
                <a:lnTo>
                  <a:pt x="2183760" y="1166"/>
                </a:lnTo>
                <a:lnTo>
                  <a:pt x="2040037" y="948"/>
                </a:lnTo>
                <a:cubicBezTo>
                  <a:pt x="1526708" y="-118"/>
                  <a:pt x="311745" y="-3316"/>
                  <a:pt x="35351" y="13740"/>
                </a:cubicBezTo>
                <a:cubicBezTo>
                  <a:pt x="23947" y="13740"/>
                  <a:pt x="2281" y="12348"/>
                  <a:pt x="0" y="24879"/>
                </a:cubicBezTo>
                <a:cubicBezTo>
                  <a:pt x="52456" y="228166"/>
                  <a:pt x="103773" y="430060"/>
                  <a:pt x="156229" y="633347"/>
                </a:cubicBezTo>
                <a:cubicBezTo>
                  <a:pt x="320868" y="633347"/>
                  <a:pt x="1601313" y="634413"/>
                  <a:pt x="2067822" y="631881"/>
                </a:cubicBezTo>
                <a:lnTo>
                  <a:pt x="2183760" y="630823"/>
                </a:lnTo>
                <a:lnTo>
                  <a:pt x="2308850" y="631881"/>
                </a:lnTo>
                <a:cubicBezTo>
                  <a:pt x="2812189" y="634413"/>
                  <a:pt x="4193722" y="633347"/>
                  <a:pt x="4371359" y="633347"/>
                </a:cubicBezTo>
                <a:cubicBezTo>
                  <a:pt x="4427957" y="430060"/>
                  <a:pt x="4483324" y="228166"/>
                  <a:pt x="4539922" y="24879"/>
                </a:cubicBezTo>
                <a:cubicBezTo>
                  <a:pt x="4537461" y="12348"/>
                  <a:pt x="4514084" y="13740"/>
                  <a:pt x="4501780" y="13740"/>
                </a:cubicBezTo>
                <a:cubicBezTo>
                  <a:pt x="4288769" y="1557"/>
                  <a:pt x="3559092" y="-292"/>
                  <a:pt x="2957680" y="34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Muốn tính chu vi hình tròn, ta lấy đường kính nhân với 3,14.</a:t>
            </a:r>
            <a:endParaRPr kumimoji="0" lang="zh-CN" altLang="zh-CN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0365" y="1101425"/>
            <a:ext cx="41768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dirty="0">
                <a:solidFill>
                  <a:prstClr val="black"/>
                </a:solidFill>
              </a:rPr>
              <a:t>Em hãy nhắc lại cách tính chu vi hình tròn.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494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">
            <a:extLst>
              <a:ext uri="{FF2B5EF4-FFF2-40B4-BE49-F238E27FC236}">
                <a16:creationId xmlns:a16="http://schemas.microsoft.com/office/drawing/2014/main" id="{BCE1477B-FEAC-44E2-974F-A0C385040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749" y="-1039276"/>
            <a:ext cx="8189119" cy="5783147"/>
          </a:xfrm>
          <a:prstGeom prst="rect">
            <a:avLst/>
          </a:prstGeom>
        </p:spPr>
      </p:pic>
      <p:sp>
        <p:nvSpPr>
          <p:cNvPr id="12" name="任意多边形 16"/>
          <p:cNvSpPr>
            <a:spLocks/>
          </p:cNvSpPr>
          <p:nvPr>
            <p:custDataLst>
              <p:tags r:id="rId1"/>
            </p:custDataLst>
          </p:nvPr>
        </p:nvSpPr>
        <p:spPr bwMode="auto">
          <a:xfrm flipH="1">
            <a:off x="6045200" y="955040"/>
            <a:ext cx="5781038" cy="3342640"/>
          </a:xfrm>
          <a:custGeom>
            <a:avLst/>
            <a:gdLst>
              <a:gd name="connsiteX0" fmla="*/ 2957680 w 4539922"/>
              <a:gd name="connsiteY0" fmla="*/ 34 h 633569"/>
              <a:gd name="connsiteX1" fmla="*/ 2338828 w 4539922"/>
              <a:gd name="connsiteY1" fmla="*/ 948 h 633569"/>
              <a:gd name="connsiteX2" fmla="*/ 2183760 w 4539922"/>
              <a:gd name="connsiteY2" fmla="*/ 1166 h 633569"/>
              <a:gd name="connsiteX3" fmla="*/ 2040037 w 4539922"/>
              <a:gd name="connsiteY3" fmla="*/ 948 h 633569"/>
              <a:gd name="connsiteX4" fmla="*/ 35351 w 4539922"/>
              <a:gd name="connsiteY4" fmla="*/ 13740 h 633569"/>
              <a:gd name="connsiteX5" fmla="*/ 0 w 4539922"/>
              <a:gd name="connsiteY5" fmla="*/ 24879 h 633569"/>
              <a:gd name="connsiteX6" fmla="*/ 156229 w 4539922"/>
              <a:gd name="connsiteY6" fmla="*/ 633347 h 633569"/>
              <a:gd name="connsiteX7" fmla="*/ 2067822 w 4539922"/>
              <a:gd name="connsiteY7" fmla="*/ 631881 h 633569"/>
              <a:gd name="connsiteX8" fmla="*/ 2183760 w 4539922"/>
              <a:gd name="connsiteY8" fmla="*/ 630823 h 633569"/>
              <a:gd name="connsiteX9" fmla="*/ 2308850 w 4539922"/>
              <a:gd name="connsiteY9" fmla="*/ 631881 h 633569"/>
              <a:gd name="connsiteX10" fmla="*/ 4371359 w 4539922"/>
              <a:gd name="connsiteY10" fmla="*/ 633347 h 633569"/>
              <a:gd name="connsiteX11" fmla="*/ 4539922 w 4539922"/>
              <a:gd name="connsiteY11" fmla="*/ 24879 h 633569"/>
              <a:gd name="connsiteX12" fmla="*/ 4501780 w 4539922"/>
              <a:gd name="connsiteY12" fmla="*/ 13740 h 633569"/>
              <a:gd name="connsiteX13" fmla="*/ 2957680 w 4539922"/>
              <a:gd name="connsiteY13" fmla="*/ 34 h 63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39922" h="633569">
                <a:moveTo>
                  <a:pt x="2957680" y="34"/>
                </a:moveTo>
                <a:cubicBezTo>
                  <a:pt x="2717115" y="165"/>
                  <a:pt x="2497073" y="643"/>
                  <a:pt x="2338828" y="948"/>
                </a:cubicBezTo>
                <a:lnTo>
                  <a:pt x="2183760" y="1166"/>
                </a:lnTo>
                <a:lnTo>
                  <a:pt x="2040037" y="948"/>
                </a:lnTo>
                <a:cubicBezTo>
                  <a:pt x="1526708" y="-118"/>
                  <a:pt x="311745" y="-3316"/>
                  <a:pt x="35351" y="13740"/>
                </a:cubicBezTo>
                <a:cubicBezTo>
                  <a:pt x="23947" y="13740"/>
                  <a:pt x="2281" y="12348"/>
                  <a:pt x="0" y="24879"/>
                </a:cubicBezTo>
                <a:cubicBezTo>
                  <a:pt x="52456" y="228166"/>
                  <a:pt x="103773" y="430060"/>
                  <a:pt x="156229" y="633347"/>
                </a:cubicBezTo>
                <a:cubicBezTo>
                  <a:pt x="320868" y="633347"/>
                  <a:pt x="1601313" y="634413"/>
                  <a:pt x="2067822" y="631881"/>
                </a:cubicBezTo>
                <a:lnTo>
                  <a:pt x="2183760" y="630823"/>
                </a:lnTo>
                <a:lnTo>
                  <a:pt x="2308850" y="631881"/>
                </a:lnTo>
                <a:cubicBezTo>
                  <a:pt x="2812189" y="634413"/>
                  <a:pt x="4193722" y="633347"/>
                  <a:pt x="4371359" y="633347"/>
                </a:cubicBezTo>
                <a:cubicBezTo>
                  <a:pt x="4427957" y="430060"/>
                  <a:pt x="4483324" y="228166"/>
                  <a:pt x="4539922" y="24879"/>
                </a:cubicBezTo>
                <a:cubicBezTo>
                  <a:pt x="4537461" y="12348"/>
                  <a:pt x="4514084" y="13740"/>
                  <a:pt x="4501780" y="13740"/>
                </a:cubicBezTo>
                <a:cubicBezTo>
                  <a:pt x="4288769" y="1557"/>
                  <a:pt x="3559092" y="-292"/>
                  <a:pt x="2957680" y="34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 anchorCtr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Hình tròn A có chu vi là: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20 x 3,14 = 62,8 (cm)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Hình tròn B có chu vi là: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1,5 x 2 x 3,14 = 9,42 (dm)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Hình tròn C có chu vi là: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0,5 x 3,14 = 1,57 (cm)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0365" y="1101425"/>
            <a:ext cx="41768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400" dirty="0">
                <a:solidFill>
                  <a:prstClr val="black"/>
                </a:solidFill>
              </a:rPr>
              <a:t>Em hãy tính chu vi mỗi hình tròn trên.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2CE496-0877-61B6-8775-EB1444756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69" y="4485322"/>
            <a:ext cx="5520691" cy="150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98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44DF27-D653-68F3-F6E5-0A5B7C5A9EC8}"/>
              </a:ext>
            </a:extLst>
          </p:cNvPr>
          <p:cNvGrpSpPr/>
          <p:nvPr/>
        </p:nvGrpSpPr>
        <p:grpSpPr>
          <a:xfrm>
            <a:off x="149380" y="0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387067-D12A-9AC6-BF86-5855666373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184CF5-E74D-590E-BB1E-97CA5E118579}"/>
                </a:ext>
              </a:extLst>
            </p:cNvPr>
            <p:cNvSpPr txBox="1"/>
            <p:nvPr/>
          </p:nvSpPr>
          <p:spPr>
            <a:xfrm>
              <a:off x="31905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4D0057D-63BE-B167-66D6-1C4A1A3A9A59}"/>
              </a:ext>
            </a:extLst>
          </p:cNvPr>
          <p:cNvSpPr txBox="1"/>
          <p:nvPr/>
        </p:nvSpPr>
        <p:spPr>
          <a:xfrm>
            <a:off x="857200" y="53659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5D664B-8068-515D-BBEE-A1EBCF085209}"/>
              </a:ext>
            </a:extLst>
          </p:cNvPr>
          <p:cNvSpPr txBox="1"/>
          <p:nvPr/>
        </p:nvSpPr>
        <p:spPr>
          <a:xfrm>
            <a:off x="213360" y="955040"/>
            <a:ext cx="1154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hình vuông ABCD như hình bên và DE = EG = GH = HK = KC = 1,3 cm.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58B524-120D-123F-332A-6A5E714E5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287" y="1863954"/>
            <a:ext cx="3957506" cy="36129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2C4BAC-6BE4-70E9-8A22-70F5429D3773}"/>
              </a:ext>
            </a:extLst>
          </p:cNvPr>
          <p:cNvSpPr txBox="1"/>
          <p:nvPr/>
        </p:nvSpPr>
        <p:spPr>
          <a:xfrm>
            <a:off x="295275" y="2533650"/>
            <a:ext cx="6735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thang ABCK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E3BC49-4DF3-7779-F8F6-AD88863D2C73}"/>
              </a:ext>
            </a:extLst>
          </p:cNvPr>
          <p:cNvSpPr txBox="1"/>
          <p:nvPr/>
        </p:nvSpPr>
        <p:spPr>
          <a:xfrm>
            <a:off x="254635" y="4321810"/>
            <a:ext cx="7019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AKD gấp       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ADE. 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7A4F25-B29F-F763-457E-D5AC6B37C9BA}"/>
              </a:ext>
            </a:extLst>
          </p:cNvPr>
          <p:cNvSpPr/>
          <p:nvPr/>
        </p:nvSpPr>
        <p:spPr>
          <a:xfrm>
            <a:off x="6990080" y="2641600"/>
            <a:ext cx="711200" cy="4978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D798AF-4D02-4190-40DF-33EF52E62FE0}"/>
              </a:ext>
            </a:extLst>
          </p:cNvPr>
          <p:cNvSpPr/>
          <p:nvPr/>
        </p:nvSpPr>
        <p:spPr>
          <a:xfrm>
            <a:off x="7284720" y="4409440"/>
            <a:ext cx="711200" cy="4978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4775B-09AC-3EBE-7D33-AFE9EBCF5E65}"/>
              </a:ext>
            </a:extLst>
          </p:cNvPr>
          <p:cNvSpPr/>
          <p:nvPr/>
        </p:nvSpPr>
        <p:spPr>
          <a:xfrm>
            <a:off x="7000240" y="2631440"/>
            <a:ext cx="1158240" cy="558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22,35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CBBF2C-4701-A39B-8AAD-AF2D96F2EAB4}"/>
              </a:ext>
            </a:extLst>
          </p:cNvPr>
          <p:cNvSpPr/>
          <p:nvPr/>
        </p:nvSpPr>
        <p:spPr>
          <a:xfrm>
            <a:off x="7254240" y="4378960"/>
            <a:ext cx="782320" cy="558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72FE53-A4AB-099A-79D5-D28AB50AA425}"/>
                  </a:ext>
                </a:extLst>
              </p:cNvPr>
              <p:cNvSpPr txBox="1"/>
              <p:nvPr/>
            </p:nvSpPr>
            <p:spPr>
              <a:xfrm>
                <a:off x="1574800" y="3241040"/>
                <a:ext cx="6410960" cy="89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(1,3 + 6,5) 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6,5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25,35 (cm</a:t>
                </a:r>
                <a:r>
                  <a:rPr lang="en-US" sz="32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72FE53-A4AB-099A-79D5-D28AB50AA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00" y="3241040"/>
                <a:ext cx="6410960" cy="890821"/>
              </a:xfrm>
              <a:prstGeom prst="rect">
                <a:avLst/>
              </a:prstGeom>
              <a:blipFill>
                <a:blip r:embed="rId3"/>
                <a:stretch>
                  <a:fillRect b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375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2" grpId="0"/>
      <p:bldP spid="3" grpId="0" animBg="1"/>
      <p:bldP spid="4" grpId="0" animBg="1"/>
      <p:bldP spid="5" grpId="0" animBg="1"/>
      <p:bldP spid="6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">
            <a:extLst>
              <a:ext uri="{FF2B5EF4-FFF2-40B4-BE49-F238E27FC236}">
                <a16:creationId xmlns:a16="http://schemas.microsoft.com/office/drawing/2014/main" id="{7563F384-8FEF-41E2-9952-89162F8290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5" t="8110" r="28160" b="5079"/>
          <a:stretch/>
        </p:blipFill>
        <p:spPr>
          <a:xfrm>
            <a:off x="-260143" y="2595023"/>
            <a:ext cx="3339520" cy="4262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277133-0C04-7D08-6C72-DD8B1448C34B}"/>
              </a:ext>
            </a:extLst>
          </p:cNvPr>
          <p:cNvSpPr txBox="1"/>
          <p:nvPr/>
        </p:nvSpPr>
        <p:spPr>
          <a:xfrm>
            <a:off x="2885440" y="386080"/>
            <a:ext cx="9184640" cy="577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spc="-5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spc="-5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-5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spc="-5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-5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spc="-5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spc="-5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spc="-5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-5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spc="-5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spc="-5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(7 × 7) : 2 = 24,5 (cm</a:t>
            </a:r>
            <a:r>
              <a:rPr lang="en-US" sz="3600" spc="-5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spc="-5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spc="-2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spc="-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-2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spc="-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-2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spc="-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-2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spc="-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pc="-2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spc="-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spc="-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5 × 5 = 78,5 (cm</a:t>
            </a:r>
            <a:r>
              <a:rPr lang="en-US" sz="3600" spc="-2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spc="-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 + 6) × 4 : 2 = 18 (cm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18 cm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&lt; 24,5 cm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&lt; 78,5 cm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763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">
            <a:extLst>
              <a:ext uri="{FF2B5EF4-FFF2-40B4-BE49-F238E27FC236}">
                <a16:creationId xmlns:a16="http://schemas.microsoft.com/office/drawing/2014/main" id="{7563F384-8FEF-41E2-9952-89162F8290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5" t="8110" r="28160" b="5079"/>
          <a:stretch/>
        </p:blipFill>
        <p:spPr>
          <a:xfrm>
            <a:off x="-260143" y="2595023"/>
            <a:ext cx="3339520" cy="4262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277133-0C04-7D08-6C72-DD8B1448C34B}"/>
              </a:ext>
            </a:extLst>
          </p:cNvPr>
          <p:cNvSpPr txBox="1"/>
          <p:nvPr/>
        </p:nvSpPr>
        <p:spPr>
          <a:xfrm>
            <a:off x="2885440" y="386080"/>
            <a:ext cx="91846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bao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 + 6) × 3,5 : 2 = 17,5 (dm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: 2 = 1,5 (dm)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(3,14 × 1, 5 × 1,5) : 2 = 3,5325 (dm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(17,5 – 3,5325) x 2 = 27,935 (dm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 × 1) : 2 = 0,5 (dm2)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13,9675 + 13,9675 + 0,5 = 28,435 (dm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28,435 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673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44DF27-D653-68F3-F6E5-0A5B7C5A9EC8}"/>
              </a:ext>
            </a:extLst>
          </p:cNvPr>
          <p:cNvGrpSpPr/>
          <p:nvPr/>
        </p:nvGrpSpPr>
        <p:grpSpPr>
          <a:xfrm>
            <a:off x="149380" y="0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387067-D12A-9AC6-BF86-5855666373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184CF5-E74D-590E-BB1E-97CA5E118579}"/>
                </a:ext>
              </a:extLst>
            </p:cNvPr>
            <p:cNvSpPr txBox="1"/>
            <p:nvPr/>
          </p:nvSpPr>
          <p:spPr>
            <a:xfrm>
              <a:off x="31905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4D0057D-63BE-B167-66D6-1C4A1A3A9A59}"/>
              </a:ext>
            </a:extLst>
          </p:cNvPr>
          <p:cNvSpPr txBox="1"/>
          <p:nvPr/>
        </p:nvSpPr>
        <p:spPr>
          <a:xfrm>
            <a:off x="857200" y="53659"/>
            <a:ext cx="1067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Đ, S?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67CD98-EA9B-756D-FFF7-DD3F247B3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001"/>
            <a:ext cx="5943591" cy="31954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9A5E34-2CA1-509B-333D-5E66E5CB4BDD}"/>
              </a:ext>
            </a:extLst>
          </p:cNvPr>
          <p:cNvSpPr txBox="1"/>
          <p:nvPr/>
        </p:nvSpPr>
        <p:spPr>
          <a:xfrm>
            <a:off x="3931920" y="1097280"/>
            <a:ext cx="8260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kính của hình tròn màu đỏ gấp hai lần đường kính của hình tròn màu xanh.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003B27-4C75-683C-A26F-449C6F99339E}"/>
              </a:ext>
            </a:extLst>
          </p:cNvPr>
          <p:cNvSpPr txBox="1"/>
          <p:nvPr/>
        </p:nvSpPr>
        <p:spPr>
          <a:xfrm>
            <a:off x="3657600" y="4744720"/>
            <a:ext cx="8260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Chu vi của hình tròn màu đỏ cũng gấp hai lần chu vi của hình tròn màu xanh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FD1046-C18C-A265-D927-C844B7588E76}"/>
              </a:ext>
            </a:extLst>
          </p:cNvPr>
          <p:cNvSpPr/>
          <p:nvPr/>
        </p:nvSpPr>
        <p:spPr>
          <a:xfrm>
            <a:off x="10993120" y="1635760"/>
            <a:ext cx="579120" cy="51816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DD3D61-B0CA-44DB-39FC-E809068C291E}"/>
              </a:ext>
            </a:extLst>
          </p:cNvPr>
          <p:cNvSpPr/>
          <p:nvPr/>
        </p:nvSpPr>
        <p:spPr>
          <a:xfrm>
            <a:off x="9682480" y="5364480"/>
            <a:ext cx="579120" cy="51816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C7DAED8-6435-DFF9-ED47-0F30B7BEC1C2}"/>
              </a:ext>
            </a:extLst>
          </p:cNvPr>
          <p:cNvSpPr/>
          <p:nvPr/>
        </p:nvSpPr>
        <p:spPr>
          <a:xfrm>
            <a:off x="10993120" y="1625600"/>
            <a:ext cx="579120" cy="51816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3BA092C-8B0A-6B00-7E5F-B30AD5C098D5}"/>
              </a:ext>
            </a:extLst>
          </p:cNvPr>
          <p:cNvSpPr/>
          <p:nvPr/>
        </p:nvSpPr>
        <p:spPr>
          <a:xfrm>
            <a:off x="9672320" y="5354320"/>
            <a:ext cx="579120" cy="51816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Đ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41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15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15;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433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微软雅黑</vt:lpstr>
      <vt:lpstr>Arial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</cp:lastModifiedBy>
  <cp:revision>297</cp:revision>
  <dcterms:created xsi:type="dcterms:W3CDTF">2019-03-29T12:25:33Z</dcterms:created>
  <dcterms:modified xsi:type="dcterms:W3CDTF">2026-01-06T02:51:23Z</dcterms:modified>
</cp:coreProperties>
</file>