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34" r:id="rId3"/>
    <p:sldId id="256" r:id="rId4"/>
    <p:sldId id="257" r:id="rId5"/>
    <p:sldId id="258" r:id="rId6"/>
    <p:sldId id="7319" r:id="rId7"/>
    <p:sldId id="260" r:id="rId8"/>
    <p:sldId id="261" r:id="rId9"/>
    <p:sldId id="332" r:id="rId10"/>
    <p:sldId id="7311" r:id="rId11"/>
    <p:sldId id="259" r:id="rId12"/>
    <p:sldId id="321" r:id="rId13"/>
    <p:sldId id="7312" r:id="rId14"/>
    <p:sldId id="7320" r:id="rId15"/>
    <p:sldId id="7307" r:id="rId16"/>
    <p:sldId id="7321" r:id="rId17"/>
    <p:sldId id="7314" r:id="rId18"/>
    <p:sldId id="7315" r:id="rId19"/>
    <p:sldId id="7316" r:id="rId20"/>
    <p:sldId id="7317" r:id="rId21"/>
    <p:sldId id="7318" r:id="rId22"/>
    <p:sldId id="335" r:id="rId23"/>
    <p:sldId id="73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0C763-3AE0-478A-9884-3A07BAA3B0AA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B0AFE-4C7B-427C-B0F0-C5581B35F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66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84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2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68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34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4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10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51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13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586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345440" y="304800"/>
            <a:ext cx="11531600" cy="625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FD8F2D-9A05-67CF-7F52-905C750B99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"/>
            <a:ext cx="1376362" cy="13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5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1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7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C4DD81D-F781-D584-7701-891E7A8004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19" y="8540484"/>
            <a:ext cx="1109609" cy="110960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B2AF17-3F42-23BD-052F-EF21CCBA923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280792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BA7A63-9C48-64E2-F4A3-6710ED6087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280792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5.png"/><Relationship Id="rId5" Type="http://schemas.microsoft.com/office/2007/relationships/media" Target="../media/media4.mp4"/><Relationship Id="rId10" Type="http://schemas.openxmlformats.org/officeDocument/2006/relationships/image" Target="../media/image14.png"/><Relationship Id="rId4" Type="http://schemas.microsoft.com/office/2007/relationships/media" Target="../media/media3.m4a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215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923722"/>
                </a:solidFill>
                <a:latin typeface="Cambria" panose="02040503050406030204" pitchFamily="18" charset="0"/>
              </a:rPr>
              <a:t> &gt;, &lt;, =?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2FBA91-EB3C-2F26-C74E-7F2D0A6D430B}"/>
              </a:ext>
            </a:extLst>
          </p:cNvPr>
          <p:cNvGrpSpPr/>
          <p:nvPr/>
        </p:nvGrpSpPr>
        <p:grpSpPr>
          <a:xfrm>
            <a:off x="5132741" y="780607"/>
            <a:ext cx="5394960" cy="2482603"/>
            <a:chOff x="5410143" y="297722"/>
            <a:chExt cx="5394960" cy="24826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E6014F-0F60-2AF4-EBCD-48DAF0282F14}"/>
                </a:ext>
              </a:extLst>
            </p:cNvPr>
            <p:cNvSpPr txBox="1"/>
            <p:nvPr/>
          </p:nvSpPr>
          <p:spPr>
            <a:xfrm>
              <a:off x="5410143" y="297722"/>
              <a:ext cx="5394960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98 979        701 352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651 410        639 837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4 785 696        5 460 315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F9E9CD-77A1-D327-773C-05B25954FD5D}"/>
                </a:ext>
              </a:extLst>
            </p:cNvPr>
            <p:cNvSpPr/>
            <p:nvPr/>
          </p:nvSpPr>
          <p:spPr>
            <a:xfrm>
              <a:off x="7454587" y="495898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874D90C-07BE-90D4-4488-85E49A35D163}"/>
                </a:ext>
              </a:extLst>
            </p:cNvPr>
            <p:cNvSpPr/>
            <p:nvPr/>
          </p:nvSpPr>
          <p:spPr>
            <a:xfrm>
              <a:off x="7210747" y="131885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7FFEFB-C427-EFE0-DB12-154E2FD2B8EA}"/>
                </a:ext>
              </a:extLst>
            </p:cNvPr>
            <p:cNvSpPr/>
            <p:nvPr/>
          </p:nvSpPr>
          <p:spPr>
            <a:xfrm>
              <a:off x="7566347" y="215197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051720-1CB5-9433-5F0E-6746CE81A994}"/>
              </a:ext>
            </a:extLst>
          </p:cNvPr>
          <p:cNvGrpSpPr/>
          <p:nvPr/>
        </p:nvGrpSpPr>
        <p:grpSpPr>
          <a:xfrm>
            <a:off x="1366463" y="3647097"/>
            <a:ext cx="7640663" cy="2482603"/>
            <a:chOff x="3287730" y="3390243"/>
            <a:chExt cx="7640663" cy="24826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8376A4-C428-A968-2874-39B914D75B33}"/>
                </a:ext>
              </a:extLst>
            </p:cNvPr>
            <p:cNvSpPr txBox="1"/>
            <p:nvPr/>
          </p:nvSpPr>
          <p:spPr>
            <a:xfrm>
              <a:off x="3287730" y="3390243"/>
              <a:ext cx="7640663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37 020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30 000 + 7 000 + 20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200 895 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200 000 + 900 + 5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8 100 300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7 000 000 + 900 000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F77B04D-5F3B-D1C3-9C91-3C1459C7E728}"/>
                </a:ext>
              </a:extLst>
            </p:cNvPr>
            <p:cNvSpPr/>
            <p:nvPr/>
          </p:nvSpPr>
          <p:spPr>
            <a:xfrm>
              <a:off x="5358659" y="3537047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0801FDA-07FC-30E3-DC2B-87862B8857F9}"/>
                </a:ext>
              </a:extLst>
            </p:cNvPr>
            <p:cNvSpPr/>
            <p:nvPr/>
          </p:nvSpPr>
          <p:spPr>
            <a:xfrm>
              <a:off x="5155915" y="4390830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84287BE-DAE0-66A5-8CCD-1B2C5B0002D4}"/>
                </a:ext>
              </a:extLst>
            </p:cNvPr>
            <p:cNvSpPr/>
            <p:nvPr/>
          </p:nvSpPr>
          <p:spPr>
            <a:xfrm>
              <a:off x="5521791" y="5213676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A0FBDA-2720-DCAA-5385-1AAF1D87054C}"/>
              </a:ext>
            </a:extLst>
          </p:cNvPr>
          <p:cNvSpPr/>
          <p:nvPr/>
        </p:nvSpPr>
        <p:spPr>
          <a:xfrm>
            <a:off x="7175472" y="9770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C07914-3CF2-33CC-29F3-FC3F731C2688}"/>
              </a:ext>
            </a:extLst>
          </p:cNvPr>
          <p:cNvSpPr/>
          <p:nvPr/>
        </p:nvSpPr>
        <p:spPr>
          <a:xfrm>
            <a:off x="6928892" y="1788728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F73DAA-D4E3-CF0F-FF9B-81C5EB8C6819}"/>
              </a:ext>
            </a:extLst>
          </p:cNvPr>
          <p:cNvSpPr/>
          <p:nvPr/>
        </p:nvSpPr>
        <p:spPr>
          <a:xfrm>
            <a:off x="7298762" y="2620935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28D50-CC1C-FE70-DE52-9186E950446B}"/>
              </a:ext>
            </a:extLst>
          </p:cNvPr>
          <p:cNvSpPr txBox="1"/>
          <p:nvPr/>
        </p:nvSpPr>
        <p:spPr>
          <a:xfrm>
            <a:off x="5363111" y="426377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37 020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9E9461F-4CC8-A89F-270D-14E34811817E}"/>
              </a:ext>
            </a:extLst>
          </p:cNvPr>
          <p:cNvSpPr/>
          <p:nvPr/>
        </p:nvSpPr>
        <p:spPr>
          <a:xfrm>
            <a:off x="3435679" y="3792189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C3A861-D1C4-36A3-E9F2-E386EA2A35AD}"/>
              </a:ext>
            </a:extLst>
          </p:cNvPr>
          <p:cNvSpPr txBox="1"/>
          <p:nvPr/>
        </p:nvSpPr>
        <p:spPr>
          <a:xfrm>
            <a:off x="5301466" y="503433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200 905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5C4FB1-6C5C-5414-443C-EF0BF75DEAC7}"/>
              </a:ext>
            </a:extLst>
          </p:cNvPr>
          <p:cNvSpPr/>
          <p:nvPr/>
        </p:nvSpPr>
        <p:spPr>
          <a:xfrm>
            <a:off x="3230195" y="46346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124829-45A7-904D-522C-12F997096F97}"/>
              </a:ext>
            </a:extLst>
          </p:cNvPr>
          <p:cNvSpPr txBox="1"/>
          <p:nvPr/>
        </p:nvSpPr>
        <p:spPr>
          <a:xfrm>
            <a:off x="5414481" y="598983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7 900 000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5D903B8-EAA9-5426-5D1F-0D33673CA977}"/>
              </a:ext>
            </a:extLst>
          </p:cNvPr>
          <p:cNvSpPr/>
          <p:nvPr/>
        </p:nvSpPr>
        <p:spPr>
          <a:xfrm>
            <a:off x="3600064" y="5466877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3" grpId="0" animBg="1"/>
      <p:bldP spid="24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923722"/>
                </a:solidFill>
                <a:latin typeface="Cambria" panose="02040503050406030204" pitchFamily="18" charset="0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7" y="1880170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Nước nào có số lượt khách du lịch đến Việt Nam nhiều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5137079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277509" y="2887037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Ma-lai-xi-a có số lượt khách du lịch đến Việt Nam nhiều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B1D85F-A3F7-CC1A-A546-5ABA0DC1C024}"/>
              </a:ext>
            </a:extLst>
          </p:cNvPr>
          <p:cNvSpPr txBox="1"/>
          <p:nvPr/>
        </p:nvSpPr>
        <p:spPr>
          <a:xfrm>
            <a:off x="6287783" y="384253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nào có số lượt khách du lịch đến Việt Nam ít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552D0-1474-6CF2-9920-422E6E684AF0}"/>
              </a:ext>
            </a:extLst>
          </p:cNvPr>
          <p:cNvSpPr txBox="1"/>
          <p:nvPr/>
        </p:nvSpPr>
        <p:spPr>
          <a:xfrm>
            <a:off x="6308332" y="488022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 có số lượt khách du lịch đến Việt Nam ít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BD3032-D5B2-0473-7350-90B488E6895A}"/>
              </a:ext>
            </a:extLst>
          </p:cNvPr>
          <p:cNvSpPr/>
          <p:nvPr/>
        </p:nvSpPr>
        <p:spPr>
          <a:xfrm>
            <a:off x="1551398" y="3082248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8" y="1921267"/>
            <a:ext cx="5476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lượt khách du lịch đến Việt Nam của nước Cam-pu-chia ít hơn số lượt khách du lịch của những nước nào trong các nước trên?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4068566"/>
            <a:ext cx="4150759" cy="20342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328880" y="3739793"/>
            <a:ext cx="5537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lượt khách du lịch đến Việt Nam của nước Cam-pu-chia ít hơn số lượt khách du lịch của Thái Lan và Ma-lai-xi-a.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6D1BFABD-35E4-6B25-CBAB-4BEDB23048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170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3BD59-0E21-5DC8-C20A-299DA6A29542}"/>
              </a:ext>
            </a:extLst>
          </p:cNvPr>
          <p:cNvSpPr txBox="1"/>
          <p:nvPr/>
        </p:nvSpPr>
        <p:spPr>
          <a:xfrm>
            <a:off x="1613043" y="2321959"/>
            <a:ext cx="9965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Khi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8 891 400.</a:t>
            </a:r>
          </a:p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"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8 891 300”.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0D956555-3218-5DFC-CA00-AA44828217E1}"/>
              </a:ext>
            </a:extLst>
          </p:cNvPr>
          <p:cNvSpPr/>
          <p:nvPr/>
        </p:nvSpPr>
        <p:spPr>
          <a:xfrm>
            <a:off x="1450676" y="4726112"/>
            <a:ext cx="9891994" cy="1438381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Bạn Việt nói đúng vì số 4 ở hàng chục bé hơn 5 nên ta làm tròn xuống.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068787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9">
            <a:hlinkClick r:id="" action="ppaction://media"/>
            <a:extLst>
              <a:ext uri="{FF2B5EF4-FFF2-40B4-BE49-F238E27FC236}">
                <a16:creationId xmlns:a16="http://schemas.microsoft.com/office/drawing/2014/main" id="{3F02C7E1-A84C-4860-050B-8262FCA0C8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61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CB547F2-6777-26D3-C2E7-ECA59CCD5894}"/>
              </a:ext>
            </a:extLst>
          </p:cNvPr>
          <p:cNvSpPr txBox="1"/>
          <p:nvPr/>
        </p:nvSpPr>
        <p:spPr>
          <a:xfrm>
            <a:off x="1253448" y="2188866"/>
            <a:ext cx="10191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b) Mỗi bạn dưới đây đã làm tròn số học sinh đến hàng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BE6EF-6151-B473-D4C8-D4F2D992C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314" y="2810168"/>
            <a:ext cx="7950210" cy="3405698"/>
          </a:xfrm>
          <a:prstGeom prst="rect">
            <a:avLst/>
          </a:prstGeom>
        </p:spPr>
      </p:pic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E3D22D16-0B18-B9B6-7130-5C7B3EE9E5B6}"/>
              </a:ext>
            </a:extLst>
          </p:cNvPr>
          <p:cNvSpPr/>
          <p:nvPr/>
        </p:nvSpPr>
        <p:spPr>
          <a:xfrm>
            <a:off x="2334253" y="5558319"/>
            <a:ext cx="2165827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1" name="Google Shape;8497;p43">
            <a:extLst>
              <a:ext uri="{FF2B5EF4-FFF2-40B4-BE49-F238E27FC236}">
                <a16:creationId xmlns:a16="http://schemas.microsoft.com/office/drawing/2014/main" id="{118D0BBD-0DA5-FDC9-841A-F8A63526AC77}"/>
              </a:ext>
            </a:extLst>
          </p:cNvPr>
          <p:cNvSpPr/>
          <p:nvPr/>
        </p:nvSpPr>
        <p:spPr>
          <a:xfrm>
            <a:off x="5221291" y="5445303"/>
            <a:ext cx="1682943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2" name="Google Shape;8497;p43">
            <a:extLst>
              <a:ext uri="{FF2B5EF4-FFF2-40B4-BE49-F238E27FC236}">
                <a16:creationId xmlns:a16="http://schemas.microsoft.com/office/drawing/2014/main" id="{097F9606-8E10-0E58-FCAB-09C3B33C10AD}"/>
              </a:ext>
            </a:extLst>
          </p:cNvPr>
          <p:cNvSpPr/>
          <p:nvPr/>
        </p:nvSpPr>
        <p:spPr>
          <a:xfrm>
            <a:off x="7543251" y="5517221"/>
            <a:ext cx="2258295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1210540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819189" y="998342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4: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311685" y="367450"/>
            <a:ext cx="95446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Trong siêu thị điện máy, cô bán hàng đã đặt nhầm biển giá tiền của bốn loại máy tính như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80" y="1745294"/>
            <a:ext cx="6584665" cy="4499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5D141-D417-D2B8-A924-E47D403FDC9C}"/>
              </a:ext>
            </a:extLst>
          </p:cNvPr>
          <p:cNvSpPr txBox="1"/>
          <p:nvPr/>
        </p:nvSpPr>
        <p:spPr>
          <a:xfrm>
            <a:off x="6380253" y="1880171"/>
            <a:ext cx="5404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rằng máy tính C có giá thấp nhất, máy tính B có giá thấp hơn máy tính D nhưng cao hơn máy tính A. Em hãy giúp cô bán hàng xác định đúng giá tiền của mỗi máy tính.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3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0" y="1786393"/>
            <a:ext cx="4647843" cy="3176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3AD5E-C2B2-EED3-57CC-868E0C0207B5}"/>
              </a:ext>
            </a:extLst>
          </p:cNvPr>
          <p:cNvSpPr txBox="1"/>
          <p:nvPr/>
        </p:nvSpPr>
        <p:spPr>
          <a:xfrm>
            <a:off x="5126805" y="442259"/>
            <a:ext cx="7428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</a:rPr>
              <a:t>Các số theo thứ tự từ bé đến lớn là: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8DF86-687D-691C-A808-E16CB69A1132}"/>
              </a:ext>
            </a:extLst>
          </p:cNvPr>
          <p:cNvSpPr txBox="1"/>
          <p:nvPr/>
        </p:nvSpPr>
        <p:spPr>
          <a:xfrm>
            <a:off x="5147354" y="1202547"/>
            <a:ext cx="64110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17 800 000 đồng ; 18 700 000 đồng;      21 900 000 đồng; 22 300 000 đồng.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AF0C1-4C9D-4519-5258-9A3E250836BD}"/>
              </a:ext>
            </a:extLst>
          </p:cNvPr>
          <p:cNvSpPr txBox="1"/>
          <p:nvPr/>
        </p:nvSpPr>
        <p:spPr>
          <a:xfrm>
            <a:off x="5178177" y="2353253"/>
            <a:ext cx="6411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Vì máy tính C có giá thấp nhất nên giá tiền của máy tính C là 17 800 000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E5D49-06BD-61BE-556D-7927D929B2CE}"/>
              </a:ext>
            </a:extLst>
          </p:cNvPr>
          <p:cNvSpPr txBox="1"/>
          <p:nvPr/>
        </p:nvSpPr>
        <p:spPr>
          <a:xfrm>
            <a:off x="5157629" y="3298475"/>
            <a:ext cx="6411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Máy tính B có giá thấp hơn máy tính D nhưng cao hơn máy tính A nên </a:t>
            </a:r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giá tiền máy tính A &lt; giá tiền máy tính B &lt; giá tiền máy tính D.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CAD15-D34E-F4AD-1B83-04CC2529B2C7}"/>
              </a:ext>
            </a:extLst>
          </p:cNvPr>
          <p:cNvSpPr txBox="1"/>
          <p:nvPr/>
        </p:nvSpPr>
        <p:spPr>
          <a:xfrm>
            <a:off x="5198726" y="4983437"/>
            <a:ext cx="6411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Vậy giá tiền máy tính A là 18 700 000 đồng; giá tiền máy tính B là 21 900 000 đồng; giá tiền máy tính D là 22 300 000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25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B8F87-8FFE-9A0D-B2F2-6FD9FC891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815" y="1841403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51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1480C7-8D6A-0953-EC4E-9FDFF2AE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62" y="321597"/>
            <a:ext cx="7462151" cy="12010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C1E2F5-7A41-F277-11CD-2122E72E266C}"/>
              </a:ext>
            </a:extLst>
          </p:cNvPr>
          <p:cNvGrpSpPr/>
          <p:nvPr/>
        </p:nvGrpSpPr>
        <p:grpSpPr>
          <a:xfrm>
            <a:off x="533972" y="2338427"/>
            <a:ext cx="11187953" cy="3408469"/>
            <a:chOff x="651176" y="221226"/>
            <a:chExt cx="11187953" cy="2758036"/>
          </a:xfrm>
        </p:grpSpPr>
        <p:sp>
          <p:nvSpPr>
            <p:cNvPr id="8" name="Hình chữ nhật: Góc Tròn 13">
              <a:extLst>
                <a:ext uri="{FF2B5EF4-FFF2-40B4-BE49-F238E27FC236}">
                  <a16:creationId xmlns:a16="http://schemas.microsoft.com/office/drawing/2014/main" id="{C883E2F7-1D01-A7C3-C0A7-69FB569EF072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D4C1326F-9588-0B0A-DE00-31CB3AB63EE5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23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240 000 – ( 120 000 – 30 000)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80 000 + 50 000 – 40 000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EF5B5-6ED7-52D8-B98A-8A5E3D79868A}"/>
              </a:ext>
            </a:extLst>
          </p:cNvPr>
          <p:cNvGrpSpPr/>
          <p:nvPr/>
        </p:nvGrpSpPr>
        <p:grpSpPr>
          <a:xfrm>
            <a:off x="552808" y="2336715"/>
            <a:ext cx="11187953" cy="3408469"/>
            <a:chOff x="651176" y="221226"/>
            <a:chExt cx="11187953" cy="2758036"/>
          </a:xfrm>
        </p:grpSpPr>
        <p:sp>
          <p:nvSpPr>
            <p:cNvPr id="11" name="Hình chữ nhật: Góc Tròn 13">
              <a:extLst>
                <a:ext uri="{FF2B5EF4-FFF2-40B4-BE49-F238E27FC236}">
                  <a16:creationId xmlns:a16="http://schemas.microsoft.com/office/drawing/2014/main" id="{80654579-977B-D3D5-7AF6-41AB4DF25D1A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47">
              <a:extLst>
                <a:ext uri="{FF2B5EF4-FFF2-40B4-BE49-F238E27FC236}">
                  <a16:creationId xmlns:a16="http://schemas.microsoft.com/office/drawing/2014/main" id="{6E4A5016-BB79-FAFD-6C73-491D10C2E6E9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0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240 000 – ( 120 000 – 30 000) = 150 000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80 000 + 50 000 – 40 000 = 90 000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 = 45 000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62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986454" y="1376855"/>
            <a:ext cx="953288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608 292 = 600 000 + 8 000 + ..?.. + 90 + 2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200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2 000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20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469931" y="1524000"/>
            <a:ext cx="84187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815 038 = 800 000 + …?....+ 5 000 + 30 + 8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4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10 000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100 000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1 000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575034" y="1198179"/>
            <a:ext cx="693945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147 789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100 000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10 000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100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543503" y="1082565"/>
            <a:ext cx="7065579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189 065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9 000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90 000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900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550D11FC-A1C8-D213-B0B6-7F60FC52D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BDA253A6-2D17-6F28-3C27-1AE78C0AE8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BDC8F-D9A6-4050-703E-8551887C0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2466" y="2442096"/>
            <a:ext cx="690736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B8580-96D9-DDC4-2104-AD432F7F5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621" y="4420701"/>
            <a:ext cx="218255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30AB1-7856-C9B7-0E8B-D0D825275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9" y="438292"/>
            <a:ext cx="896799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804</Words>
  <Application>Microsoft Office PowerPoint</Application>
  <PresentationFormat>Widescreen</PresentationFormat>
  <Paragraphs>86</Paragraphs>
  <Slides>22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#9Slide02 Noi dung dai</vt:lpstr>
      <vt:lpstr>#9Slide02 Tieu de dai</vt:lpstr>
      <vt:lpstr>Vogue-ExtraBold</vt:lpstr>
      <vt:lpstr>阿里巴巴普惠体</vt:lpstr>
      <vt:lpstr>#9Slide03 IcielNovecento sans E</vt:lpstr>
      <vt:lpstr>Arial</vt:lpstr>
      <vt:lpstr>Calibri</vt:lpstr>
      <vt:lpstr>Cambria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2023-10-09T01:36:50Z</dcterms:created>
  <dcterms:modified xsi:type="dcterms:W3CDTF">2025-11-24T05:14:40Z</dcterms:modified>
</cp:coreProperties>
</file>