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27"/>
  </p:notesMasterIdLst>
  <p:handoutMasterIdLst>
    <p:handoutMasterId r:id="rId28"/>
  </p:handoutMasterIdLst>
  <p:sldIdLst>
    <p:sldId id="256" r:id="rId3"/>
    <p:sldId id="1301" r:id="rId4"/>
    <p:sldId id="1290" r:id="rId5"/>
    <p:sldId id="1279" r:id="rId6"/>
    <p:sldId id="1274" r:id="rId7"/>
    <p:sldId id="1177" r:id="rId8"/>
    <p:sldId id="1242" r:id="rId9"/>
    <p:sldId id="1284" r:id="rId10"/>
    <p:sldId id="283" r:id="rId11"/>
    <p:sldId id="284" r:id="rId12"/>
    <p:sldId id="259" r:id="rId13"/>
    <p:sldId id="282" r:id="rId14"/>
    <p:sldId id="266" r:id="rId15"/>
    <p:sldId id="1256" r:id="rId16"/>
    <p:sldId id="269" r:id="rId17"/>
    <p:sldId id="1273" r:id="rId18"/>
    <p:sldId id="347" r:id="rId19"/>
    <p:sldId id="372" r:id="rId20"/>
    <p:sldId id="1266" r:id="rId21"/>
    <p:sldId id="1247" r:id="rId22"/>
    <p:sldId id="1248" r:id="rId23"/>
    <p:sldId id="1292" r:id="rId24"/>
    <p:sldId id="1245" r:id="rId25"/>
    <p:sldId id="299" r:id="rId26"/>
  </p:sldIdLst>
  <p:sldSz cx="9144000" cy="5143500" type="screen16x9"/>
  <p:notesSz cx="6858000" cy="9144000"/>
  <p:custDataLst>
    <p:tags r:id="rId29"/>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10047"/>
    <a:srgbClr val="E5F1D5"/>
    <a:srgbClr val="FFFFFF"/>
    <a:srgbClr val="EAF6D9"/>
    <a:srgbClr val="6B7064"/>
    <a:srgbClr val="1D9BB8"/>
    <a:srgbClr val="3ACFDF"/>
    <a:srgbClr val="FF7500"/>
    <a:srgbClr val="EAA1A9"/>
    <a:srgbClr val="D9A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44" autoAdjust="0"/>
    <p:restoredTop sz="90278" autoAdjust="0"/>
  </p:normalViewPr>
  <p:slideViewPr>
    <p:cSldViewPr snapToGrid="0">
      <p:cViewPr varScale="1">
        <p:scale>
          <a:sx n="143" d="100"/>
          <a:sy n="143" d="100"/>
        </p:scale>
        <p:origin x="282" y="114"/>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27102"/>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4/10/2026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24575,'602'14'0,"-456"-3"0,-1 7 0,158 41 0,-264-50 0,1-2 0,1-2 0,-1-1 0,48-2 0,224-2 0,95-2 0,-349-2 0,62-14 0,-1 0 0,11 15 0,-93 4 0,73-8 0,10-19 0,-80 16 0,1 2 0,0 2 0,50-2 0,-49 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DD6C2B-E091-47CD-968B-A63CE623EEC3}" type="slidenum">
              <a:rPr lang="zh-CN" altLang="en-US" smtClean="0"/>
              <a:t>1</a:t>
            </a:fld>
            <a:endParaRPr lang="zh-CN" altLang="en-US"/>
          </a:p>
        </p:txBody>
      </p:sp>
    </p:spTree>
    <p:extLst>
      <p:ext uri="{BB962C8B-B14F-4D97-AF65-F5344CB8AC3E}">
        <p14:creationId xmlns:p14="http://schemas.microsoft.com/office/powerpoint/2010/main" val="1941247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DD6C2B-E091-47CD-968B-A63CE623EEC3}" type="slidenum">
              <a:rPr lang="zh-CN" altLang="en-US" smtClean="0"/>
              <a:t>24</a:t>
            </a:fld>
            <a:endParaRPr lang="zh-CN" altLang="en-US"/>
          </a:p>
        </p:txBody>
      </p:sp>
    </p:spTree>
    <p:extLst>
      <p:ext uri="{BB962C8B-B14F-4D97-AF65-F5344CB8AC3E}">
        <p14:creationId xmlns:p14="http://schemas.microsoft.com/office/powerpoint/2010/main" val="15993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335810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23679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02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73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75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366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5140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0F14E2-7C29-456F-B69A-B31212F2FB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858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8790A21-5113-4AB9-8F6D-306808A692B0}" type="datetimeFigureOut">
              <a:rPr lang="en-US" smtClean="0"/>
              <a:t>4/10/2026</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819091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47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90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6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34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19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34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493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5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017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18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7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57367-B1FC-70C8-84BC-15450FC5B94A}"/>
              </a:ext>
            </a:extLst>
          </p:cNvPr>
          <p:cNvSpPr>
            <a:spLocks noGrp="1"/>
          </p:cNvSpPr>
          <p:nvPr>
            <p:ph type="dt" sz="half" idx="10"/>
          </p:nvPr>
        </p:nvSpPr>
        <p:spPr/>
        <p:txBody>
          <a:bodyPr/>
          <a:lstStyle/>
          <a:p>
            <a:fld id="{91326B48-9BA4-492C-AD4B-055F8A8E9DF3}" type="datetimeFigureOut">
              <a:rPr lang="en-GB" smtClean="0"/>
              <a:t>10/04/2026</a:t>
            </a:fld>
            <a:endParaRPr lang="en-GB"/>
          </a:p>
        </p:txBody>
      </p:sp>
      <p:sp>
        <p:nvSpPr>
          <p:cNvPr id="5" name="Footer Placeholder 4">
            <a:extLst>
              <a:ext uri="{FF2B5EF4-FFF2-40B4-BE49-F238E27FC236}">
                <a16:creationId xmlns:a16="http://schemas.microsoft.com/office/drawing/2014/main" id="{FB03FBB4-AF59-1779-D301-7247001E1A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E5CCDF-70AD-4F7E-FDC1-A3A51CD35267}"/>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4071425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9144000" cy="51435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155176" y="151334"/>
            <a:ext cx="8833648" cy="484083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57267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440"/>
          </a:xfrm>
          <a:prstGeom prst="rect">
            <a:avLst/>
          </a:prstGeom>
        </p:spPr>
      </p:pic>
    </p:spTree>
    <p:extLst>
      <p:ext uri="{BB962C8B-B14F-4D97-AF65-F5344CB8AC3E}">
        <p14:creationId xmlns:p14="http://schemas.microsoft.com/office/powerpoint/2010/main" val="390796467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6670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843500" y="1451800"/>
            <a:ext cx="3780900" cy="814200"/>
          </a:xfrm>
          <a:prstGeom prst="rect">
            <a:avLst/>
          </a:prstGeom>
        </p:spPr>
        <p:txBody>
          <a:bodyPr spcFirstLastPara="1" wrap="square" lIns="68569" tIns="68569" rIns="68569" bIns="68569" anchor="t" anchorCtr="0">
            <a:noAutofit/>
          </a:bodyPr>
          <a:lstStyle>
            <a:lvl1pPr lvl="0">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843500" y="2305075"/>
            <a:ext cx="3566700" cy="1629600"/>
          </a:xfrm>
          <a:prstGeom prst="rect">
            <a:avLst/>
          </a:prstGeom>
        </p:spPr>
        <p:txBody>
          <a:bodyPr spcFirstLastPara="1" wrap="square" lIns="68569" tIns="68569" rIns="68569" bIns="68569"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rot="5400000" flipH="1">
            <a:off x="-96838" y="-65516"/>
            <a:ext cx="1335487" cy="123129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9"/>
          <p:cNvSpPr/>
          <p:nvPr/>
        </p:nvSpPr>
        <p:spPr>
          <a:xfrm rot="3648625" flipH="1">
            <a:off x="7853097" y="4356569"/>
            <a:ext cx="1338529" cy="1393689"/>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9"/>
          <p:cNvSpPr/>
          <p:nvPr/>
        </p:nvSpPr>
        <p:spPr>
          <a:xfrm rot="10800000" flipH="1">
            <a:off x="7698740" y="-117645"/>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9"/>
          <p:cNvSpPr/>
          <p:nvPr/>
        </p:nvSpPr>
        <p:spPr>
          <a:xfrm rot="10800000" flipH="1">
            <a:off x="8296998" y="405445"/>
            <a:ext cx="337354" cy="318302"/>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9"/>
          <p:cNvSpPr/>
          <p:nvPr/>
        </p:nvSpPr>
        <p:spPr>
          <a:xfrm flipH="1">
            <a:off x="353372"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9"/>
          <p:cNvSpPr/>
          <p:nvPr/>
        </p:nvSpPr>
        <p:spPr>
          <a:xfrm flipH="1">
            <a:off x="669707" y="4478273"/>
            <a:ext cx="239446" cy="665236"/>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9"/>
          <p:cNvSpPr/>
          <p:nvPr/>
        </p:nvSpPr>
        <p:spPr>
          <a:xfrm rot="3648711" flipH="1">
            <a:off x="7823228" y="4176502"/>
            <a:ext cx="1424261" cy="1482954"/>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9"/>
          <p:cNvSpPr/>
          <p:nvPr/>
        </p:nvSpPr>
        <p:spPr>
          <a:xfrm rot="10800000" flipH="1">
            <a:off x="7839140" y="-188694"/>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9"/>
          <p:cNvSpPr/>
          <p:nvPr/>
        </p:nvSpPr>
        <p:spPr>
          <a:xfrm flipH="1">
            <a:off x="-52903"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47440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1886700" y="1126750"/>
            <a:ext cx="5370600" cy="15960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4200"/>
              <a:buNone/>
              <a:defRPr sz="1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70" name="Google Shape;370;p27"/>
          <p:cNvSpPr txBox="1">
            <a:spLocks noGrp="1"/>
          </p:cNvSpPr>
          <p:nvPr>
            <p:ph type="subTitle" idx="1"/>
          </p:nvPr>
        </p:nvSpPr>
        <p:spPr>
          <a:xfrm>
            <a:off x="1886700" y="2967700"/>
            <a:ext cx="5370600" cy="773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1" name="Google Shape;371;p27"/>
          <p:cNvSpPr/>
          <p:nvPr/>
        </p:nvSpPr>
        <p:spPr>
          <a:xfrm rot="-5400000" flipH="1">
            <a:off x="242083" y="3205268"/>
            <a:ext cx="1600166" cy="2454579"/>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27"/>
          <p:cNvSpPr/>
          <p:nvPr/>
        </p:nvSpPr>
        <p:spPr>
          <a:xfrm rot="-5400000" flipH="1">
            <a:off x="211598" y="3647602"/>
            <a:ext cx="1904205" cy="2467070"/>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27"/>
          <p:cNvSpPr/>
          <p:nvPr/>
        </p:nvSpPr>
        <p:spPr>
          <a:xfrm flipH="1">
            <a:off x="8592452" y="10256"/>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27"/>
          <p:cNvSpPr/>
          <p:nvPr/>
        </p:nvSpPr>
        <p:spPr>
          <a:xfrm flipH="1">
            <a:off x="7759862" y="-18529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27"/>
          <p:cNvSpPr/>
          <p:nvPr/>
        </p:nvSpPr>
        <p:spPr>
          <a:xfrm flipH="1">
            <a:off x="8753640" y="583739"/>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27"/>
          <p:cNvSpPr/>
          <p:nvPr/>
        </p:nvSpPr>
        <p:spPr>
          <a:xfrm flipH="1">
            <a:off x="8651997" y="2963778"/>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7760453" y="4203896"/>
            <a:ext cx="584181" cy="154329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27"/>
          <p:cNvSpPr/>
          <p:nvPr/>
        </p:nvSpPr>
        <p:spPr>
          <a:xfrm flipH="1">
            <a:off x="8061256" y="4779562"/>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369698" y="-1267769"/>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15314" y="-68742"/>
            <a:ext cx="1066317" cy="1424962"/>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27"/>
          <p:cNvSpPr/>
          <p:nvPr/>
        </p:nvSpPr>
        <p:spPr>
          <a:xfrm rot="5400000" flipH="1">
            <a:off x="1048462" y="-1308125"/>
            <a:ext cx="568900" cy="318512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175241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8790A21-5113-4AB9-8F6D-306808A692B0}" type="datetimeFigureOut">
              <a:rPr lang="en-US" smtClean="0"/>
              <a:t>4/10/2026</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73549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20"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media1.mp3"/><Relationship Id="rId23" Type="http://schemas.openxmlformats.org/officeDocument/2006/relationships/image" Target="../media/image8.jpg"/><Relationship Id="rId10" Type="http://schemas.openxmlformats.org/officeDocument/2006/relationships/slideLayout" Target="../slideLayouts/slideLayout10.xml"/><Relationship Id="rId19" Type="http://schemas.openxmlformats.org/officeDocument/2006/relationships/image" Target="../media/image4.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media" Target="../media/media1.mp3"/><Relationship Id="rId22" Type="http://schemas.openxmlformats.org/officeDocument/2006/relationships/image" Target="../media/image7.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5.emf"/><Relationship Id="rId3" Type="http://schemas.openxmlformats.org/officeDocument/2006/relationships/slideLayout" Target="../slideLayouts/slideLayout15.xml"/><Relationship Id="rId21" Type="http://schemas.openxmlformats.org/officeDocument/2006/relationships/audio" Target="../media/media1.mp3"/><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4.emf"/><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microsoft.com/office/2007/relationships/media" Target="../media/media1.mp3"/><Relationship Id="rId29"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2.emf"/><Relationship Id="rId28" Type="http://schemas.openxmlformats.org/officeDocument/2006/relationships/image" Target="../media/image7.emf"/><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1.emf"/><Relationship Id="rId27"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DCA3E0F-D17C-4AB8-9EBD-257A31C2FCE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6"/>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7"/>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5"/>
            <p:extLst>
              <p:ext uri="{DAA4B4D4-6D71-4841-9C94-3DE7FCFB9230}">
                <p14:media xmlns:p14="http://schemas.microsoft.com/office/powerpoint/2010/main" r:embed="rId14"/>
              </p:ext>
            </p:extLst>
          </p:nvPr>
        </p:nvPicPr>
        <p:blipFill>
          <a:blip r:embed="rId18"/>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19"/>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0"/>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1"/>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2"/>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id="{18208510-C547-4810-AD9F-CA72113AFD5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id="{04B30688-6307-4842-9552-6F49547FD9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55" r:id="rId7"/>
    <p:sldLayoutId id="2147483656" r:id="rId8"/>
    <p:sldLayoutId id="2147483657" r:id="rId9"/>
    <p:sldLayoutId id="2147483658" r:id="rId10"/>
    <p:sldLayoutId id="2147483659" r:id="rId11"/>
    <p:sldLayoutId id="2147483770" r:id="rId1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726741-D0D8-41B2-99DA-75E4FD5B3BC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22"/>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23"/>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21"/>
            <p:extLst>
              <p:ext uri="{DAA4B4D4-6D71-4841-9C94-3DE7FCFB9230}">
                <p14:media xmlns:p14="http://schemas.microsoft.com/office/powerpoint/2010/main" r:embed="rId20"/>
              </p:ext>
            </p:extLst>
          </p:nvPr>
        </p:nvPicPr>
        <p:blipFill>
          <a:blip r:embed="rId24"/>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25"/>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6"/>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7"/>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8"/>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id="{B96923FA-B99C-422F-A7AF-F5663070111B}"/>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id="{01C92AFB-873E-499A-BBF8-FD901E2D2F17}"/>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2475133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5" r:id="rId7"/>
    <p:sldLayoutId id="2147483686" r:id="rId8"/>
    <p:sldLayoutId id="2147483687" r:id="rId9"/>
    <p:sldLayoutId id="2147483688" r:id="rId10"/>
    <p:sldLayoutId id="2147483689" r:id="rId11"/>
    <p:sldLayoutId id="2147483771" r:id="rId12"/>
    <p:sldLayoutId id="2147483772" r:id="rId13"/>
    <p:sldLayoutId id="2147483775" r:id="rId14"/>
    <p:sldLayoutId id="2147483778" r:id="rId15"/>
    <p:sldLayoutId id="2147483779" r:id="rId16"/>
    <p:sldLayoutId id="2147483780" r:id="rId17"/>
    <p:sldLayoutId id="2147483781" r:id="rId1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wmf"/><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310.png"/><Relationship Id="rId5" Type="http://schemas.openxmlformats.org/officeDocument/2006/relationships/customXml" Target="../ink/ink2.xml"/><Relationship Id="rId4" Type="http://schemas.openxmlformats.org/officeDocument/2006/relationships/image" Target="../media/image30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image" Target="../media/image49.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5205" y="486684"/>
            <a:ext cx="974650" cy="1306053"/>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60281">
            <a:off x="2027120" y="-594948"/>
            <a:ext cx="5089755" cy="5143500"/>
          </a:xfrm>
          <a:prstGeom prst="rect">
            <a:avLst/>
          </a:prstGeom>
        </p:spPr>
      </p:pic>
      <p:graphicFrame>
        <p:nvGraphicFramePr>
          <p:cNvPr id="9" name="Table 8">
            <a:extLst>
              <a:ext uri="{FF2B5EF4-FFF2-40B4-BE49-F238E27FC236}">
                <a16:creationId xmlns:a16="http://schemas.microsoft.com/office/drawing/2014/main" id="{820095F5-C1E8-8D49-A97A-AB4220663C31}"/>
              </a:ext>
            </a:extLst>
          </p:cNvPr>
          <p:cNvGraphicFramePr>
            <a:graphicFrameLocks noGrp="1"/>
          </p:cNvGraphicFramePr>
          <p:nvPr>
            <p:extLst>
              <p:ext uri="{D42A27DB-BD31-4B8C-83A1-F6EECF244321}">
                <p14:modId xmlns:p14="http://schemas.microsoft.com/office/powerpoint/2010/main" val="2094782553"/>
              </p:ext>
            </p:extLst>
          </p:nvPr>
        </p:nvGraphicFramePr>
        <p:xfrm>
          <a:off x="209229" y="2234630"/>
          <a:ext cx="8738397" cy="1108641"/>
        </p:xfrm>
        <a:graphic>
          <a:graphicData uri="http://schemas.openxmlformats.org/drawingml/2006/table">
            <a:tbl>
              <a:tblPr/>
              <a:tblGrid>
                <a:gridCol w="8738397">
                  <a:extLst>
                    <a:ext uri="{9D8B030D-6E8A-4147-A177-3AD203B41FA5}">
                      <a16:colId xmlns:a16="http://schemas.microsoft.com/office/drawing/2014/main" val="327101586"/>
                    </a:ext>
                  </a:extLst>
                </a:gridCol>
              </a:tblGrid>
              <a:tr h="1108641">
                <a:tc>
                  <a:txBody>
                    <a:bodyPr/>
                    <a:lstStyle/>
                    <a:p>
                      <a:pPr algn="ctr">
                        <a:lnSpc>
                          <a:spcPct val="100000"/>
                        </a:lnSpc>
                      </a:pPr>
                      <a:r>
                        <a:rPr lang="vi-VN" sz="3500" b="1" kern="1200" dirty="0">
                          <a:solidFill>
                            <a:schemeClr val="accent1">
                              <a:lumMod val="75000"/>
                            </a:schemeClr>
                          </a:solidFill>
                          <a:effectLst>
                            <a:glow rad="228600">
                              <a:schemeClr val="accent4">
                                <a:satMod val="175000"/>
                                <a:alpha val="40000"/>
                              </a:schemeClr>
                            </a:glow>
                          </a:effectLst>
                          <a:latin typeface="Arial-SGK-TV" pitchFamily="2" charset="0"/>
                          <a:ea typeface="+mn-ea"/>
                          <a:cs typeface="Arial-SGK-TV" pitchFamily="2" charset="0"/>
                        </a:rPr>
                        <a:t>CHỦ ĐỀ 2: NĂNG LƯỢNG</a:t>
                      </a:r>
                      <a:endParaRPr lang="en-US" sz="3500" b="1" i="0" u="none" strike="noStrike" dirty="0">
                        <a:solidFill>
                          <a:schemeClr val="accent1">
                            <a:lumMod val="75000"/>
                          </a:schemeClr>
                        </a:solidFill>
                        <a:effectLst>
                          <a:glow rad="101600">
                            <a:schemeClr val="accent4">
                              <a:satMod val="175000"/>
                              <a:alpha val="40000"/>
                            </a:schemeClr>
                          </a:glow>
                        </a:effectLst>
                        <a:latin typeface="Arial-SGK-TV" pitchFamily="2" charset="0"/>
                        <a:cs typeface="Arial-SGK-TV" pitchFamily="2" charset="0"/>
                      </a:endParaRPr>
                    </a:p>
                  </a:txBody>
                  <a:tcPr marL="63500" marR="63500" marT="63500" marB="63500">
                    <a:lnL>
                      <a:noFill/>
                    </a:lnL>
                    <a:lnR>
                      <a:noFill/>
                    </a:lnR>
                    <a:lnT>
                      <a:noFill/>
                    </a:lnT>
                    <a:lnB>
                      <a:noFill/>
                    </a:lnB>
                  </a:tcPr>
                </a:tc>
                <a:extLst>
                  <a:ext uri="{0D108BD9-81ED-4DB2-BD59-A6C34878D82A}">
                    <a16:rowId xmlns:a16="http://schemas.microsoft.com/office/drawing/2014/main" val="2411002857"/>
                  </a:ext>
                </a:extLst>
              </a:tr>
            </a:tbl>
          </a:graphicData>
        </a:graphic>
      </p:graphicFrame>
      <p:sp>
        <p:nvSpPr>
          <p:cNvPr id="10" name="Hộp Văn bản 21">
            <a:extLst>
              <a:ext uri="{FF2B5EF4-FFF2-40B4-BE49-F238E27FC236}">
                <a16:creationId xmlns:a16="http://schemas.microsoft.com/office/drawing/2014/main" id="{F452F6FE-B918-D264-7624-F8DFBFFF3E8E}"/>
              </a:ext>
            </a:extLst>
          </p:cNvPr>
          <p:cNvSpPr txBox="1"/>
          <p:nvPr/>
        </p:nvSpPr>
        <p:spPr>
          <a:xfrm>
            <a:off x="1111762" y="3941877"/>
            <a:ext cx="6238506" cy="510778"/>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0" fontAlgn="t">
              <a:spcBef>
                <a:spcPts val="0"/>
              </a:spcBef>
              <a:spcAft>
                <a:spcPts val="0"/>
              </a:spcAft>
            </a:pPr>
            <a:r>
              <a:rPr lang="vi-VN" sz="2400" b="1" i="1" u="none" strike="noStrike" baseline="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3 Play Bold" panose="00000800000000000000" pitchFamily="2" charset="0"/>
                <a:cs typeface="Times New Roman" panose="02020603050405020304" pitchFamily="18" charset="0"/>
              </a:rPr>
              <a:t>GV:</a:t>
            </a:r>
            <a:r>
              <a:rPr lang="vi-VN" sz="2400" b="1" i="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3 Play Bold" panose="00000800000000000000" pitchFamily="2" charset="0"/>
                <a:cs typeface="Times New Roman" panose="02020603050405020304" pitchFamily="18" charset="0"/>
              </a:rPr>
              <a:t> ĐINH HỒNG NHUNG</a:t>
            </a:r>
            <a:endParaRPr lang="en-US" sz="2400" b="1" i="1" u="none" strike="noStrike" baseline="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3 Play Bold" panose="000008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978B9627-D9F9-28D4-A895-E7B8A353811D}"/>
              </a:ext>
            </a:extLst>
          </p:cNvPr>
          <p:cNvSpPr txBox="1"/>
          <p:nvPr/>
        </p:nvSpPr>
        <p:spPr>
          <a:xfrm>
            <a:off x="1679026" y="1175241"/>
            <a:ext cx="5103978" cy="923330"/>
          </a:xfrm>
          <a:prstGeom prst="rect">
            <a:avLst/>
          </a:prstGeom>
          <a:noFill/>
        </p:spPr>
        <p:txBody>
          <a:bodyPr wrap="square">
            <a:spAutoFit/>
          </a:bodyPr>
          <a:lstStyle/>
          <a:p>
            <a:pPr lvl="1" algn="ctr" rtl="0" fontAlgn="t">
              <a:lnSpc>
                <a:spcPct val="150000"/>
              </a:lnSpc>
              <a:spcBef>
                <a:spcPts val="0"/>
              </a:spcBef>
              <a:spcAft>
                <a:spcPts val="0"/>
              </a:spcAft>
            </a:pPr>
            <a:r>
              <a:rPr lang="vi-VN" sz="3600" b="1" i="0" u="none" strike="noStrike" dirty="0">
                <a:solidFill>
                  <a:srgbClr val="FF0000"/>
                </a:solidFill>
                <a:effectLst>
                  <a:glow rad="228600">
                    <a:schemeClr val="accent4">
                      <a:satMod val="175000"/>
                      <a:alpha val="40000"/>
                    </a:schemeClr>
                  </a:glow>
                </a:effectLst>
                <a:latin typeface="#9Slide03 Play Bold" panose="00000800000000000000" pitchFamily="2" charset="0"/>
                <a:cs typeface="Times New Roman" panose="02020603050405020304" pitchFamily="18" charset="0"/>
              </a:rPr>
              <a:t>KHOA HỌC 4</a:t>
            </a:r>
            <a:endParaRPr lang="en-US" sz="3600" b="1" i="0" u="none" strike="noStrike" dirty="0">
              <a:solidFill>
                <a:srgbClr val="FF0000"/>
              </a:solidFill>
              <a:effectLst>
                <a:glow rad="228600">
                  <a:schemeClr val="accent4">
                    <a:satMod val="175000"/>
                    <a:alpha val="40000"/>
                  </a:schemeClr>
                </a:glow>
              </a:effectLst>
              <a:latin typeface="#9Slide03 Play Bold" panose="00000800000000000000" pitchFamily="2" charset="0"/>
              <a:cs typeface="Times New Roman" panose="02020603050405020304" pitchFamily="18" charset="0"/>
            </a:endParaRPr>
          </a:p>
        </p:txBody>
      </p:sp>
      <p:pic>
        <p:nvPicPr>
          <p:cNvPr id="12" name="Picture 5" descr="POINSET3">
            <a:extLst>
              <a:ext uri="{FF2B5EF4-FFF2-40B4-BE49-F238E27FC236}">
                <a16:creationId xmlns:a16="http://schemas.microsoft.com/office/drawing/2014/main" id="{D55A5796-435D-F1F5-1D0C-AF3A81C279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65503" y="3571381"/>
            <a:ext cx="1658455" cy="145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Rounded Corners 15">
            <a:extLst>
              <a:ext uri="{FF2B5EF4-FFF2-40B4-BE49-F238E27FC236}">
                <a16:creationId xmlns:a16="http://schemas.microsoft.com/office/drawing/2014/main" id="{C1D4FCD7-4D71-A897-1DDA-7C4055399C3D}"/>
              </a:ext>
            </a:extLst>
          </p:cNvPr>
          <p:cNvSpPr/>
          <p:nvPr/>
        </p:nvSpPr>
        <p:spPr>
          <a:xfrm>
            <a:off x="57028" y="156484"/>
            <a:ext cx="8864445" cy="4910815"/>
          </a:xfrm>
          <a:prstGeom prst="roundRect">
            <a:avLst/>
          </a:prstGeom>
          <a:noFill/>
          <a:ln w="12700">
            <a:solidFill>
              <a:schemeClr val="bg1"/>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图片 8">
            <a:extLst>
              <a:ext uri="{FF2B5EF4-FFF2-40B4-BE49-F238E27FC236}">
                <a16:creationId xmlns:a16="http://schemas.microsoft.com/office/drawing/2014/main" id="{C2019167-616C-76CC-7C7F-C39D665168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63" t="14991" r="5461" b="15724"/>
          <a:stretch/>
        </p:blipFill>
        <p:spPr>
          <a:xfrm>
            <a:off x="6833764" y="2224334"/>
            <a:ext cx="2044728" cy="2801146"/>
          </a:xfrm>
          <a:prstGeom prst="rect">
            <a:avLst/>
          </a:prstGeom>
        </p:spPr>
      </p:pic>
      <p:pic>
        <p:nvPicPr>
          <p:cNvPr id="6" name="图片 15">
            <a:extLst>
              <a:ext uri="{FF2B5EF4-FFF2-40B4-BE49-F238E27FC236}">
                <a16:creationId xmlns:a16="http://schemas.microsoft.com/office/drawing/2014/main" id="{76954C7F-5535-4E39-5BBE-B3196037680C}"/>
              </a:ext>
            </a:extLst>
          </p:cNvPr>
          <p:cNvPicPr>
            <a:picLocks noChangeAspect="1"/>
          </p:cNvPicPr>
          <p:nvPr/>
        </p:nvPicPr>
        <p:blipFill>
          <a:blip r:embed="rId8"/>
          <a:stretch>
            <a:fillRect/>
          </a:stretch>
        </p:blipFill>
        <p:spPr>
          <a:xfrm>
            <a:off x="336172" y="313658"/>
            <a:ext cx="1879255" cy="1838103"/>
          </a:xfrm>
          <a:prstGeom prst="rect">
            <a:avLst/>
          </a:prstGeom>
        </p:spPr>
      </p:pic>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2899611" y="215038"/>
            <a:ext cx="5173578" cy="468577"/>
          </a:xfrm>
          <a:prstGeom prst="rect">
            <a:avLst/>
          </a:prstGeom>
          <a:ln w="12700">
            <a:solidFill>
              <a:schemeClr val="accent2">
                <a:lumMod val="75000"/>
              </a:schemeClr>
            </a:solidFill>
          </a:ln>
        </p:spPr>
        <p:txBody>
          <a:bodyPr spcFirstLastPara="1" wrap="square" lIns="91425" tIns="91425" rIns="91425" bIns="91425" anchor="t" anchorCtr="0">
            <a:noAutofit/>
          </a:bodyPr>
          <a:lstStyle/>
          <a:p>
            <a:pPr marL="0" indent="0"/>
            <a:r>
              <a:rPr lang="vi-VN" sz="2200" b="1" dirty="0">
                <a:latin typeface="Times New Roman" panose="02020603050405020304" pitchFamily="18" charset="0"/>
                <a:cs typeface="Times New Roman" panose="02020603050405020304" pitchFamily="18" charset="0"/>
              </a:rPr>
              <a:t>Mặt Trăng nhận ánh sáng từ Mặt Trời</a:t>
            </a:r>
            <a:r>
              <a:rPr lang="vi-VN" sz="2200" b="1" dirty="0">
                <a:latin typeface="Calibri" panose="020F0502020204030204" pitchFamily="34" charset="0"/>
                <a:cs typeface="Calibri" panose="020F0502020204030204" pitchFamily="34" charset="0"/>
              </a:rPr>
              <a:t>.</a:t>
            </a:r>
            <a:endParaRPr sz="22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783773" y="837559"/>
            <a:ext cx="7722181" cy="3759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291" y="837559"/>
            <a:ext cx="7345936" cy="385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4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
                                        <p:tgtEl>
                                          <p:spTgt spid="1026"/>
                                        </p:tgtEl>
                                      </p:cBhvr>
                                    </p:animEffect>
                                    <p:anim calcmode="lin" valueType="num">
                                      <p:cBhvr>
                                        <p:cTn id="8" dur="250" fill="hold"/>
                                        <p:tgtEl>
                                          <p:spTgt spid="1026"/>
                                        </p:tgtEl>
                                        <p:attrNameLst>
                                          <p:attrName>ppt_x</p:attrName>
                                        </p:attrNameLst>
                                      </p:cBhvr>
                                      <p:tavLst>
                                        <p:tav tm="0">
                                          <p:val>
                                            <p:strVal val="#ppt_x"/>
                                          </p:val>
                                        </p:tav>
                                        <p:tav tm="100000">
                                          <p:val>
                                            <p:strVal val="#ppt_x"/>
                                          </p:val>
                                        </p:tav>
                                      </p:tavLst>
                                    </p:anim>
                                    <p:anim calcmode="lin" valueType="num">
                                      <p:cBhvr>
                                        <p:cTn id="9" dur="25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50"/>
                                        <p:tgtEl>
                                          <p:spTgt spid="1026"/>
                                        </p:tgtEl>
                                      </p:cBhvr>
                                    </p:animEffect>
                                    <p:set>
                                      <p:cBhvr>
                                        <p:cTn id="14" dur="1" fill="hold">
                                          <p:stCondLst>
                                            <p:cond delay="249"/>
                                          </p:stCondLst>
                                        </p:cTn>
                                        <p:tgtEl>
                                          <p:spTgt spid="1026"/>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25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70 hình nền powerpoint dễ thương - Trung Tâm Anh Ngữ ...">
            <a:extLst>
              <a:ext uri="{FF2B5EF4-FFF2-40B4-BE49-F238E27FC236}">
                <a16:creationId xmlns:a16="http://schemas.microsoft.com/office/drawing/2014/main" id="{1EA95CC4-08BB-4932-3296-225E8EB8E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A7F828EC-2077-52DD-A055-AAE81A2DD8C9}"/>
              </a:ext>
            </a:extLst>
          </p:cNvPr>
          <p:cNvSpPr/>
          <p:nvPr/>
        </p:nvSpPr>
        <p:spPr>
          <a:xfrm>
            <a:off x="0" y="1075263"/>
            <a:ext cx="9144000" cy="2541240"/>
          </a:xfrm>
          <a:prstGeom prst="cloudCallout">
            <a:avLst>
              <a:gd name="adj1" fmla="val -156813"/>
              <a:gd name="adj2" fmla="val 59818"/>
            </a:avLst>
          </a:prstGeom>
          <a:solidFill>
            <a:schemeClr val="tx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err="1">
                <a:solidFill>
                  <a:srgbClr val="002060"/>
                </a:solidFill>
                <a:latin typeface="Times New Roman" panose="02020603050405020304" pitchFamily="18" charset="0"/>
                <a:cs typeface="Times New Roman" panose="02020603050405020304" pitchFamily="18" charset="0"/>
              </a:rPr>
              <a:t>Nêu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thêm</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ví</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dụ</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về</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phát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và</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được</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chiếu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endParaRPr lang="en-GB" sz="3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9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2520315" cy="1938705"/>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5989910" y="0"/>
            <a:ext cx="3154091" cy="2134553"/>
          </a:xfrm>
          <a:prstGeom prst="rect">
            <a:avLst/>
          </a:prstGeom>
        </p:spPr>
      </p:pic>
      <p:sp>
        <p:nvSpPr>
          <p:cNvPr id="2" name="圆角矩形 2"/>
          <p:cNvSpPr/>
          <p:nvPr/>
        </p:nvSpPr>
        <p:spPr>
          <a:xfrm>
            <a:off x="478631" y="235744"/>
            <a:ext cx="8179594" cy="4679156"/>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40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397757" y="207169"/>
            <a:ext cx="1312445" cy="1200150"/>
          </a:xfrm>
          <a:prstGeom prst="rect">
            <a:avLst/>
          </a:prstGeom>
        </p:spPr>
      </p:pic>
      <p:grpSp>
        <p:nvGrpSpPr>
          <p:cNvPr id="8" name="Group 7"/>
          <p:cNvGrpSpPr/>
          <p:nvPr/>
        </p:nvGrpSpPr>
        <p:grpSpPr>
          <a:xfrm>
            <a:off x="2139831" y="393641"/>
            <a:ext cx="5904032" cy="649347"/>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2" y="2679013"/>
              <a:ext cx="9476462" cy="1598503"/>
            </a:xfrm>
            <a:prstGeom prst="rect">
              <a:avLst/>
            </a:prstGeom>
          </p:spPr>
          <p:txBody>
            <a:bodyPr wrap="square" anchor="ctr">
              <a:spAutoFit/>
            </a:bodyPr>
            <a:lstStyle/>
            <a:p>
              <a:pPr algn="ctr" defTabSz="685800">
                <a:defRPr/>
              </a:pP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tự</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nhiên</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5" name="Group 14"/>
          <p:cNvGrpSpPr/>
          <p:nvPr/>
        </p:nvGrpSpPr>
        <p:grpSpPr>
          <a:xfrm>
            <a:off x="1539756" y="1407319"/>
            <a:ext cx="6504107" cy="781844"/>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814463"/>
              <a:ext cx="9476463" cy="1327609"/>
            </a:xfrm>
            <a:prstGeom prst="rect">
              <a:avLst/>
            </a:prstGeom>
          </p:spPr>
          <p:txBody>
            <a:bodyPr wrap="square" anchor="ctr">
              <a:spAutoFit/>
            </a:bodyPr>
            <a:lstStyle/>
            <a:p>
              <a:pPr algn="ctr" defTabSz="685800">
                <a:defRPr/>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Con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thể</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tạo</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cxnSp>
        <p:nvCxnSpPr>
          <p:cNvPr id="40" name="Straight Arrow Connector 39"/>
          <p:cNvCxnSpPr>
            <a:stCxn id="20" idx="2"/>
          </p:cNvCxnSpPr>
          <p:nvPr/>
        </p:nvCxnSpPr>
        <p:spPr>
          <a:xfrm flipH="1">
            <a:off x="1893094" y="2189163"/>
            <a:ext cx="2898716" cy="67151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983" y="2743200"/>
            <a:ext cx="1464473" cy="1464473"/>
          </a:xfrm>
          <a:prstGeom prst="rect">
            <a:avLst/>
          </a:prstGeom>
        </p:spPr>
      </p:pic>
      <p:sp>
        <p:nvSpPr>
          <p:cNvPr id="44" name="TextBox 43"/>
          <p:cNvSpPr txBox="1"/>
          <p:nvPr/>
        </p:nvSpPr>
        <p:spPr>
          <a:xfrm>
            <a:off x="957262" y="4143376"/>
            <a:ext cx="2214563" cy="500137"/>
          </a:xfrm>
          <a:prstGeom prst="rect">
            <a:avLst/>
          </a:prstGeom>
          <a:noFill/>
        </p:spPr>
        <p:txBody>
          <a:bodyPr wrap="square" lIns="68580" tIns="34290" rIns="68580" bIns="34290" rtlCol="0">
            <a:spAutoFit/>
          </a:bodyPr>
          <a:lstStyle/>
          <a:p>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Ngọn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đuốc</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45" name="Straight Arrow Connector 44"/>
          <p:cNvCxnSpPr/>
          <p:nvPr/>
        </p:nvCxnSpPr>
        <p:spPr>
          <a:xfrm flipH="1">
            <a:off x="4371975" y="2178844"/>
            <a:ext cx="435769" cy="87153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7594" y="3000375"/>
            <a:ext cx="1157288" cy="1157288"/>
          </a:xfrm>
          <a:prstGeom prst="rect">
            <a:avLst/>
          </a:prstGeom>
        </p:spPr>
      </p:pic>
      <p:sp>
        <p:nvSpPr>
          <p:cNvPr id="51" name="TextBox 50"/>
          <p:cNvSpPr txBox="1"/>
          <p:nvPr/>
        </p:nvSpPr>
        <p:spPr>
          <a:xfrm>
            <a:off x="3071813" y="4107657"/>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dầu</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4" name="Straight Arrow Connector 53"/>
          <p:cNvCxnSpPr>
            <a:stCxn id="20" idx="2"/>
          </p:cNvCxnSpPr>
          <p:nvPr/>
        </p:nvCxnSpPr>
        <p:spPr>
          <a:xfrm>
            <a:off x="4791809" y="2189163"/>
            <a:ext cx="1173222" cy="87153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4914900" y="3028950"/>
            <a:ext cx="1485900" cy="1485900"/>
          </a:xfrm>
          <a:prstGeom prst="rect">
            <a:avLst/>
          </a:prstGeom>
        </p:spPr>
      </p:pic>
      <p:sp>
        <p:nvSpPr>
          <p:cNvPr id="56" name="TextBox 55"/>
          <p:cNvSpPr txBox="1"/>
          <p:nvPr/>
        </p:nvSpPr>
        <p:spPr>
          <a:xfrm>
            <a:off x="4950619" y="4143376"/>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pin</a:t>
            </a:r>
          </a:p>
        </p:txBody>
      </p:sp>
      <p:cxnSp>
        <p:nvCxnSpPr>
          <p:cNvPr id="58" name="Straight Arrow Connector 57"/>
          <p:cNvCxnSpPr>
            <a:stCxn id="20" idx="2"/>
          </p:cNvCxnSpPr>
          <p:nvPr/>
        </p:nvCxnSpPr>
        <p:spPr>
          <a:xfrm>
            <a:off x="4791809" y="2189163"/>
            <a:ext cx="3066316" cy="8858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7616968" y="3178968"/>
            <a:ext cx="546999" cy="864394"/>
          </a:xfrm>
          <a:prstGeom prst="rect">
            <a:avLst/>
          </a:prstGeom>
        </p:spPr>
      </p:pic>
      <p:sp>
        <p:nvSpPr>
          <p:cNvPr id="60" name="TextBox 59"/>
          <p:cNvSpPr txBox="1"/>
          <p:nvPr/>
        </p:nvSpPr>
        <p:spPr>
          <a:xfrm>
            <a:off x="6879432" y="4121944"/>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điện</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9645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25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25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25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25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25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25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25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hi tiết với hơn 94 về hình nền powerpoint dễ thương đáng yêu mới nhất -  trieuson5">
            <a:extLst>
              <a:ext uri="{FF2B5EF4-FFF2-40B4-BE49-F238E27FC236}">
                <a16:creationId xmlns:a16="http://schemas.microsoft.com/office/drawing/2014/main" id="{9719354E-9438-F84D-64C7-607A99364F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07"/>
          <a:stretch/>
        </p:blipFill>
        <p:spPr bwMode="auto">
          <a:xfrm>
            <a:off x="0" y="0"/>
            <a:ext cx="919734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43288D-CC68-C43E-8988-E3B32F915923}"/>
              </a:ext>
            </a:extLst>
          </p:cNvPr>
          <p:cNvSpPr txBox="1"/>
          <p:nvPr/>
        </p:nvSpPr>
        <p:spPr>
          <a:xfrm>
            <a:off x="215757" y="1353629"/>
            <a:ext cx="8753582" cy="3449086"/>
          </a:xfrm>
          <a:prstGeom prst="rect">
            <a:avLst/>
          </a:prstGeom>
          <a:noFill/>
        </p:spPr>
        <p:txBody>
          <a:bodyPr wrap="square">
            <a:spAutoFit/>
          </a:bodyPr>
          <a:lstStyle/>
          <a:p>
            <a:pPr marL="0" marR="0" algn="just">
              <a:lnSpc>
                <a:spcPct val="120000"/>
              </a:lnSpc>
              <a:spcBef>
                <a:spcPts val="0"/>
              </a:spcBef>
              <a:spcAft>
                <a:spcPts val="0"/>
              </a:spcAft>
            </a:pPr>
            <a:r>
              <a:rPr lang="nl-NL" sz="3700" b="1" i="1" dirty="0">
                <a:solidFill>
                  <a:srgbClr val="002060"/>
                </a:solidFill>
                <a:effectLst/>
                <a:latin typeface="Times New Roman" panose="02020603050405020304" pitchFamily="18" charset="0"/>
                <a:ea typeface="Times New Roman" panose="02020603050405020304" pitchFamily="18" charset="0"/>
              </a:rPr>
              <a:t>Xung quanh chúng ta có những vật phát sáng (gọi là nguồn sáng ) như Mặt Trời, đèn điện khi bật sáng, lửa.....và có những vật được chiếu sáng như Mặt Trăng, quyển sách, cây cối......</a:t>
            </a:r>
            <a:endParaRPr lang="en-US" sz="3700" b="1"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8460128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D30255E-349A-7B65-8B51-DE171109212B}"/>
              </a:ext>
            </a:extLst>
          </p:cNvPr>
          <p:cNvSpPr>
            <a:spLocks noChangeArrowheads="1"/>
          </p:cNvSpPr>
          <p:nvPr/>
        </p:nvSpPr>
        <p:spPr bwMode="auto">
          <a:xfrm>
            <a:off x="228776" y="342186"/>
            <a:ext cx="8841805"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vi-VN" sz="3300" b="1" i="1" dirty="0">
                <a:solidFill>
                  <a:srgbClr val="FF0000"/>
                </a:solidFill>
                <a:latin typeface="Times New Roman" panose="02020603050405020304" pitchFamily="18" charset="0"/>
                <a:ea typeface="Times New Roman" panose="02020603050405020304" pitchFamily="18" charset="0"/>
              </a:rPr>
              <a:t>Phiếu nhiệm vụ </a:t>
            </a:r>
            <a:r>
              <a:rPr lang="en-US" sz="3300" b="1" i="1" dirty="0">
                <a:solidFill>
                  <a:srgbClr val="FF0000"/>
                </a:solidFill>
                <a:latin typeface="Times New Roman" panose="02020603050405020304" pitchFamily="18" charset="0"/>
                <a:ea typeface="Times New Roman" panose="02020603050405020304" pitchFamily="18" charset="0"/>
              </a:rPr>
              <a:t>2. </a:t>
            </a:r>
            <a:r>
              <a:rPr lang="en-US" sz="3300" b="1" i="1" dirty="0" err="1">
                <a:solidFill>
                  <a:srgbClr val="FF0000"/>
                </a:solidFill>
                <a:latin typeface="Times New Roman" panose="02020603050405020304" pitchFamily="18" charset="0"/>
                <a:ea typeface="Times New Roman" panose="02020603050405020304" pitchFamily="18" charset="0"/>
              </a:rPr>
              <a:t>Tìm</a:t>
            </a:r>
            <a:r>
              <a:rPr lang="en-US" sz="3300" b="1" i="1" dirty="0">
                <a:solidFill>
                  <a:srgbClr val="FF0000"/>
                </a:solidFill>
                <a:latin typeface="Times New Roman" panose="02020603050405020304" pitchFamily="18" charset="0"/>
                <a:ea typeface="Times New Roman" panose="02020603050405020304" pitchFamily="18" charset="0"/>
              </a:rPr>
              <a:t> </a:t>
            </a:r>
            <a:r>
              <a:rPr lang="en-US" sz="3300" b="1" i="1" dirty="0" err="1">
                <a:solidFill>
                  <a:srgbClr val="FF0000"/>
                </a:solidFill>
                <a:latin typeface="Times New Roman" panose="02020603050405020304" pitchFamily="18" charset="0"/>
                <a:ea typeface="Times New Roman" panose="02020603050405020304" pitchFamily="18" charset="0"/>
              </a:rPr>
              <a:t>hiểu</a:t>
            </a:r>
            <a:r>
              <a:rPr lang="en-US" sz="3300" b="1" i="1" dirty="0">
                <a:solidFill>
                  <a:srgbClr val="FF0000"/>
                </a:solidFill>
                <a:latin typeface="Times New Roman" panose="02020603050405020304" pitchFamily="18" charset="0"/>
                <a:ea typeface="Times New Roman" panose="02020603050405020304" pitchFamily="18" charset="0"/>
              </a:rPr>
              <a:t> </a:t>
            </a:r>
            <a:r>
              <a:rPr lang="en-US" sz="3300" b="1" i="1" dirty="0" err="1">
                <a:solidFill>
                  <a:srgbClr val="FF0000"/>
                </a:solidFill>
                <a:latin typeface="Times New Roman" panose="02020603050405020304" pitchFamily="18" charset="0"/>
                <a:ea typeface="Times New Roman" panose="02020603050405020304" pitchFamily="18" charset="0"/>
              </a:rPr>
              <a:t>về</a:t>
            </a:r>
            <a:r>
              <a:rPr lang="en-US" sz="3300" b="1" i="1" dirty="0">
                <a:solidFill>
                  <a:srgbClr val="FF0000"/>
                </a:solidFill>
                <a:latin typeface="Times New Roman" panose="02020603050405020304" pitchFamily="18" charset="0"/>
                <a:ea typeface="Times New Roman" panose="02020603050405020304" pitchFamily="18" charset="0"/>
              </a:rPr>
              <a:t> </a:t>
            </a:r>
            <a:r>
              <a:rPr lang="en-US" sz="3300" b="1" i="1" dirty="0" err="1">
                <a:solidFill>
                  <a:srgbClr val="FF0000"/>
                </a:solidFill>
                <a:latin typeface="Times New Roman" panose="02020603050405020304" pitchFamily="18" charset="0"/>
                <a:ea typeface="Times New Roman" panose="02020603050405020304" pitchFamily="18" charset="0"/>
              </a:rPr>
              <a:t>đường</a:t>
            </a:r>
            <a:r>
              <a:rPr lang="en-US" sz="3300" b="1" i="1" dirty="0">
                <a:solidFill>
                  <a:srgbClr val="FF0000"/>
                </a:solidFill>
                <a:latin typeface="Times New Roman" panose="02020603050405020304" pitchFamily="18" charset="0"/>
                <a:ea typeface="Times New Roman" panose="02020603050405020304" pitchFamily="18" charset="0"/>
              </a:rPr>
              <a:t> </a:t>
            </a:r>
            <a:r>
              <a:rPr lang="en-US" sz="3300" b="1" i="1" dirty="0" err="1">
                <a:solidFill>
                  <a:srgbClr val="FF0000"/>
                </a:solidFill>
                <a:latin typeface="Times New Roman" panose="02020603050405020304" pitchFamily="18" charset="0"/>
                <a:ea typeface="Times New Roman" panose="02020603050405020304" pitchFamily="18" charset="0"/>
              </a:rPr>
              <a:t>truyền</a:t>
            </a:r>
            <a:r>
              <a:rPr lang="en-US" sz="3300" b="1" i="1" dirty="0">
                <a:solidFill>
                  <a:srgbClr val="FF0000"/>
                </a:solidFill>
                <a:latin typeface="Times New Roman" panose="02020603050405020304" pitchFamily="18" charset="0"/>
                <a:ea typeface="Times New Roman" panose="02020603050405020304" pitchFamily="18" charset="0"/>
              </a:rPr>
              <a:t> </a:t>
            </a:r>
            <a:r>
              <a:rPr lang="en-US" sz="3300" b="1" i="1" dirty="0" err="1">
                <a:solidFill>
                  <a:srgbClr val="FF0000"/>
                </a:solidFill>
                <a:latin typeface="Times New Roman" panose="02020603050405020304" pitchFamily="18" charset="0"/>
                <a:ea typeface="Times New Roman" panose="02020603050405020304" pitchFamily="18" charset="0"/>
              </a:rPr>
              <a:t>của</a:t>
            </a:r>
            <a:r>
              <a:rPr lang="en-US" sz="3300" b="1" i="1" dirty="0">
                <a:solidFill>
                  <a:srgbClr val="FF0000"/>
                </a:solidFill>
                <a:latin typeface="Times New Roman" panose="02020603050405020304" pitchFamily="18" charset="0"/>
                <a:ea typeface="Times New Roman" panose="02020603050405020304" pitchFamily="18" charset="0"/>
              </a:rPr>
              <a:t> </a:t>
            </a:r>
            <a:r>
              <a:rPr lang="en-US" sz="3300" b="1" i="1" dirty="0" err="1">
                <a:solidFill>
                  <a:srgbClr val="FF0000"/>
                </a:solidFill>
                <a:latin typeface="Times New Roman" panose="02020603050405020304" pitchFamily="18" charset="0"/>
                <a:ea typeface="Times New Roman" panose="02020603050405020304" pitchFamily="18" charset="0"/>
              </a:rPr>
              <a:t>ánh</a:t>
            </a:r>
            <a:r>
              <a:rPr lang="en-US" sz="3300" b="1" i="1" dirty="0">
                <a:solidFill>
                  <a:srgbClr val="FF0000"/>
                </a:solidFill>
                <a:latin typeface="Times New Roman" panose="02020603050405020304" pitchFamily="18" charset="0"/>
                <a:ea typeface="Times New Roman" panose="02020603050405020304" pitchFamily="18" charset="0"/>
              </a:rPr>
              <a:t> </a:t>
            </a:r>
            <a:r>
              <a:rPr lang="en-US" sz="3300" b="1" i="1" dirty="0" err="1">
                <a:solidFill>
                  <a:srgbClr val="FF0000"/>
                </a:solidFill>
                <a:latin typeface="Times New Roman" panose="02020603050405020304" pitchFamily="18" charset="0"/>
                <a:ea typeface="Times New Roman" panose="02020603050405020304" pitchFamily="18" charset="0"/>
              </a:rPr>
              <a:t>sáng</a:t>
            </a:r>
            <a:r>
              <a:rPr lang="en-US" sz="3300" b="1" i="1" dirty="0">
                <a:solidFill>
                  <a:srgbClr val="FF0000"/>
                </a:solidFill>
                <a:latin typeface="Times New Roman" panose="02020603050405020304" pitchFamily="18" charset="0"/>
                <a:ea typeface="Times New Roman" panose="02020603050405020304" pitchFamily="18" charset="0"/>
              </a:rPr>
              <a:t>.</a:t>
            </a:r>
            <a:endParaRPr lang="en-US" sz="3300" b="1" dirty="0">
              <a:solidFill>
                <a:srgbClr val="FF0000"/>
              </a:solidFill>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Việc 1: Đọc yêu cầu trong SGK trang 30</a:t>
            </a:r>
          </a:p>
          <a:p>
            <a:pPr marL="0" marR="0" lvl="0" indent="0" algn="l" defTabSz="914400" rtl="0" eaLnBrk="0" fontAlgn="base" latinLnBrk="0" hangingPunct="0">
              <a:lnSpc>
                <a:spcPct val="100000"/>
              </a:lnSpc>
              <a:spcBef>
                <a:spcPct val="0"/>
              </a:spcBef>
              <a:spcAft>
                <a:spcPct val="0"/>
              </a:spcAft>
              <a:buClrTx/>
              <a:buSzTx/>
              <a:buFontTx/>
              <a:buNone/>
              <a:tabLst/>
            </a:pPr>
            <a:r>
              <a:rPr lang="vi-VN" altLang="en-US" sz="3000" dirty="0">
                <a:latin typeface="Times New Roman" panose="02020603050405020304" pitchFamily="18" charset="0"/>
                <a:cs typeface="Times New Roman" panose="02020603050405020304" pitchFamily="18" charset="0"/>
              </a:rPr>
              <a:t>Việc 2: Thực hiện thí nghiệm theo nhóm 6</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300" b="1"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Phiếu nhiệm v</a:t>
            </a:r>
            <a:r>
              <a:rPr lang="vi-VN" altLang="en-US" sz="3300" b="1" i="1" dirty="0">
                <a:solidFill>
                  <a:srgbClr val="FF0000"/>
                </a:solidFill>
                <a:latin typeface="Times New Roman" panose="02020603050405020304" pitchFamily="18" charset="0"/>
                <a:cs typeface="Times New Roman" panose="02020603050405020304" pitchFamily="18" charset="0"/>
              </a:rPr>
              <a:t>ụ 3: Tìm hiểu một số vật cho ánh sáng truyền qua và một số vật cản ánh sáng.</a:t>
            </a:r>
          </a:p>
          <a:p>
            <a:pPr lvl="0" defTabSz="914400" eaLnBrk="0" fontAlgn="base" hangingPunct="0">
              <a:spcBef>
                <a:spcPct val="0"/>
              </a:spcBef>
              <a:spcAft>
                <a:spcPct val="0"/>
              </a:spcAft>
            </a:pPr>
            <a:r>
              <a:rPr lang="vi-VN" altLang="en-US" sz="3000" dirty="0">
                <a:latin typeface="Times New Roman" panose="02020603050405020304" pitchFamily="18" charset="0"/>
                <a:cs typeface="Times New Roman" panose="02020603050405020304" pitchFamily="18" charset="0"/>
              </a:rPr>
              <a:t>Việc 1: Đọc yêu cầu trong SGK trang 30</a:t>
            </a:r>
          </a:p>
          <a:p>
            <a:pPr lvl="0" defTabSz="914400" eaLnBrk="0" fontAlgn="base" hangingPunct="0">
              <a:spcBef>
                <a:spcPct val="0"/>
              </a:spcBef>
              <a:spcAft>
                <a:spcPct val="0"/>
              </a:spcAft>
            </a:pPr>
            <a:r>
              <a:rPr lang="vi-VN" altLang="en-US" sz="3000" dirty="0">
                <a:latin typeface="Times New Roman" panose="02020603050405020304" pitchFamily="18" charset="0"/>
                <a:cs typeface="Times New Roman" panose="02020603050405020304" pitchFamily="18" charset="0"/>
              </a:rPr>
              <a:t>Việc 2: Thực hiện thí nghiệm theo nhóm 6</a:t>
            </a:r>
          </a:p>
          <a:p>
            <a:pPr lvl="0" defTabSz="914400" eaLnBrk="0" fontAlgn="base" hangingPunct="0">
              <a:spcBef>
                <a:spcPct val="0"/>
              </a:spcBef>
              <a:spcAft>
                <a:spcPct val="0"/>
              </a:spcAft>
            </a:pPr>
            <a:r>
              <a:rPr lang="vi-VN" altLang="en-US" sz="3000" dirty="0">
                <a:latin typeface="Times New Roman" panose="02020603050405020304" pitchFamily="18" charset="0"/>
                <a:cs typeface="Times New Roman" panose="02020603050405020304" pitchFamily="18" charset="0"/>
              </a:rPr>
              <a:t>Việc 3: Ghi kết quả vào phiếu học tập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633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a16="http://schemas.microsoft.com/office/drawing/2014/main"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2FA0DC4-AC8F-5EBD-A7D3-EC09E8DB7BD0}"/>
                  </a:ext>
                </a:extLst>
              </p14:cNvPr>
              <p14:cNvContentPartPr/>
              <p14:nvPr/>
            </p14:nvContentPartPr>
            <p14:xfrm>
              <a:off x="-106800" y="4152630"/>
              <a:ext cx="270" cy="27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4"/>
              <a:stretch>
                <a:fillRect/>
              </a:stretch>
            </p:blipFill>
            <p:spPr>
              <a:xfrm>
                <a:off x="-154050" y="410538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93BBF49-4323-50FF-A5A7-FB9B65AA674A}"/>
                  </a:ext>
                </a:extLst>
              </p14:cNvPr>
              <p14:cNvContentPartPr/>
              <p14:nvPr/>
            </p14:nvContentPartPr>
            <p14:xfrm>
              <a:off x="2301240" y="792270"/>
              <a:ext cx="1120500" cy="4671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6"/>
              <a:stretch>
                <a:fillRect/>
              </a:stretch>
            </p:blipFill>
            <p:spPr>
              <a:xfrm>
                <a:off x="2238270" y="728904"/>
                <a:ext cx="1246079" cy="173080"/>
              </a:xfrm>
              <a:prstGeom prst="rect">
                <a:avLst/>
              </a:prstGeom>
            </p:spPr>
          </p:pic>
        </mc:Fallback>
      </mc:AlternateContent>
      <p:sp>
        <p:nvSpPr>
          <p:cNvPr id="2" name="Rectangle 1">
            <a:extLst>
              <a:ext uri="{FF2B5EF4-FFF2-40B4-BE49-F238E27FC236}">
                <a16:creationId xmlns:a16="http://schemas.microsoft.com/office/drawing/2014/main" id="{B8ECFAB5-BCA8-6B80-732D-347C1BB85444}"/>
              </a:ext>
            </a:extLst>
          </p:cNvPr>
          <p:cNvSpPr/>
          <p:nvPr/>
        </p:nvSpPr>
        <p:spPr>
          <a:xfrm>
            <a:off x="780585" y="1088667"/>
            <a:ext cx="7527074" cy="126838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chemeClr val="bg2">
                    <a:lumMod val="10000"/>
                  </a:schemeClr>
                </a:solidFill>
                <a:latin typeface="Times New Roman" panose="02020603050405020304" pitchFamily="18" charset="0"/>
                <a:cs typeface="Times New Roman" panose="02020603050405020304" pitchFamily="18" charset="0"/>
              </a:rPr>
              <a:t>Trong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môi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trong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suốt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như</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khí</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nước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thủy</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tinh</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thì</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ánh</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sáng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truyền</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theo</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đường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thẳng</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961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70" y="81263"/>
            <a:ext cx="8718460" cy="553998"/>
          </a:xfrm>
          <a:prstGeom prst="rect">
            <a:avLst/>
          </a:prstGeom>
          <a:solidFill>
            <a:schemeClr val="bg1"/>
          </a:solidFill>
        </p:spPr>
        <p:txBody>
          <a:bodyPr wrap="square">
            <a:spAutoFit/>
          </a:bodyPr>
          <a:lstStyle/>
          <a:p>
            <a:pPr algn="just">
              <a:spcAft>
                <a:spcPts val="0"/>
              </a:spcAft>
            </a:pPr>
            <a:endParaRPr lang="en-US" sz="3000" b="1" i="1" dirty="0">
              <a:solidFill>
                <a:schemeClr val="tx1">
                  <a:lumMod val="50000"/>
                </a:schemeClr>
              </a:solidFill>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EC268C3F-F5AE-08A5-087A-D84E35E35CB4}"/>
              </a:ext>
            </a:extLst>
          </p:cNvPr>
          <p:cNvGraphicFramePr>
            <a:graphicFrameLocks noGrp="1"/>
          </p:cNvGraphicFramePr>
          <p:nvPr>
            <p:extLst>
              <p:ext uri="{D42A27DB-BD31-4B8C-83A1-F6EECF244321}">
                <p14:modId xmlns:p14="http://schemas.microsoft.com/office/powerpoint/2010/main" val="3372617753"/>
              </p:ext>
            </p:extLst>
          </p:nvPr>
        </p:nvGraphicFramePr>
        <p:xfrm>
          <a:off x="212770" y="635261"/>
          <a:ext cx="8794677" cy="2586404"/>
        </p:xfrm>
        <a:graphic>
          <a:graphicData uri="http://schemas.openxmlformats.org/drawingml/2006/table">
            <a:tbl>
              <a:tblPr firstRow="1" bandRow="1">
                <a:tableStyleId>{F2DE63D5-997A-4646-A377-4702673A728D}</a:tableStyleId>
              </a:tblPr>
              <a:tblGrid>
                <a:gridCol w="2755384">
                  <a:extLst>
                    <a:ext uri="{9D8B030D-6E8A-4147-A177-3AD203B41FA5}">
                      <a16:colId xmlns:a16="http://schemas.microsoft.com/office/drawing/2014/main" val="872255098"/>
                    </a:ext>
                  </a:extLst>
                </a:gridCol>
                <a:gridCol w="3523508">
                  <a:extLst>
                    <a:ext uri="{9D8B030D-6E8A-4147-A177-3AD203B41FA5}">
                      <a16:colId xmlns:a16="http://schemas.microsoft.com/office/drawing/2014/main" val="2771943912"/>
                    </a:ext>
                  </a:extLst>
                </a:gridCol>
                <a:gridCol w="2515785">
                  <a:extLst>
                    <a:ext uri="{9D8B030D-6E8A-4147-A177-3AD203B41FA5}">
                      <a16:colId xmlns:a16="http://schemas.microsoft.com/office/drawing/2014/main" val="651575559"/>
                    </a:ext>
                  </a:extLst>
                </a:gridCol>
              </a:tblGrid>
              <a:tr h="405925">
                <a:tc gridSpan="2">
                  <a:txBody>
                    <a:bodyPr/>
                    <a:lstStyle/>
                    <a:p>
                      <a:pPr algn="ctr"/>
                      <a:r>
                        <a:rPr lang="en-US" sz="2400" b="1" dirty="0" err="1">
                          <a:solidFill>
                            <a:srgbClr val="D10047"/>
                          </a:solidFill>
                          <a:latin typeface="Times New Roman" panose="02020603050405020304" pitchFamily="18" charset="0"/>
                          <a:cs typeface="Times New Roman" panose="02020603050405020304" pitchFamily="18" charset="0"/>
                        </a:rPr>
                        <a:t>Vật</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cho</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ánh</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sáng</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truyền</a:t>
                      </a:r>
                      <a:r>
                        <a:rPr lang="en-US" sz="2400" b="1" dirty="0">
                          <a:solidFill>
                            <a:srgbClr val="D10047"/>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1306195"/>
                  </a:ext>
                </a:extLst>
              </a:tr>
              <a:tr h="1030426">
                <a:tc>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chỉ</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74353289"/>
                  </a:ext>
                </a:extLst>
              </a:tr>
              <a:tr h="940484">
                <a:tc>
                  <a:txBody>
                    <a:bodyPr/>
                    <a:lstStyle/>
                    <a:p>
                      <a:endParaRPr lang="en-US"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59568446"/>
                  </a:ext>
                </a:extLst>
              </a:tr>
            </a:tbl>
          </a:graphicData>
        </a:graphic>
      </p:graphicFrame>
      <p:sp>
        <p:nvSpPr>
          <p:cNvPr id="4" name="Rectangle 3">
            <a:extLst>
              <a:ext uri="{FF2B5EF4-FFF2-40B4-BE49-F238E27FC236}">
                <a16:creationId xmlns:a16="http://schemas.microsoft.com/office/drawing/2014/main" id="{B51989D0-E564-5798-4D8E-225B79818828}"/>
              </a:ext>
            </a:extLst>
          </p:cNvPr>
          <p:cNvSpPr/>
          <p:nvPr/>
        </p:nvSpPr>
        <p:spPr>
          <a:xfrm>
            <a:off x="333075" y="2351667"/>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trong</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0D596E9-F0C9-54D4-CE88-CE9F35A72B80}"/>
              </a:ext>
            </a:extLst>
          </p:cNvPr>
          <p:cNvSpPr/>
          <p:nvPr/>
        </p:nvSpPr>
        <p:spPr>
          <a:xfrm>
            <a:off x="3317715" y="2348411"/>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mờ</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58025C1-CB1D-E929-3FC0-CB4F96369222}"/>
              </a:ext>
            </a:extLst>
          </p:cNvPr>
          <p:cNvSpPr/>
          <p:nvPr/>
        </p:nvSpPr>
        <p:spPr>
          <a:xfrm>
            <a:off x="6673541" y="2267291"/>
            <a:ext cx="2333905"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bìa</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945DFB7-5CE1-BFDC-F661-627F9B50D44B}"/>
              </a:ext>
            </a:extLst>
          </p:cNvPr>
          <p:cNvSpPr/>
          <p:nvPr/>
        </p:nvSpPr>
        <p:spPr>
          <a:xfrm>
            <a:off x="333075" y="3221665"/>
            <a:ext cx="8245847" cy="553998"/>
          </a:xfrm>
          <a:prstGeom prst="rect">
            <a:avLst/>
          </a:prstGeom>
        </p:spPr>
        <p:txBody>
          <a:bodyPr wrap="square">
            <a:spAutoFit/>
          </a:bodyPr>
          <a:lstStyle/>
          <a:p>
            <a:pPr algn="just">
              <a:spcAft>
                <a:spcPts val="0"/>
              </a:spcAft>
            </a:pP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Từ</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kết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quả</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thí</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nghiệm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em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rút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nhận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xét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gì</a:t>
            </a:r>
            <a:r>
              <a:rPr lang="en-US" sz="3000" b="1" i="1" dirty="0">
                <a:solidFill>
                  <a:srgbClr val="FF0000"/>
                </a:solidFill>
                <a:latin typeface="Times New Roman" panose="02020603050405020304" pitchFamily="18" charset="0"/>
                <a:ea typeface="Times New Roman" panose="02020603050405020304" pitchFamily="18" charset="0"/>
              </a:rPr>
              <a:t>?</a:t>
            </a:r>
          </a:p>
        </p:txBody>
      </p:sp>
      <p:sp>
        <p:nvSpPr>
          <p:cNvPr id="9" name="Rectangle 8">
            <a:extLst>
              <a:ext uri="{FF2B5EF4-FFF2-40B4-BE49-F238E27FC236}">
                <a16:creationId xmlns:a16="http://schemas.microsoft.com/office/drawing/2014/main" id="{9FF255AE-0EC7-4B33-9333-F0AE17728FC1}"/>
              </a:ext>
            </a:extLst>
          </p:cNvPr>
          <p:cNvSpPr/>
          <p:nvPr/>
        </p:nvSpPr>
        <p:spPr>
          <a:xfrm>
            <a:off x="449076" y="3838572"/>
            <a:ext cx="8245847" cy="1077218"/>
          </a:xfrm>
          <a:prstGeom prst="rect">
            <a:avLst/>
          </a:prstGeom>
          <a:solidFill>
            <a:schemeClr val="bg1"/>
          </a:solidFill>
        </p:spPr>
        <p:txBody>
          <a:bodyPr wrap="square">
            <a:spAutoFit/>
          </a:bodyPr>
          <a:lstStyle/>
          <a:p>
            <a:pPr algn="just">
              <a:spcAft>
                <a:spcPts val="0"/>
              </a:spcAft>
            </a:pP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cho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truyền</a:t>
            </a:r>
            <a:r>
              <a:rPr lang="en-US" sz="3200" b="1" dirty="0">
                <a:solidFill>
                  <a:srgbClr val="002060"/>
                </a:solidFill>
                <a:latin typeface="Times New Roman" panose="02020603050405020304" pitchFamily="18" charset="0"/>
                <a:ea typeface="Times New Roman" panose="02020603050405020304" pitchFamily="18" charset="0"/>
              </a:rPr>
              <a:t> qua </a:t>
            </a:r>
            <a:r>
              <a:rPr lang="en-US" sz="3200" b="1" dirty="0" err="1">
                <a:solidFill>
                  <a:srgbClr val="002060"/>
                </a:solidFill>
                <a:latin typeface="Times New Roman" panose="02020603050405020304" pitchFamily="18" charset="0"/>
                <a:ea typeface="Times New Roman" panose="02020603050405020304" pitchFamily="18" charset="0"/>
              </a:rPr>
              <a:t>và</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cản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endParaRPr lang="en-US" sz="32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8306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anim calcmode="lin" valueType="num">
                                      <p:cBhvr>
                                        <p:cTn id="11" dur="250" fill="hold"/>
                                        <p:tgtEl>
                                          <p:spTgt spid="3"/>
                                        </p:tgtEl>
                                        <p:attrNameLst>
                                          <p:attrName>ppt_x</p:attrName>
                                        </p:attrNameLst>
                                      </p:cBhvr>
                                      <p:tavLst>
                                        <p:tav tm="0">
                                          <p:val>
                                            <p:strVal val="#ppt_x"/>
                                          </p:val>
                                        </p:tav>
                                        <p:tav tm="100000">
                                          <p:val>
                                            <p:strVal val="#ppt_x"/>
                                          </p:val>
                                        </p:tav>
                                      </p:tavLst>
                                    </p:anim>
                                    <p:anim calcmode="lin" valueType="num">
                                      <p:cBhvr>
                                        <p:cTn id="12" dur="25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50"/>
                                        <p:tgtEl>
                                          <p:spTgt spid="7">
                                            <p:txEl>
                                              <p:pRg st="0" end="0"/>
                                            </p:txEl>
                                          </p:spTgt>
                                        </p:tgtEl>
                                      </p:cBhvr>
                                    </p:animEffect>
                                    <p:anim calcmode="lin" valueType="num">
                                      <p:cBhvr>
                                        <p:cTn id="16"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anim calcmode="lin" valueType="num">
                                      <p:cBhvr>
                                        <p:cTn id="23" dur="250" fill="hold"/>
                                        <p:tgtEl>
                                          <p:spTgt spid="4"/>
                                        </p:tgtEl>
                                        <p:attrNameLst>
                                          <p:attrName>ppt_x</p:attrName>
                                        </p:attrNameLst>
                                      </p:cBhvr>
                                      <p:tavLst>
                                        <p:tav tm="0">
                                          <p:val>
                                            <p:strVal val="#ppt_x"/>
                                          </p:val>
                                        </p:tav>
                                        <p:tav tm="100000">
                                          <p:val>
                                            <p:strVal val="#ppt_x"/>
                                          </p:val>
                                        </p:tav>
                                      </p:tavLst>
                                    </p:anim>
                                    <p:anim calcmode="lin" valueType="num">
                                      <p:cBhvr>
                                        <p:cTn id="24"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anim calcmode="lin" valueType="num">
                                      <p:cBhvr>
                                        <p:cTn id="30" dur="250" fill="hold"/>
                                        <p:tgtEl>
                                          <p:spTgt spid="5"/>
                                        </p:tgtEl>
                                        <p:attrNameLst>
                                          <p:attrName>ppt_x</p:attrName>
                                        </p:attrNameLst>
                                      </p:cBhvr>
                                      <p:tavLst>
                                        <p:tav tm="0">
                                          <p:val>
                                            <p:strVal val="#ppt_x"/>
                                          </p:val>
                                        </p:tav>
                                        <p:tav tm="100000">
                                          <p:val>
                                            <p:strVal val="#ppt_x"/>
                                          </p:val>
                                        </p:tav>
                                      </p:tavLst>
                                    </p:anim>
                                    <p:anim calcmode="lin" valueType="num">
                                      <p:cBhvr>
                                        <p:cTn id="31"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anim calcmode="lin" valueType="num">
                                      <p:cBhvr>
                                        <p:cTn id="37" dur="250" fill="hold"/>
                                        <p:tgtEl>
                                          <p:spTgt spid="6"/>
                                        </p:tgtEl>
                                        <p:attrNameLst>
                                          <p:attrName>ppt_x</p:attrName>
                                        </p:attrNameLst>
                                      </p:cBhvr>
                                      <p:tavLst>
                                        <p:tav tm="0">
                                          <p:val>
                                            <p:strVal val="#ppt_x"/>
                                          </p:val>
                                        </p:tav>
                                        <p:tav tm="100000">
                                          <p:val>
                                            <p:strVal val="#ppt_x"/>
                                          </p:val>
                                        </p:tav>
                                      </p:tavLst>
                                    </p:anim>
                                    <p:anim calcmode="lin" valueType="num">
                                      <p:cBhvr>
                                        <p:cTn id="38"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D8340AB-9615-4AFB-A3C4-7E66C1F9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8480">
            <a:off x="2237827" y="-1908240"/>
            <a:ext cx="4726337" cy="8892147"/>
          </a:xfrm>
          <a:prstGeom prst="rect">
            <a:avLst/>
          </a:prstGeom>
        </p:spPr>
      </p:pic>
      <p:pic>
        <p:nvPicPr>
          <p:cNvPr id="9" name="图片 3">
            <a:extLst>
              <a:ext uri="{FF2B5EF4-FFF2-40B4-BE49-F238E27FC236}">
                <a16:creationId xmlns:a16="http://schemas.microsoft.com/office/drawing/2014/main" id="{EE8C839A-96C5-45C2-9F0E-41ECA312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59" y="3945275"/>
            <a:ext cx="2126345" cy="1257581"/>
          </a:xfrm>
          <a:prstGeom prst="rect">
            <a:avLst/>
          </a:prstGeom>
        </p:spPr>
      </p:pic>
      <p:pic>
        <p:nvPicPr>
          <p:cNvPr id="10" name="图片 86">
            <a:extLst>
              <a:ext uri="{FF2B5EF4-FFF2-40B4-BE49-F238E27FC236}">
                <a16:creationId xmlns:a16="http://schemas.microsoft.com/office/drawing/2014/main" id="{9D4D40E0-32CD-4663-812E-D1899D241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5619" y="-131608"/>
            <a:ext cx="1307008" cy="1072895"/>
          </a:xfrm>
          <a:prstGeom prst="rect">
            <a:avLst/>
          </a:prstGeom>
        </p:spPr>
      </p:pic>
      <p:sp>
        <p:nvSpPr>
          <p:cNvPr id="2" name="Rectangle 1">
            <a:extLst>
              <a:ext uri="{FF2B5EF4-FFF2-40B4-BE49-F238E27FC236}">
                <a16:creationId xmlns:a16="http://schemas.microsoft.com/office/drawing/2014/main" id="{1FC8DA1C-2B8F-0B49-DF8F-F56F8B781C5D}"/>
              </a:ext>
            </a:extLst>
          </p:cNvPr>
          <p:cNvSpPr/>
          <p:nvPr/>
        </p:nvSpPr>
        <p:spPr>
          <a:xfrm>
            <a:off x="667821" y="791110"/>
            <a:ext cx="7736440" cy="81165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7030A0"/>
                </a:solidFill>
                <a:latin typeface="Times New Roman" panose="02020603050405020304" pitchFamily="18" charset="0"/>
                <a:cs typeface="Times New Roman" panose="02020603050405020304" pitchFamily="18" charset="0"/>
              </a:rPr>
              <a:t>Mắt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chúng</a:t>
            </a:r>
            <a:r>
              <a:rPr lang="en-US" sz="3200" b="1" dirty="0">
                <a:solidFill>
                  <a:srgbClr val="7030A0"/>
                </a:solidFill>
                <a:latin typeface="Times New Roman" panose="02020603050405020304" pitchFamily="18" charset="0"/>
                <a:cs typeface="Times New Roman" panose="02020603050405020304" pitchFamily="18" charset="0"/>
              </a:rPr>
              <a:t> ta </a:t>
            </a:r>
            <a:r>
              <a:rPr lang="en-US" sz="3200" b="1" dirty="0" err="1">
                <a:solidFill>
                  <a:srgbClr val="7030A0"/>
                </a:solidFill>
                <a:latin typeface="Times New Roman" panose="02020603050405020304" pitchFamily="18" charset="0"/>
                <a:cs typeface="Times New Roman" panose="02020603050405020304" pitchFamily="18" charset="0"/>
              </a:rPr>
              <a:t>sẽ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nhìn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thấy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khi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nào</a:t>
            </a:r>
            <a:r>
              <a:rPr lang="en-US" sz="3200" b="1" dirty="0">
                <a:solidFill>
                  <a:srgbClr val="7030A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604FC269-A5F5-4202-3AFD-6D28998F44AC}"/>
              </a:ext>
            </a:extLst>
          </p:cNvPr>
          <p:cNvSpPr/>
          <p:nvPr/>
        </p:nvSpPr>
        <p:spPr>
          <a:xfrm>
            <a:off x="945222" y="2119657"/>
            <a:ext cx="6904233" cy="1257581"/>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4000" b="1" i="1" kern="0" dirty="0">
                <a:solidFill>
                  <a:srgbClr val="C00000"/>
                </a:solidFill>
                <a:effectLst/>
                <a:latin typeface="Times New Roman" panose="02020603050405020304" pitchFamily="18" charset="0"/>
                <a:ea typeface="Times New Roman" panose="02020603050405020304" pitchFamily="18" charset="0"/>
              </a:rPr>
              <a:t>Mắt chỉ nhìn thấy vật khi có ánh sáng từ vật truyền tới mắt.</a:t>
            </a:r>
            <a:endParaRPr lang="en-US"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334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25" fill="hold">
                                          <p:stCondLst>
                                            <p:cond delay="0"/>
                                          </p:stCondLst>
                                        </p:cTn>
                                        <p:tgtEl>
                                          <p:spTgt spid="9"/>
                                        </p:tgtEl>
                                        <p:attrNameLst>
                                          <p:attrName>r</p:attrName>
                                        </p:attrNameLst>
                                      </p:cBhvr>
                                    </p:animRot>
                                    <p:animRot by="-240000">
                                      <p:cBhvr>
                                        <p:cTn id="7" dur="250" fill="hold">
                                          <p:stCondLst>
                                            <p:cond delay="250"/>
                                          </p:stCondLst>
                                        </p:cTn>
                                        <p:tgtEl>
                                          <p:spTgt spid="9"/>
                                        </p:tgtEl>
                                        <p:attrNameLst>
                                          <p:attrName>r</p:attrName>
                                        </p:attrNameLst>
                                      </p:cBhvr>
                                    </p:animRot>
                                    <p:animRot by="240000">
                                      <p:cBhvr>
                                        <p:cTn id="8" dur="250" fill="hold">
                                          <p:stCondLst>
                                            <p:cond delay="500"/>
                                          </p:stCondLst>
                                        </p:cTn>
                                        <p:tgtEl>
                                          <p:spTgt spid="9"/>
                                        </p:tgtEl>
                                        <p:attrNameLst>
                                          <p:attrName>r</p:attrName>
                                        </p:attrNameLst>
                                      </p:cBhvr>
                                    </p:animRot>
                                    <p:animRot by="-240000">
                                      <p:cBhvr>
                                        <p:cTn id="9" dur="250" fill="hold">
                                          <p:stCondLst>
                                            <p:cond delay="750"/>
                                          </p:stCondLst>
                                        </p:cTn>
                                        <p:tgtEl>
                                          <p:spTgt spid="9"/>
                                        </p:tgtEl>
                                        <p:attrNameLst>
                                          <p:attrName>r</p:attrName>
                                        </p:attrNameLst>
                                      </p:cBhvr>
                                    </p:animRot>
                                    <p:animRot by="120000">
                                      <p:cBhvr>
                                        <p:cTn id="10" dur="250" fill="hold">
                                          <p:stCondLst>
                                            <p:cond delay="1000"/>
                                          </p:stCondLst>
                                        </p:cTn>
                                        <p:tgtEl>
                                          <p:spTgt spid="9"/>
                                        </p:tgtEl>
                                        <p:attrNameLst>
                                          <p:attrName>r</p:attrName>
                                        </p:attrNameLst>
                                      </p:cBhvr>
                                    </p:animRot>
                                  </p:childTnLst>
                                </p:cTn>
                              </p:par>
                              <p:par>
                                <p:cTn id="11" presetID="63" presetClass="path" presetSubtype="0" accel="50000" decel="50000" fill="hold" nodeType="withEffect">
                                  <p:stCondLst>
                                    <p:cond delay="0"/>
                                  </p:stCondLst>
                                  <p:childTnLst>
                                    <p:animMotion origin="layout" path="M 1.66667E-6 2.46914E-6 L 0.97153 2.46914E-6 " pathEditMode="relative" rAng="0" ptsTypes="AA">
                                      <p:cBhvr>
                                        <p:cTn id="12" dur="4000" fill="hold"/>
                                        <p:tgtEl>
                                          <p:spTgt spid="9"/>
                                        </p:tgtEl>
                                        <p:attrNameLst>
                                          <p:attrName>ppt_x</p:attrName>
                                          <p:attrName>ppt_y</p:attrName>
                                        </p:attrNameLst>
                                      </p:cBhvr>
                                      <p:rCtr x="48576" y="0"/>
                                    </p:animMotion>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a:extLst>
              <a:ext uri="{FF2B5EF4-FFF2-40B4-BE49-F238E27FC236}">
                <a16:creationId xmlns:a16="http://schemas.microsoft.com/office/drawing/2014/main" id="{22130DB4-B7D6-9F46-527B-31B01374220F}"/>
              </a:ext>
            </a:extLst>
          </p:cNvPr>
          <p:cNvSpPr/>
          <p:nvPr/>
        </p:nvSpPr>
        <p:spPr>
          <a:xfrm>
            <a:off x="256479" y="201042"/>
            <a:ext cx="8363414" cy="5093702"/>
          </a:xfrm>
          <a:prstGeom prst="rect">
            <a:avLst/>
          </a:prstGeom>
        </p:spPr>
        <p:txBody>
          <a:bodyPr wrap="square">
            <a:spAutoFit/>
          </a:bodyPr>
          <a:lstStyle/>
          <a:p>
            <a:pPr algn="ctr">
              <a:defRPr/>
            </a:pP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luận</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defRPr/>
            </a:pPr>
            <a:r>
              <a:rPr lang="en-US" altLang="zh-CN" sz="34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5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nl-NL" sz="3500" b="1" dirty="0">
                <a:solidFill>
                  <a:srgbClr val="FF0000"/>
                </a:solidFill>
                <a:latin typeface="Times New Roman" panose="02020603050405020304" pitchFamily="18" charset="0"/>
                <a:cs typeface="Times New Roman" panose="02020603050405020304" pitchFamily="18" charset="0"/>
              </a:rPr>
              <a:t>Có những vật cho ánh sáng truyền qua hầu như hoàn toàn, một số vật thì cho ánh sáng truyền qua một phần và có những vật không cho ánh sáng truyền qua (vật cản ánh sáng).</a:t>
            </a:r>
          </a:p>
          <a:p>
            <a:pPr algn="just">
              <a:defRPr/>
            </a:pPr>
            <a:r>
              <a:rPr lang="nl-NL" sz="3500" b="1" kern="0" dirty="0">
                <a:solidFill>
                  <a:srgbClr val="FF0000"/>
                </a:solidFill>
                <a:latin typeface="Times New Roman" panose="02020603050405020304" pitchFamily="18" charset="0"/>
                <a:ea typeface="Times New Roman" panose="02020603050405020304" pitchFamily="18" charset="0"/>
              </a:rPr>
              <a:t>- Mắt chỉ nhìn thấy vật khi có ánh sáng từ vật truyền tới mắt.</a:t>
            </a:r>
            <a:endParaRPr lang="en-US" sz="3500" b="1" dirty="0">
              <a:solidFill>
                <a:srgbClr val="FF0000"/>
              </a:solidFill>
              <a:latin typeface="Times New Roman" panose="02020603050405020304" pitchFamily="18" charset="0"/>
              <a:cs typeface="Times New Roman" panose="02020603050405020304" pitchFamily="18" charset="0"/>
            </a:endParaRPr>
          </a:p>
          <a:p>
            <a:pPr algn="just">
              <a:defRPr/>
            </a:pPr>
            <a:endParaRPr lang="en-US" altLang="zh-CN"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121" y="70702"/>
            <a:ext cx="1029303" cy="967224"/>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6DD5B-4559-1BE7-DD3E-70F40F0151C1}"/>
              </a:ext>
            </a:extLst>
          </p:cNvPr>
          <p:cNvSpPr/>
          <p:nvPr/>
        </p:nvSpPr>
        <p:spPr>
          <a:xfrm>
            <a:off x="220894" y="1092067"/>
            <a:ext cx="8702211" cy="158079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a:solidFill>
                  <a:schemeClr val="accent5">
                    <a:lumMod val="50000"/>
                  </a:schemeClr>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Kể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thêm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truyền</a:t>
            </a:r>
            <a:r>
              <a:rPr lang="en-US" sz="3600" b="1" dirty="0">
                <a:solidFill>
                  <a:srgbClr val="002060"/>
                </a:solidFill>
                <a:latin typeface="Times New Roman" panose="02020603050405020304" pitchFamily="18" charset="0"/>
                <a:cs typeface="Times New Roman" panose="02020603050405020304" pitchFamily="18" charset="0"/>
              </a:rPr>
              <a:t> qua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1200" b="1" dirty="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00B7FA7-F676-9252-57B6-05CCEA886516}"/>
              </a:ext>
            </a:extLst>
          </p:cNvPr>
          <p:cNvSpPr/>
          <p:nvPr/>
        </p:nvSpPr>
        <p:spPr>
          <a:xfrm>
            <a:off x="220893" y="2773346"/>
            <a:ext cx="8702211" cy="183248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buFont typeface="Arial" panose="020B0604020202020204" pitchFamily="34" charset="0"/>
              <a:buChar char="•"/>
            </a:pPr>
            <a:r>
              <a:rPr lang="vi-VN" sz="2400" b="1" i="0" dirty="0">
                <a:solidFill>
                  <a:schemeClr val="accent1"/>
                </a:solidFill>
                <a:effectLst/>
                <a:latin typeface="Times New Roman" panose="02020603050405020304" pitchFamily="18" charset="0"/>
                <a:cs typeface="Times New Roman" panose="02020603050405020304" pitchFamily="18" charset="0"/>
              </a:rPr>
              <a:t>Vật cho ánh sáng truyền qua: Cốc nước làm bằng thủy tinh trong suốt, cửa sổ làm bằng kính trong suốt </a:t>
            </a:r>
            <a:r>
              <a:rPr lang="en-US" sz="2400" b="1" i="0" dirty="0">
                <a:solidFill>
                  <a:schemeClr val="accent1"/>
                </a:solidFill>
                <a:effectLst/>
                <a:latin typeface="Times New Roman" panose="02020603050405020304" pitchFamily="18" charset="0"/>
                <a:cs typeface="Times New Roman" panose="02020603050405020304" pitchFamily="18" charset="0"/>
              </a:rPr>
              <a:t>…</a:t>
            </a:r>
            <a:endParaRPr lang="vi-VN" sz="2400" b="1" i="0" dirty="0">
              <a:solidFill>
                <a:schemeClr val="accent1"/>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vi-VN" sz="2400" b="1" i="0" dirty="0">
                <a:solidFill>
                  <a:schemeClr val="accent1"/>
                </a:solidFill>
                <a:effectLst/>
                <a:latin typeface="Times New Roman" panose="02020603050405020304" pitchFamily="18" charset="0"/>
                <a:cs typeface="Times New Roman" panose="02020603050405020304" pitchFamily="18" charset="0"/>
              </a:rPr>
              <a:t>Vật cản ánh sáng: Khúc gỗ, quyển sách</a:t>
            </a:r>
            <a:r>
              <a:rPr lang="en-US" sz="2400" b="1" i="0" dirty="0">
                <a:solidFill>
                  <a:schemeClr val="accent1"/>
                </a:solidFill>
                <a:effectLst/>
                <a:latin typeface="Times New Roman" panose="02020603050405020304" pitchFamily="18" charset="0"/>
                <a:cs typeface="Times New Roman" panose="02020603050405020304" pitchFamily="18" charset="0"/>
              </a:rPr>
              <a:t> …</a:t>
            </a:r>
            <a:endParaRPr lang="vi-VN" sz="2400" b="1" i="0" dirty="0">
              <a:solidFill>
                <a:schemeClr val="accent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2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10F9-4DBA-8869-D6E9-BC3DEE654D1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ED2B2BF-23D6-5C45-4922-7BE6F323505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0811CA1-3F58-CB84-7DC4-9F7F2C30EC93}"/>
              </a:ext>
            </a:extLst>
          </p:cNvPr>
          <p:cNvSpPr>
            <a:spLocks noGrp="1"/>
          </p:cNvSpPr>
          <p:nvPr>
            <p:ph type="sldNum" sz="quarter" idx="12"/>
          </p:nvPr>
        </p:nvSpPr>
        <p:spPr/>
        <p:txBody>
          <a:bodyPr/>
          <a:lstStyle/>
          <a:p>
            <a:fld id="{567AE257-BA26-47B3-B601-3D992018CF77}" type="slidenum">
              <a:rPr lang="en-US" smtClean="0"/>
              <a:t>2</a:t>
            </a:fld>
            <a:endParaRPr lang="en-US"/>
          </a:p>
        </p:txBody>
      </p:sp>
      <p:pic>
        <p:nvPicPr>
          <p:cNvPr id="5" name="bài ca đi học">
            <a:hlinkClick r:id="" action="ppaction://media"/>
            <a:extLst>
              <a:ext uri="{FF2B5EF4-FFF2-40B4-BE49-F238E27FC236}">
                <a16:creationId xmlns:a16="http://schemas.microsoft.com/office/drawing/2014/main" id="{11C0071C-0F1E-DA3C-942E-EC1ECC47F0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62550"/>
          </a:xfrm>
          <a:prstGeom prst="rect">
            <a:avLst/>
          </a:prstGeom>
        </p:spPr>
      </p:pic>
    </p:spTree>
    <p:extLst>
      <p:ext uri="{BB962C8B-B14F-4D97-AF65-F5344CB8AC3E}">
        <p14:creationId xmlns:p14="http://schemas.microsoft.com/office/powerpoint/2010/main" val="111548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4"/>
          <p:cNvPicPr>
            <a:picLocks noChangeAspect="1"/>
          </p:cNvPicPr>
          <p:nvPr/>
        </p:nvPicPr>
        <p:blipFill rotWithShape="1">
          <a:blip r:embed="rId2">
            <a:extLst>
              <a:ext uri="{28A0092B-C50C-407E-A947-70E740481C1C}">
                <a14:useLocalDpi xmlns:a14="http://schemas.microsoft.com/office/drawing/2010/main" val="0"/>
              </a:ext>
            </a:extLst>
          </a:blip>
          <a:srcRect t="26381" b="32552"/>
          <a:stretch/>
        </p:blipFill>
        <p:spPr>
          <a:xfrm>
            <a:off x="132234" y="4189393"/>
            <a:ext cx="8748950" cy="954107"/>
          </a:xfrm>
          <a:prstGeom prst="rect">
            <a:avLst/>
          </a:prstGeom>
        </p:spPr>
      </p:pic>
      <p:sp>
        <p:nvSpPr>
          <p:cNvPr id="6" name="TextBox 5">
            <a:extLst>
              <a:ext uri="{FF2B5EF4-FFF2-40B4-BE49-F238E27FC236}">
                <a16:creationId xmlns:a16="http://schemas.microsoft.com/office/drawing/2014/main" id="{67B07D64-380B-05AD-8463-E6EA01B2F277}"/>
              </a:ext>
            </a:extLst>
          </p:cNvPr>
          <p:cNvSpPr txBox="1"/>
          <p:nvPr/>
        </p:nvSpPr>
        <p:spPr>
          <a:xfrm>
            <a:off x="132234" y="292186"/>
            <a:ext cx="8748950" cy="1569660"/>
          </a:xfrm>
          <a:prstGeom prst="rect">
            <a:avLst/>
          </a:prstGeom>
          <a:noFill/>
        </p:spPr>
        <p:txBody>
          <a:bodyPr wrap="square">
            <a:spAutoFit/>
          </a:bodyPr>
          <a:lstStyle/>
          <a:p>
            <a:pPr algn="just"/>
            <a:r>
              <a:rPr lang="en-US" sz="2400" b="1" kern="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nl-NL" sz="2400" b="1" kern="0" dirty="0">
                <a:solidFill>
                  <a:srgbClr val="002060"/>
                </a:solidFill>
                <a:effectLst/>
                <a:latin typeface="Times New Roman" panose="02020603050405020304" pitchFamily="18" charset="0"/>
                <a:ea typeface="Times New Roman" panose="02020603050405020304" pitchFamily="18" charset="0"/>
              </a:rPr>
              <a:t>Quan sát các vật trong hình 7,8,9</a:t>
            </a:r>
            <a:r>
              <a:rPr lang="nl-NL" sz="2400" b="1" kern="0" dirty="0">
                <a:solidFill>
                  <a:srgbClr val="002060"/>
                </a:solidFill>
                <a:latin typeface="Times New Roman" panose="02020603050405020304" pitchFamily="18" charset="0"/>
                <a:ea typeface="Times New Roman" panose="02020603050405020304" pitchFamily="18" charset="0"/>
              </a:rPr>
              <a:t>.</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 Nêu tên bộ phận của vật cho ánh sáng truyền qua. </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Vì sao các bộ phận đó phải làm bằng chất liệu mà ánh </a:t>
            </a:r>
            <a:r>
              <a:rPr lang="nl-NL" sz="2400" b="1" kern="0" dirty="0">
                <a:solidFill>
                  <a:srgbClr val="002060"/>
                </a:solidFill>
                <a:latin typeface="Times New Roman" panose="02020603050405020304" pitchFamily="18" charset="0"/>
                <a:ea typeface="Times New Roman" panose="02020603050405020304" pitchFamily="18" charset="0"/>
              </a:rPr>
              <a:t>sáng truyền qua được?</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0871D60-EFFC-3FB0-ED02-FC3E6BBFDBFE}"/>
              </a:ext>
            </a:extLst>
          </p:cNvPr>
          <p:cNvPicPr>
            <a:picLocks noChangeAspect="1"/>
          </p:cNvPicPr>
          <p:nvPr/>
        </p:nvPicPr>
        <p:blipFill>
          <a:blip r:embed="rId3"/>
          <a:stretch>
            <a:fillRect/>
          </a:stretch>
        </p:blipFill>
        <p:spPr>
          <a:xfrm>
            <a:off x="0" y="1823959"/>
            <a:ext cx="9144000" cy="2789138"/>
          </a:xfrm>
          <a:prstGeom prst="rect">
            <a:avLst/>
          </a:prstGeom>
        </p:spPr>
      </p:pic>
    </p:spTree>
    <p:extLst>
      <p:ext uri="{BB962C8B-B14F-4D97-AF65-F5344CB8AC3E}">
        <p14:creationId xmlns:p14="http://schemas.microsoft.com/office/powerpoint/2010/main" val="79224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1767656"/>
            <a:ext cx="9144000" cy="2923877"/>
          </a:xfrm>
          <a:prstGeom prst="rect">
            <a:avLst/>
          </a:prstGeom>
          <a:solidFill>
            <a:schemeClr val="bg1"/>
          </a:solidFill>
        </p:spPr>
        <p:txBody>
          <a:bodyPr wrap="square">
            <a:spAutoFit/>
          </a:bodyPr>
          <a:lstStyle/>
          <a:p>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cho</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a:t>
            </a:r>
            <a:endParaRPr lang="en-US" sz="2300" dirty="0">
              <a:solidFill>
                <a:srgbClr val="FF000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Ống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đồng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hồ</a:t>
            </a:r>
            <a:r>
              <a:rPr lang="en-US" sz="2300" b="1" dirty="0">
                <a:solidFill>
                  <a:srgbClr val="002060"/>
                </a:solidFill>
                <a:latin typeface="Times New Roman" panose="02020603050405020304" pitchFamily="18" charset="0"/>
                <a:cs typeface="Times New Roman" panose="02020603050405020304" pitchFamily="18" charset="0"/>
              </a:rPr>
              <a:t>.</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a:t>
            </a:r>
          </a:p>
          <a:p>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err="1">
                <a:solidFill>
                  <a:srgbClr val="FF0000"/>
                </a:solidFill>
                <a:latin typeface="Times New Roman" panose="02020603050405020304" pitchFamily="18" charset="0"/>
                <a:cs typeface="Times New Roman" panose="02020603050405020304" pitchFamily="18" charset="0"/>
              </a:rPr>
              <a:t>Các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đó</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phải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làm</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bằng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vật</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liệu</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mà</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 </a:t>
            </a:r>
            <a:r>
              <a:rPr lang="en-US" sz="2300" b="1" dirty="0" err="1">
                <a:solidFill>
                  <a:srgbClr val="FF0000"/>
                </a:solidFill>
                <a:latin typeface="Times New Roman" panose="02020603050405020304" pitchFamily="18" charset="0"/>
                <a:cs typeface="Times New Roman" panose="02020603050405020304" pitchFamily="18" charset="0"/>
              </a:rPr>
              <a:t>được</a:t>
            </a:r>
            <a:r>
              <a:rPr lang="en-US" sz="2300" b="1" dirty="0">
                <a:solidFill>
                  <a:srgbClr val="FF0000"/>
                </a:solidFill>
                <a:latin typeface="Times New Roman" panose="02020603050405020304" pitchFamily="18" charset="0"/>
                <a:cs typeface="Times New Roman" panose="02020603050405020304" pitchFamily="18" charset="0"/>
              </a:rPr>
              <a:t>:</a:t>
            </a:r>
          </a:p>
          <a:p>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để</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giúp</a:t>
            </a:r>
            <a:r>
              <a:rPr lang="en-US" sz="2300" b="1" dirty="0">
                <a:solidFill>
                  <a:srgbClr val="002060"/>
                </a:solidFill>
                <a:latin typeface="Times New Roman" panose="02020603050405020304" pitchFamily="18" charset="0"/>
                <a:cs typeface="Times New Roman" panose="02020603050405020304" pitchFamily="18" charset="0"/>
              </a:rPr>
              <a:t> ta </a:t>
            </a:r>
            <a:r>
              <a:rPr lang="en-US" sz="2300" b="1" dirty="0" err="1">
                <a:solidFill>
                  <a:srgbClr val="002060"/>
                </a:solidFill>
                <a:latin typeface="Times New Roman" panose="02020603050405020304" pitchFamily="18" charset="0"/>
                <a:cs typeface="Times New Roman" panose="02020603050405020304" pitchFamily="18" charset="0"/>
              </a:rPr>
              <a:t>nhìn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thấy</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hoặc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được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chiếu</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sáng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từ</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 </a:t>
            </a:r>
          </a:p>
          <a:p>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a:t>
            </a:r>
            <a:endParaRPr lang="en-US" sz="2300"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2DD1E5A-6694-76FD-7049-08BE38A7F165}"/>
              </a:ext>
            </a:extLst>
          </p:cNvPr>
          <p:cNvPicPr>
            <a:picLocks noChangeAspect="1"/>
          </p:cNvPicPr>
          <p:nvPr/>
        </p:nvPicPr>
        <p:blipFill>
          <a:blip r:embed="rId2"/>
          <a:stretch>
            <a:fillRect/>
          </a:stretch>
        </p:blipFill>
        <p:spPr>
          <a:xfrm>
            <a:off x="0" y="0"/>
            <a:ext cx="9144000" cy="1767656"/>
          </a:xfrm>
          <a:prstGeom prst="rect">
            <a:avLst/>
          </a:prstGeom>
        </p:spPr>
      </p:pic>
    </p:spTree>
    <p:extLst>
      <p:ext uri="{BB962C8B-B14F-4D97-AF65-F5344CB8AC3E}">
        <p14:creationId xmlns:p14="http://schemas.microsoft.com/office/powerpoint/2010/main" val="412944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barn(inVertical)">
                                      <p:cBhvr>
                                        <p:cTn id="13" dur="500"/>
                                        <p:tgtEl>
                                          <p:spTgt spid="29">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xEl>
                                              <p:pRg st="1" end="1"/>
                                            </p:txEl>
                                          </p:spTgt>
                                        </p:tgtEl>
                                        <p:attrNameLst>
                                          <p:attrName>style.visibility</p:attrName>
                                        </p:attrNameLst>
                                      </p:cBhvr>
                                      <p:to>
                                        <p:strVal val="visible"/>
                                      </p:to>
                                    </p:set>
                                    <p:animEffect transition="in" filter="barn(inVertical)">
                                      <p:cBhvr>
                                        <p:cTn id="16" dur="500"/>
                                        <p:tgtEl>
                                          <p:spTgt spid="29">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Effect transition="in" filter="barn(inVertical)">
                                      <p:cBhvr>
                                        <p:cTn id="19" dur="500"/>
                                        <p:tgtEl>
                                          <p:spTgt spid="29">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barn(inVertical)">
                                      <p:cBhvr>
                                        <p:cTn id="22" dur="5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xEl>
                                              <p:pRg st="5" end="5"/>
                                            </p:txEl>
                                          </p:spTgt>
                                        </p:tgtEl>
                                        <p:attrNameLst>
                                          <p:attrName>style.visibility</p:attrName>
                                        </p:attrNameLst>
                                      </p:cBhvr>
                                      <p:to>
                                        <p:strVal val="visible"/>
                                      </p:to>
                                    </p:set>
                                    <p:animEffect transition="in" filter="barn(inVertical)">
                                      <p:cBhvr>
                                        <p:cTn id="27" dur="500"/>
                                        <p:tgtEl>
                                          <p:spTgt spid="2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xEl>
                                              <p:pRg st="6" end="6"/>
                                            </p:txEl>
                                          </p:spTgt>
                                        </p:tgtEl>
                                        <p:attrNameLst>
                                          <p:attrName>style.visibility</p:attrName>
                                        </p:attrNameLst>
                                      </p:cBhvr>
                                      <p:to>
                                        <p:strVal val="visible"/>
                                      </p:to>
                                    </p:set>
                                    <p:animEffect transition="in" filter="barn(inVertical)">
                                      <p:cBhvr>
                                        <p:cTn id="32" dur="500"/>
                                        <p:tgtEl>
                                          <p:spTgt spid="2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xEl>
                                              <p:pRg st="7" end="7"/>
                                            </p:txEl>
                                          </p:spTgt>
                                        </p:tgtEl>
                                        <p:attrNameLst>
                                          <p:attrName>style.visibility</p:attrName>
                                        </p:attrNameLst>
                                      </p:cBhvr>
                                      <p:to>
                                        <p:strVal val="visible"/>
                                      </p:to>
                                    </p:set>
                                    <p:animEffect transition="in" filter="barn(inVertical)">
                                      <p:cBhvr>
                                        <p:cTn id="37" dur="500"/>
                                        <p:tgtEl>
                                          <p:spTgt spid="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ED3B3A-21F4-B6B9-5C2F-EE8A5A684E26}"/>
              </a:ext>
            </a:extLst>
          </p:cNvPr>
          <p:cNvSpPr txBox="1"/>
          <p:nvPr/>
        </p:nvSpPr>
        <p:spPr>
          <a:xfrm>
            <a:off x="277402" y="113016"/>
            <a:ext cx="8691937" cy="954107"/>
          </a:xfrm>
          <a:prstGeom prst="rect">
            <a:avLst/>
          </a:prstGeom>
          <a:solidFill>
            <a:schemeClr val="bg1"/>
          </a:solid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3. </a:t>
            </a:r>
            <a:r>
              <a:rPr lang="en-US" sz="2800" b="1" dirty="0" err="1">
                <a:solidFill>
                  <a:srgbClr val="002060"/>
                </a:solidFill>
                <a:latin typeface="Times New Roman" panose="02020603050405020304" pitchFamily="18" charset="0"/>
                <a:cs typeface="Times New Roman" panose="02020603050405020304" pitchFamily="18" charset="0"/>
              </a:rPr>
              <a:t>Dựa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dưới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quanh</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truyền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1600" dirty="0"/>
              <a:t>.</a:t>
            </a:r>
          </a:p>
        </p:txBody>
      </p:sp>
      <p:pic>
        <p:nvPicPr>
          <p:cNvPr id="10" name="Picture 9">
            <a:extLst>
              <a:ext uri="{FF2B5EF4-FFF2-40B4-BE49-F238E27FC236}">
                <a16:creationId xmlns:a16="http://schemas.microsoft.com/office/drawing/2014/main" id="{B6E849DC-B933-6163-DE00-D27991261BAB}"/>
              </a:ext>
            </a:extLst>
          </p:cNvPr>
          <p:cNvPicPr>
            <a:picLocks noChangeAspect="1"/>
          </p:cNvPicPr>
          <p:nvPr/>
        </p:nvPicPr>
        <p:blipFill>
          <a:blip r:embed="rId2"/>
          <a:stretch>
            <a:fillRect/>
          </a:stretch>
        </p:blipFill>
        <p:spPr>
          <a:xfrm>
            <a:off x="51370" y="1067122"/>
            <a:ext cx="9144000" cy="2621299"/>
          </a:xfrm>
          <a:prstGeom prst="rect">
            <a:avLst/>
          </a:prstGeom>
        </p:spPr>
      </p:pic>
      <p:sp>
        <p:nvSpPr>
          <p:cNvPr id="13" name="TextBox 12">
            <a:extLst>
              <a:ext uri="{FF2B5EF4-FFF2-40B4-BE49-F238E27FC236}">
                <a16:creationId xmlns:a16="http://schemas.microsoft.com/office/drawing/2014/main" id="{AAF25D6C-00C1-96C8-F288-E4058365C1B4}"/>
              </a:ext>
            </a:extLst>
          </p:cNvPr>
          <p:cNvSpPr txBox="1"/>
          <p:nvPr/>
        </p:nvSpPr>
        <p:spPr>
          <a:xfrm>
            <a:off x="277402" y="3864967"/>
            <a:ext cx="8866598" cy="1077218"/>
          </a:xfrm>
          <a:prstGeom prst="rect">
            <a:avLst/>
          </a:prstGeom>
          <a:solidFill>
            <a:schemeClr val="bg1"/>
          </a:solid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ánh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sáng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truyền</a:t>
            </a:r>
            <a:r>
              <a:rPr lang="en-US" sz="3200" b="1" dirty="0">
                <a:solidFill>
                  <a:srgbClr val="C00000"/>
                </a:solidFill>
                <a:latin typeface="Times New Roman" panose="02020603050405020304" pitchFamily="18" charset="0"/>
                <a:cs typeface="Times New Roman" panose="02020603050405020304" pitchFamily="18" charset="0"/>
              </a:rPr>
              <a:t> qua</a:t>
            </a:r>
            <a:r>
              <a:rPr lang="vi-VN" sz="3200" b="1" dirty="0">
                <a:solidFill>
                  <a:srgbClr val="C00000"/>
                </a:solidFill>
                <a:latin typeface="Times New Roman" panose="02020603050405020304" pitchFamily="18" charset="0"/>
                <a:cs typeface="Times New Roman" panose="02020603050405020304" pitchFamily="18" charset="0"/>
              </a:rPr>
              <a:t>. </a:t>
            </a:r>
            <a:endParaRPr lang="en-US" sz="1800" dirty="0">
              <a:solidFill>
                <a:srgbClr val="C00000"/>
              </a:solidFill>
            </a:endParaRPr>
          </a:p>
        </p:txBody>
      </p:sp>
    </p:spTree>
    <p:extLst>
      <p:ext uri="{BB962C8B-B14F-4D97-AF65-F5344CB8AC3E}">
        <p14:creationId xmlns:p14="http://schemas.microsoft.com/office/powerpoint/2010/main" val="148171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E48C7A-8C01-F236-6289-98BAE01E9260}"/>
              </a:ext>
            </a:extLst>
          </p:cNvPr>
          <p:cNvSpPr/>
          <p:nvPr/>
        </p:nvSpPr>
        <p:spPr>
          <a:xfrm>
            <a:off x="78059" y="2732049"/>
            <a:ext cx="9065941" cy="23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a:t>
            </a:r>
          </a:p>
          <a:p>
            <a:pPr algn="just"/>
            <a:r>
              <a:rPr lang="en-US" sz="2800" b="1" dirty="0">
                <a:solidFill>
                  <a:srgbClr val="002060"/>
                </a:solidFill>
                <a:latin typeface="Times New Roman" panose="02020603050405020304" pitchFamily="18" charset="0"/>
                <a:cs typeface="Times New Roman" panose="02020603050405020304" pitchFamily="18" charset="0"/>
              </a:rPr>
              <a:t>      Khi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phía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chúng</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nhìn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thấy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nữa</a:t>
            </a:r>
            <a:r>
              <a:rPr lang="en-US" sz="2800" b="1" dirty="0">
                <a:solidFill>
                  <a:srgbClr val="002060"/>
                </a:solidFill>
                <a:latin typeface="Times New Roman" panose="02020603050405020304" pitchFamily="18" charset="0"/>
                <a:cs typeface="Times New Roman" panose="02020603050405020304" pitchFamily="18" charset="0"/>
              </a:rPr>
              <a:t>,</a:t>
            </a:r>
            <a:r>
              <a:rPr lang="vi-VN" sz="2800" b="1" dirty="0">
                <a:solidFill>
                  <a:srgbClr val="002060"/>
                </a:solidFill>
                <a:latin typeface="Times New Roman" panose="02020603050405020304" pitchFamily="18" charset="0"/>
                <a:cs typeface="Times New Roman" panose="02020603050405020304" pitchFamily="18" charset="0"/>
              </a:rPr>
              <a:t> 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xuyên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6FC9F01-CA3E-4430-7D9B-C56558C4B460}"/>
              </a:ext>
            </a:extLst>
          </p:cNvPr>
          <p:cNvPicPr>
            <a:picLocks noChangeAspect="1"/>
          </p:cNvPicPr>
          <p:nvPr/>
        </p:nvPicPr>
        <p:blipFill>
          <a:blip r:embed="rId2"/>
          <a:stretch>
            <a:fillRect/>
          </a:stretch>
        </p:blipFill>
        <p:spPr>
          <a:xfrm>
            <a:off x="0" y="125451"/>
            <a:ext cx="9124950" cy="2286000"/>
          </a:xfrm>
          <a:prstGeom prst="rect">
            <a:avLst/>
          </a:prstGeom>
        </p:spPr>
      </p:pic>
    </p:spTree>
    <p:extLst>
      <p:ext uri="{BB962C8B-B14F-4D97-AF65-F5344CB8AC3E}">
        <p14:creationId xmlns:p14="http://schemas.microsoft.com/office/powerpoint/2010/main" val="47447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5205" y="486684"/>
            <a:ext cx="974650" cy="130605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8" y="2852380"/>
            <a:ext cx="2199962" cy="1733383"/>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60281">
            <a:off x="5461696" y="-1278888"/>
            <a:ext cx="5089755" cy="5143500"/>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b="26972"/>
          <a:stretch/>
        </p:blipFill>
        <p:spPr>
          <a:xfrm>
            <a:off x="6428" y="4026362"/>
            <a:ext cx="9144000" cy="1111695"/>
          </a:xfrm>
          <a:prstGeom prst="rect">
            <a:avLst/>
          </a:prstGeom>
        </p:spPr>
      </p:pic>
      <p:sp>
        <p:nvSpPr>
          <p:cNvPr id="2" name="TextBox 1"/>
          <p:cNvSpPr txBox="1"/>
          <p:nvPr/>
        </p:nvSpPr>
        <p:spPr>
          <a:xfrm>
            <a:off x="858644" y="733629"/>
            <a:ext cx="7426712" cy="707886"/>
          </a:xfrm>
          <a:prstGeom prst="rect">
            <a:avLst/>
          </a:prstGeom>
          <a:noFill/>
        </p:spPr>
        <p:txBody>
          <a:bodyPr wrap="square" rtlCol="0">
            <a:spAutoFit/>
          </a:bodyPr>
          <a:lstStyle/>
          <a:p>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605882" y="2175145"/>
            <a:ext cx="7932235" cy="707886"/>
          </a:xfrm>
          <a:prstGeom prst="rect">
            <a:avLst/>
          </a:prstGeom>
          <a:noFill/>
        </p:spPr>
        <p:txBody>
          <a:bodyPr wrap="square" rtlCol="0">
            <a:spAutoFit/>
          </a:bodyPr>
          <a:lstStyle/>
          <a:p>
            <a:pPr algn="ctr"/>
            <a:r>
              <a:rPr lang="vi-VN" sz="4000" b="1" dirty="0">
                <a:ln w="12700">
                  <a:solidFill>
                    <a:schemeClr val="accent5"/>
                  </a:solidFill>
                  <a:prstDash val="solid"/>
                </a:ln>
                <a:solidFill>
                  <a:srgbClr val="FFFF00"/>
                </a:solidFill>
                <a:latin typeface="Times New Roman" panose="02020603050405020304" pitchFamily="18" charset="0"/>
                <a:cs typeface="Times New Roman" panose="02020603050405020304" pitchFamily="18" charset="0"/>
              </a:rPr>
              <a:t>THANKS FOR LISTENING</a:t>
            </a:r>
            <a:r>
              <a:rPr lang="en-US" sz="3000" b="1" dirty="0">
                <a:ln w="12700">
                  <a:solidFill>
                    <a:schemeClr val="accent5"/>
                  </a:solidFill>
                  <a:prstDash val="solid"/>
                </a:ln>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24655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750" fill="hold"/>
                                        <p:tgtEl>
                                          <p:spTgt spid="11"/>
                                        </p:tgtEl>
                                        <p:attrNameLst>
                                          <p:attrName>ppt_w</p:attrName>
                                        </p:attrNameLst>
                                      </p:cBhvr>
                                      <p:tavLst>
                                        <p:tav tm="0">
                                          <p:val>
                                            <p:fltVal val="0"/>
                                          </p:val>
                                        </p:tav>
                                        <p:tav tm="100000">
                                          <p:val>
                                            <p:strVal val="#ppt_w"/>
                                          </p:val>
                                        </p:tav>
                                      </p:tavLst>
                                    </p:anim>
                                    <p:anim calcmode="lin" valueType="num">
                                      <p:cBhvr>
                                        <p:cTn id="18" dur="750" fill="hold"/>
                                        <p:tgtEl>
                                          <p:spTgt spid="11"/>
                                        </p:tgtEl>
                                        <p:attrNameLst>
                                          <p:attrName>ppt_h</p:attrName>
                                        </p:attrNameLst>
                                      </p:cBhvr>
                                      <p:tavLst>
                                        <p:tav tm="0">
                                          <p:val>
                                            <p:fltVal val="0"/>
                                          </p:val>
                                        </p:tav>
                                        <p:tav tm="100000">
                                          <p:val>
                                            <p:strVal val="#ppt_h"/>
                                          </p:val>
                                        </p:tav>
                                      </p:tavLst>
                                    </p:anim>
                                    <p:animEffect transition="in" filter="fade">
                                      <p:cBhvr>
                                        <p:cTn id="19" dur="750"/>
                                        <p:tgtEl>
                                          <p:spTgt spid="11"/>
                                        </p:tgtEl>
                                      </p:cBhvr>
                                    </p:animEffect>
                                  </p:childTnLst>
                                </p:cTn>
                              </p:par>
                            </p:childTnLst>
                          </p:cTn>
                        </p:par>
                        <p:par>
                          <p:cTn id="20" fill="hold">
                            <p:stCondLst>
                              <p:cond delay="2250"/>
                            </p:stCondLst>
                            <p:childTnLst>
                              <p:par>
                                <p:cTn id="21" presetID="42"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B140BE-6F72-A5D4-260B-D9241EA72B1C}"/>
              </a:ext>
            </a:extLst>
          </p:cNvPr>
          <p:cNvSpPr txBox="1"/>
          <p:nvPr/>
        </p:nvSpPr>
        <p:spPr>
          <a:xfrm>
            <a:off x="0" y="266653"/>
            <a:ext cx="8642147" cy="1169551"/>
          </a:xfrm>
          <a:prstGeom prst="rect">
            <a:avLst/>
          </a:prstGeom>
          <a:noFill/>
        </p:spPr>
        <p:txBody>
          <a:bodyPr wrap="square" rtlCol="0">
            <a:spAutoFit/>
          </a:bodyPr>
          <a:lstStyle/>
          <a:p>
            <a:pPr algn="ctr"/>
            <a:endParaRPr lang="vi-VN" sz="3500" b="1" dirty="0">
              <a:solidFill>
                <a:srgbClr val="FF0000"/>
              </a:solidFill>
              <a:latin typeface="Times New Roman" panose="02020603050405020304" pitchFamily="18" charset="0"/>
              <a:cs typeface="Times New Roman" panose="02020603050405020304" pitchFamily="18" charset="0"/>
            </a:endParaRPr>
          </a:p>
          <a:p>
            <a:pPr algn="ctr"/>
            <a:r>
              <a:rPr lang="en-US" sz="3500" b="1" dirty="0">
                <a:solidFill>
                  <a:srgbClr val="FF0000"/>
                </a:solidFill>
                <a:latin typeface="Times New Roman" panose="02020603050405020304" pitchFamily="18" charset="0"/>
                <a:cs typeface="Times New Roman" panose="02020603050405020304" pitchFamily="18" charset="0"/>
              </a:rPr>
              <a:t>BÀI 7: SỰ TRUYỀN ÁNH SÁNG. (TIẾT 1)</a:t>
            </a:r>
          </a:p>
        </p:txBody>
      </p:sp>
      <p:sp>
        <p:nvSpPr>
          <p:cNvPr id="3" name="Rectangle 2">
            <a:extLst>
              <a:ext uri="{FF2B5EF4-FFF2-40B4-BE49-F238E27FC236}">
                <a16:creationId xmlns:a16="http://schemas.microsoft.com/office/drawing/2014/main" id="{D1368F5B-8B6A-5ED4-2D25-DCA9498B1E25}"/>
              </a:ext>
            </a:extLst>
          </p:cNvPr>
          <p:cNvSpPr/>
          <p:nvPr/>
        </p:nvSpPr>
        <p:spPr>
          <a:xfrm>
            <a:off x="400602" y="2460436"/>
            <a:ext cx="8599469" cy="2554545"/>
          </a:xfrm>
          <a:prstGeom prst="rect">
            <a:avLst/>
          </a:prstGeom>
        </p:spPr>
        <p:txBody>
          <a:bodyPr wrap="square">
            <a:spAutoFit/>
          </a:bodyPr>
          <a:lstStyle/>
          <a:p>
            <a:pPr algn="just">
              <a:spcBef>
                <a:spcPts val="1200"/>
              </a:spcBef>
              <a:spcAft>
                <a:spcPts val="0"/>
              </a:spcAft>
            </a:pPr>
            <a:r>
              <a:rPr lang="nl-NL" sz="3200" b="1" dirty="0">
                <a:solidFill>
                  <a:srgbClr val="002060"/>
                </a:solidFill>
                <a:latin typeface="Times New Roman" panose="02020603050405020304" pitchFamily="18" charset="0"/>
                <a:cs typeface="Times New Roman" panose="02020603050405020304" pitchFamily="18" charset="0"/>
              </a:rPr>
              <a:t>1. Vật phát sáng và vật được chiếu sáng</a:t>
            </a:r>
          </a:p>
          <a:p>
            <a:pPr algn="just">
              <a:spcBef>
                <a:spcPts val="1200"/>
              </a:spcBef>
            </a:pPr>
            <a:r>
              <a:rPr lang="nl-NL" sz="3200" b="1" dirty="0">
                <a:solidFill>
                  <a:srgbClr val="002060"/>
                </a:solidFill>
                <a:latin typeface="Times New Roman" panose="02020603050405020304" pitchFamily="18" charset="0"/>
                <a:cs typeface="Times New Roman" panose="02020603050405020304" pitchFamily="18" charset="0"/>
              </a:rPr>
              <a:t>2. Sự truyền thẳng của ánh sáng. Vật cho ánh sáng truyền qua và vật cản ánh sáng</a:t>
            </a:r>
            <a:endPar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indent="-742950" algn="just">
              <a:spcBef>
                <a:spcPts val="1200"/>
              </a:spcBef>
              <a:spcAft>
                <a:spcPts val="0"/>
              </a:spcAft>
              <a:buAutoNum type="arabicPeriod"/>
            </a:pP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245063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9" name="图片 2498"/>
          <p:cNvPicPr>
            <a:picLocks noChangeAspect="1"/>
          </p:cNvPicPr>
          <p:nvPr/>
        </p:nvPicPr>
        <p:blipFill>
          <a:blip r:embed="rId3"/>
          <a:stretch>
            <a:fillRect/>
          </a:stretch>
        </p:blipFill>
        <p:spPr>
          <a:xfrm>
            <a:off x="-166116" y="-224820"/>
            <a:ext cx="1768885" cy="1334429"/>
          </a:xfrm>
          <a:prstGeom prst="rect">
            <a:avLst/>
          </a:prstGeom>
        </p:spPr>
      </p:pic>
      <p:sp>
        <p:nvSpPr>
          <p:cNvPr id="2515" name="品 11"/>
          <p:cNvSpPr/>
          <p:nvPr/>
        </p:nvSpPr>
        <p:spPr>
          <a:xfrm>
            <a:off x="409073" y="3183172"/>
            <a:ext cx="8819148" cy="1569660"/>
          </a:xfrm>
          <a:prstGeom prst="rect">
            <a:avLst/>
          </a:prstGeom>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 Quan sát hình 1 và cho biết:</a:t>
            </a:r>
          </a:p>
          <a:p>
            <a:r>
              <a:rPr lang="nl-NL" sz="3200" b="1" i="1" dirty="0">
                <a:solidFill>
                  <a:srgbClr val="002060"/>
                </a:solidFill>
                <a:latin typeface="Times New Roman" panose="02020603050405020304" pitchFamily="18" charset="0"/>
                <a:cs typeface="Times New Roman" panose="02020603050405020304" pitchFamily="18" charset="0"/>
              </a:rPr>
              <a:t>+ Vì sao có bóng cây?</a:t>
            </a:r>
          </a:p>
          <a:p>
            <a:r>
              <a:rPr lang="nl-NL" sz="3200" b="1" i="1" dirty="0">
                <a:solidFill>
                  <a:srgbClr val="002060"/>
                </a:solidFill>
                <a:latin typeface="Times New Roman" panose="02020603050405020304" pitchFamily="18" charset="0"/>
                <a:cs typeface="Times New Roman" panose="02020603050405020304" pitchFamily="18" charset="0"/>
              </a:rPr>
              <a:t>+ Cho biết ánh sáng chiếu đến cây từ phía nào? </a:t>
            </a:r>
          </a:p>
        </p:txBody>
      </p:sp>
      <p:pic>
        <p:nvPicPr>
          <p:cNvPr id="4" name="Picture 3">
            <a:extLst>
              <a:ext uri="{FF2B5EF4-FFF2-40B4-BE49-F238E27FC236}">
                <a16:creationId xmlns:a16="http://schemas.microsoft.com/office/drawing/2014/main" id="{78AF16DD-96ED-055C-6E21-B62F25604CE0}"/>
              </a:ext>
            </a:extLst>
          </p:cNvPr>
          <p:cNvPicPr>
            <a:picLocks noChangeAspect="1"/>
          </p:cNvPicPr>
          <p:nvPr/>
        </p:nvPicPr>
        <p:blipFill>
          <a:blip r:embed="rId4"/>
          <a:stretch>
            <a:fillRect/>
          </a:stretch>
        </p:blipFill>
        <p:spPr>
          <a:xfrm>
            <a:off x="1366463" y="60091"/>
            <a:ext cx="6524090" cy="3123082"/>
          </a:xfrm>
          <a:prstGeom prst="rect">
            <a:avLst/>
          </a:prstGeom>
        </p:spPr>
      </p:pic>
    </p:spTree>
    <p:extLst>
      <p:ext uri="{BB962C8B-B14F-4D97-AF65-F5344CB8AC3E}">
        <p14:creationId xmlns:p14="http://schemas.microsoft.com/office/powerpoint/2010/main" val="71730238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28340"/>
            <a:ext cx="9144002" cy="516428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2418271" cy="1182821"/>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6725730" y="0"/>
            <a:ext cx="2418271" cy="1182821"/>
          </a:xfrm>
          <a:prstGeom prst="rect">
            <a:avLst/>
          </a:prstGeom>
        </p:spPr>
      </p:pic>
      <p:sp>
        <p:nvSpPr>
          <p:cNvPr id="11" name="Title 1">
            <a:extLst>
              <a:ext uri="{FF2B5EF4-FFF2-40B4-BE49-F238E27FC236}">
                <a16:creationId xmlns:a16="http://schemas.microsoft.com/office/drawing/2014/main" id="{4064E76B-DB01-4728-A305-1E4254FC317E}"/>
              </a:ext>
            </a:extLst>
          </p:cNvPr>
          <p:cNvSpPr txBox="1">
            <a:spLocks/>
          </p:cNvSpPr>
          <p:nvPr/>
        </p:nvSpPr>
        <p:spPr>
          <a:xfrm>
            <a:off x="7644898" y="-188276"/>
            <a:ext cx="1639685" cy="59055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defRPr/>
            </a:pPr>
            <a:r>
              <a:rPr lang="en-US" sz="7200">
                <a:solidFill>
                  <a:srgbClr val="0070C0">
                    <a:lumMod val="20000"/>
                    <a:lumOff val="80000"/>
                  </a:srgbClr>
                </a:solidFill>
                <a:latin typeface="SVN-Internation" panose="02040603050506020204" pitchFamily="18" charset="0"/>
              </a:rPr>
              <a:t>Măng Non</a:t>
            </a:r>
            <a:endParaRPr lang="en-US" sz="7200" dirty="0">
              <a:solidFill>
                <a:srgbClr val="0070C0">
                  <a:lumMod val="20000"/>
                  <a:lumOff val="80000"/>
                </a:srgbClr>
              </a:solidFill>
              <a:latin typeface="SVN-Internation" panose="02040603050506020204" pitchFamily="18" charset="0"/>
            </a:endParaRPr>
          </a:p>
        </p:txBody>
      </p:sp>
      <p:pic>
        <p:nvPicPr>
          <p:cNvPr id="4" name="Picture 3">
            <a:extLst>
              <a:ext uri="{FF2B5EF4-FFF2-40B4-BE49-F238E27FC236}">
                <a16:creationId xmlns:a16="http://schemas.microsoft.com/office/drawing/2014/main" id="{8D42E002-E0D8-2A58-E0F7-99B0EDAF0FC1}"/>
              </a:ext>
            </a:extLst>
          </p:cNvPr>
          <p:cNvPicPr>
            <a:picLocks noChangeAspect="1"/>
          </p:cNvPicPr>
          <p:nvPr/>
        </p:nvPicPr>
        <p:blipFill>
          <a:blip r:embed="rId5"/>
          <a:stretch>
            <a:fillRect/>
          </a:stretch>
        </p:blipFill>
        <p:spPr>
          <a:xfrm>
            <a:off x="0" y="28340"/>
            <a:ext cx="9144000" cy="5135950"/>
          </a:xfrm>
          <a:prstGeom prst="rect">
            <a:avLst/>
          </a:prstGeom>
        </p:spPr>
      </p:pic>
    </p:spTree>
    <p:extLst>
      <p:ext uri="{BB962C8B-B14F-4D97-AF65-F5344CB8AC3E}">
        <p14:creationId xmlns:p14="http://schemas.microsoft.com/office/powerpoint/2010/main" val="1000681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181636" y="2712377"/>
            <a:ext cx="2034283" cy="2431123"/>
          </a:xfrm>
          <a:prstGeom prst="rect">
            <a:avLst/>
          </a:prstGeom>
        </p:spPr>
      </p:pic>
      <p:sp>
        <p:nvSpPr>
          <p:cNvPr id="3" name="Rectangle 2"/>
          <p:cNvSpPr/>
          <p:nvPr/>
        </p:nvSpPr>
        <p:spPr>
          <a:xfrm>
            <a:off x="154112" y="543652"/>
            <a:ext cx="8599469" cy="769441"/>
          </a:xfrm>
          <a:prstGeom prst="rect">
            <a:avLst/>
          </a:prstGeom>
        </p:spPr>
        <p:txBody>
          <a:bodyPr wrap="square">
            <a:spAutoFit/>
          </a:bodyPr>
          <a:lstStyle/>
          <a:p>
            <a:pPr algn="just">
              <a:spcBef>
                <a:spcPts val="1200"/>
              </a:spcBef>
              <a:spcAft>
                <a:spcPts val="0"/>
              </a:spcAft>
            </a:pP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3699F4C-C35F-B512-9521-709A5C1294AD}"/>
              </a:ext>
            </a:extLst>
          </p:cNvPr>
          <p:cNvSpPr/>
          <p:nvPr/>
        </p:nvSpPr>
        <p:spPr>
          <a:xfrm>
            <a:off x="267579" y="129565"/>
            <a:ext cx="8167954" cy="3908762"/>
          </a:xfrm>
          <a:prstGeom prst="rect">
            <a:avLst/>
          </a:prstGeom>
        </p:spPr>
        <p:txBody>
          <a:bodyPr wrap="square">
            <a:spAutoFit/>
          </a:bodyPr>
          <a:lstStyle/>
          <a:p>
            <a:pPr algn="just">
              <a:spcBef>
                <a:spcPts val="1200"/>
              </a:spcBef>
              <a:spcAft>
                <a:spcPts val="0"/>
              </a:spcAft>
            </a:pPr>
            <a:r>
              <a:rPr lang="vi-VN" sz="4400" b="1" dirty="0">
                <a:solidFill>
                  <a:srgbClr val="FF0000"/>
                </a:solidFill>
                <a:latin typeface="Times New Roman" panose="02020603050405020304" pitchFamily="18" charset="0"/>
                <a:cs typeface="Times New Roman" panose="02020603050405020304" pitchFamily="18" charset="0"/>
              </a:rPr>
              <a:t>Phiếu nhiệm vụ </a:t>
            </a:r>
            <a:r>
              <a:rPr lang="nl-NL" sz="4400" b="1" dirty="0">
                <a:solidFill>
                  <a:srgbClr val="FF0000"/>
                </a:solidFill>
                <a:latin typeface="Times New Roman" panose="02020603050405020304" pitchFamily="18" charset="0"/>
                <a:cs typeface="Times New Roman" panose="02020603050405020304" pitchFamily="18" charset="0"/>
              </a:rPr>
              <a:t>1. Tìm hiểu vật phát sáng và vật được chiếu sáng</a:t>
            </a:r>
            <a:endParaRPr lang="vi-VN" sz="4400" b="1" dirty="0">
              <a:solidFill>
                <a:srgbClr val="FF0000"/>
              </a:solidFill>
              <a:latin typeface="Times New Roman" panose="02020603050405020304" pitchFamily="18" charset="0"/>
              <a:cs typeface="Times New Roman" panose="02020603050405020304" pitchFamily="18" charset="0"/>
            </a:endParaRPr>
          </a:p>
          <a:p>
            <a:pPr algn="just">
              <a:spcBef>
                <a:spcPts val="1200"/>
              </a:spcBef>
              <a:spcAft>
                <a:spcPts val="0"/>
              </a:spcAft>
            </a:pPr>
            <a:r>
              <a:rPr lang="vi-VN" sz="35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 1: Quan sát hình 2, 3, 4, 5 trong SGK trang 30.</a:t>
            </a:r>
          </a:p>
          <a:p>
            <a:pPr algn="just">
              <a:spcBef>
                <a:spcPts val="1200"/>
              </a:spcBef>
              <a:spcAft>
                <a:spcPts val="0"/>
              </a:spcAft>
            </a:pPr>
            <a:r>
              <a:rPr lang="vi-VN" sz="35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 2: Thảo luận nhóm đôi tìm vật phát sáng và vật được chiếu sáng. (2’)</a:t>
            </a:r>
            <a:endParaRPr lang="en-US" sz="35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90483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55" y="0"/>
            <a:ext cx="8896826" cy="1077218"/>
          </a:xfrm>
          <a:prstGeom prst="rect">
            <a:avLst/>
          </a:prstGeom>
          <a:solidFill>
            <a:schemeClr val="bg1"/>
          </a:solidFill>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Hãy cho biết vật phát sáng, vật được chiếu sáng trong các hình dưới đây.</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8DF4D51-76D0-30DD-8B69-EFC92552765D}"/>
              </a:ext>
            </a:extLst>
          </p:cNvPr>
          <p:cNvPicPr>
            <a:picLocks noChangeAspect="1"/>
          </p:cNvPicPr>
          <p:nvPr/>
        </p:nvPicPr>
        <p:blipFill>
          <a:blip r:embed="rId2"/>
          <a:stretch>
            <a:fillRect/>
          </a:stretch>
        </p:blipFill>
        <p:spPr>
          <a:xfrm>
            <a:off x="0" y="1077218"/>
            <a:ext cx="9072081" cy="4066282"/>
          </a:xfrm>
          <a:prstGeom prst="rect">
            <a:avLst/>
          </a:prstGeom>
        </p:spPr>
      </p:pic>
    </p:spTree>
    <p:extLst>
      <p:ext uri="{BB962C8B-B14F-4D97-AF65-F5344CB8AC3E}">
        <p14:creationId xmlns:p14="http://schemas.microsoft.com/office/powerpoint/2010/main" val="123414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43CFD4-FB66-4631-C1E3-5DD84C402B23}"/>
              </a:ext>
            </a:extLst>
          </p:cNvPr>
          <p:cNvGraphicFramePr>
            <a:graphicFrameLocks noGrp="1"/>
          </p:cNvGraphicFramePr>
          <p:nvPr>
            <p:extLst>
              <p:ext uri="{D42A27DB-BD31-4B8C-83A1-F6EECF244321}">
                <p14:modId xmlns:p14="http://schemas.microsoft.com/office/powerpoint/2010/main" val="770139851"/>
              </p:ext>
            </p:extLst>
          </p:nvPr>
        </p:nvGraphicFramePr>
        <p:xfrm>
          <a:off x="0" y="-2"/>
          <a:ext cx="9144000" cy="5143502"/>
        </p:xfrm>
        <a:graphic>
          <a:graphicData uri="http://schemas.openxmlformats.org/drawingml/2006/table">
            <a:tbl>
              <a:tblPr firstRow="1" bandRow="1">
                <a:tableStyleId>{616DA210-FB5B-4158-B5E0-FEB733F419BA}</a:tableStyleId>
              </a:tblPr>
              <a:tblGrid>
                <a:gridCol w="2476072">
                  <a:extLst>
                    <a:ext uri="{9D8B030D-6E8A-4147-A177-3AD203B41FA5}">
                      <a16:colId xmlns:a16="http://schemas.microsoft.com/office/drawing/2014/main" val="4051090743"/>
                    </a:ext>
                  </a:extLst>
                </a:gridCol>
                <a:gridCol w="2938409">
                  <a:extLst>
                    <a:ext uri="{9D8B030D-6E8A-4147-A177-3AD203B41FA5}">
                      <a16:colId xmlns:a16="http://schemas.microsoft.com/office/drawing/2014/main" val="569387184"/>
                    </a:ext>
                  </a:extLst>
                </a:gridCol>
                <a:gridCol w="3729519">
                  <a:extLst>
                    <a:ext uri="{9D8B030D-6E8A-4147-A177-3AD203B41FA5}">
                      <a16:colId xmlns:a16="http://schemas.microsoft.com/office/drawing/2014/main" val="3766811096"/>
                    </a:ext>
                  </a:extLst>
                </a:gridCol>
              </a:tblGrid>
              <a:tr h="571968">
                <a:tc>
                  <a:txBody>
                    <a:bodyPr/>
                    <a:lstStyle/>
                    <a:p>
                      <a:pPr algn="ctr"/>
                      <a:r>
                        <a:rPr lang="en-US" sz="2800" dirty="0" err="1">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430084070"/>
                  </a:ext>
                </a:extLst>
              </a:tr>
              <a:tr h="1190692">
                <a:tc>
                  <a:txBody>
                    <a:bodyPr/>
                    <a:lstStyle/>
                    <a:p>
                      <a:endParaRPr lang="en-US" sz="1400" dirty="0">
                        <a:solidFill>
                          <a:srgbClr val="7030A0"/>
                        </a:solidFill>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endParaRPr lang="en-US" sz="24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tc>
                  <a:txBody>
                    <a:bodyPr/>
                    <a:lstStyle/>
                    <a:p>
                      <a:pPr algn="ctr"/>
                      <a:endParaRPr lang="en-US" sz="21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extLst>
                  <a:ext uri="{0D108BD9-81ED-4DB2-BD59-A6C34878D82A}">
                    <a16:rowId xmlns:a16="http://schemas.microsoft.com/office/drawing/2014/main" val="1497814991"/>
                  </a:ext>
                </a:extLst>
              </a:tr>
              <a:tr h="1190692">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sz="23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2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69496924"/>
                  </a:ext>
                </a:extLst>
              </a:tr>
              <a:tr h="999458">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sz="2300" b="1" dirty="0">
                        <a:solidFill>
                          <a:srgbClr val="002060"/>
                        </a:solidFill>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val="4015243292"/>
                  </a:ext>
                </a:extLst>
              </a:tr>
              <a:tr h="1190692">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30074899"/>
                  </a:ext>
                </a:extLst>
              </a:tr>
            </a:tbl>
          </a:graphicData>
        </a:graphic>
      </p:graphicFrame>
      <p:pic>
        <p:nvPicPr>
          <p:cNvPr id="6" name="Picture 5">
            <a:extLst>
              <a:ext uri="{FF2B5EF4-FFF2-40B4-BE49-F238E27FC236}">
                <a16:creationId xmlns:a16="http://schemas.microsoft.com/office/drawing/2014/main" id="{E3DEA37A-C469-310C-917B-EBDA7851E3C2}"/>
              </a:ext>
            </a:extLst>
          </p:cNvPr>
          <p:cNvPicPr>
            <a:picLocks noChangeAspect="1"/>
          </p:cNvPicPr>
          <p:nvPr/>
        </p:nvPicPr>
        <p:blipFill>
          <a:blip r:embed="rId3"/>
          <a:stretch>
            <a:fillRect/>
          </a:stretch>
        </p:blipFill>
        <p:spPr>
          <a:xfrm>
            <a:off x="452063" y="595901"/>
            <a:ext cx="1654139" cy="924674"/>
          </a:xfrm>
          <a:prstGeom prst="rect">
            <a:avLst/>
          </a:prstGeom>
        </p:spPr>
      </p:pic>
      <p:pic>
        <p:nvPicPr>
          <p:cNvPr id="8" name="Picture 7">
            <a:extLst>
              <a:ext uri="{FF2B5EF4-FFF2-40B4-BE49-F238E27FC236}">
                <a16:creationId xmlns:a16="http://schemas.microsoft.com/office/drawing/2014/main" id="{213F967E-F254-84A5-2782-4A7E0CDF838C}"/>
              </a:ext>
            </a:extLst>
          </p:cNvPr>
          <p:cNvPicPr>
            <a:picLocks noChangeAspect="1"/>
          </p:cNvPicPr>
          <p:nvPr/>
        </p:nvPicPr>
        <p:blipFill>
          <a:blip r:embed="rId4"/>
          <a:stretch>
            <a:fillRect/>
          </a:stretch>
        </p:blipFill>
        <p:spPr>
          <a:xfrm>
            <a:off x="452063" y="1605712"/>
            <a:ext cx="1654139" cy="1021528"/>
          </a:xfrm>
          <a:prstGeom prst="rect">
            <a:avLst/>
          </a:prstGeom>
        </p:spPr>
      </p:pic>
      <p:pic>
        <p:nvPicPr>
          <p:cNvPr id="10" name="Picture 9">
            <a:extLst>
              <a:ext uri="{FF2B5EF4-FFF2-40B4-BE49-F238E27FC236}">
                <a16:creationId xmlns:a16="http://schemas.microsoft.com/office/drawing/2014/main" id="{994004FB-6C85-F465-BF7D-40F8969CADD1}"/>
              </a:ext>
            </a:extLst>
          </p:cNvPr>
          <p:cNvPicPr>
            <a:picLocks noChangeAspect="1"/>
          </p:cNvPicPr>
          <p:nvPr/>
        </p:nvPicPr>
        <p:blipFill>
          <a:blip r:embed="rId5"/>
          <a:stretch>
            <a:fillRect/>
          </a:stretch>
        </p:blipFill>
        <p:spPr>
          <a:xfrm>
            <a:off x="452063" y="2712377"/>
            <a:ext cx="1654139" cy="1021528"/>
          </a:xfrm>
          <a:prstGeom prst="rect">
            <a:avLst/>
          </a:prstGeom>
        </p:spPr>
      </p:pic>
      <p:pic>
        <p:nvPicPr>
          <p:cNvPr id="12" name="Picture 11">
            <a:extLst>
              <a:ext uri="{FF2B5EF4-FFF2-40B4-BE49-F238E27FC236}">
                <a16:creationId xmlns:a16="http://schemas.microsoft.com/office/drawing/2014/main" id="{97448B47-8FB5-40B4-AADF-E2BBD5B12F9C}"/>
              </a:ext>
            </a:extLst>
          </p:cNvPr>
          <p:cNvPicPr>
            <a:picLocks noChangeAspect="1"/>
          </p:cNvPicPr>
          <p:nvPr/>
        </p:nvPicPr>
        <p:blipFill>
          <a:blip r:embed="rId6"/>
          <a:stretch>
            <a:fillRect/>
          </a:stretch>
        </p:blipFill>
        <p:spPr>
          <a:xfrm>
            <a:off x="0" y="3819042"/>
            <a:ext cx="2416941" cy="1014201"/>
          </a:xfrm>
          <a:prstGeom prst="rect">
            <a:avLst/>
          </a:prstGeom>
        </p:spPr>
      </p:pic>
      <p:sp>
        <p:nvSpPr>
          <p:cNvPr id="13" name="Rectangle 12">
            <a:extLst>
              <a:ext uri="{FF2B5EF4-FFF2-40B4-BE49-F238E27FC236}">
                <a16:creationId xmlns:a16="http://schemas.microsoft.com/office/drawing/2014/main" id="{422DD760-C6E0-52D9-93AE-688D4E498F32}"/>
              </a:ext>
            </a:extLst>
          </p:cNvPr>
          <p:cNvSpPr/>
          <p:nvPr/>
        </p:nvSpPr>
        <p:spPr>
          <a:xfrm>
            <a:off x="2558265" y="883578"/>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7030A0"/>
                </a:solidFill>
                <a:latin typeface="Times New Roman" panose="02020603050405020304" pitchFamily="18" charset="0"/>
                <a:cs typeface="Times New Roman" panose="02020603050405020304" pitchFamily="18" charset="0"/>
              </a:rPr>
              <a:t>Mặt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Trời</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4" name="Rectangle 13">
            <a:extLst>
              <a:ext uri="{FF2B5EF4-FFF2-40B4-BE49-F238E27FC236}">
                <a16:creationId xmlns:a16="http://schemas.microsoft.com/office/drawing/2014/main" id="{9869A1CA-1449-B26F-43C1-99B950B61726}"/>
              </a:ext>
            </a:extLst>
          </p:cNvPr>
          <p:cNvSpPr/>
          <p:nvPr/>
        </p:nvSpPr>
        <p:spPr>
          <a:xfrm>
            <a:off x="2517168" y="1869896"/>
            <a:ext cx="2876763"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err="1">
                <a:solidFill>
                  <a:schemeClr val="tx1">
                    <a:lumMod val="50000"/>
                  </a:schemeClr>
                </a:solidFill>
                <a:latin typeface="Times New Roman" panose="02020603050405020304" pitchFamily="18" charset="0"/>
                <a:cs typeface="Times New Roman" panose="02020603050405020304" pitchFamily="18" charset="0"/>
              </a:rPr>
              <a:t>Đuôi</a:t>
            </a:r>
            <a:r>
              <a:rPr lang="en-US" sz="2600" b="1" dirty="0">
                <a:solidFill>
                  <a:schemeClr val="tx1">
                    <a:lumMod val="50000"/>
                  </a:schemeClr>
                </a:solidFill>
                <a:latin typeface="Times New Roman" panose="02020603050405020304" pitchFamily="18" charset="0"/>
                <a:cs typeface="Times New Roman" panose="02020603050405020304" pitchFamily="18" charset="0"/>
              </a:rPr>
              <a:t> con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đom</a:t>
            </a:r>
            <a:r>
              <a:rPr lang="en-US" sz="2600" b="1" dirty="0">
                <a:solidFill>
                  <a:schemeClr val="tx1">
                    <a:lumMod val="50000"/>
                  </a:schemeClr>
                </a:solidFill>
                <a:latin typeface="Times New Roman" panose="02020603050405020304" pitchFamily="18" charset="0"/>
                <a:cs typeface="Times New Roman" panose="02020603050405020304" pitchFamily="18" charset="0"/>
              </a:rPr>
              <a:t>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đóm</a:t>
            </a:r>
            <a:endParaRPr lang="en-US" sz="26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5" name="Rectangle 14">
            <a:extLst>
              <a:ext uri="{FF2B5EF4-FFF2-40B4-BE49-F238E27FC236}">
                <a16:creationId xmlns:a16="http://schemas.microsoft.com/office/drawing/2014/main" id="{F1268506-ED36-0B9F-A72C-4F13062C2173}"/>
              </a:ext>
            </a:extLst>
          </p:cNvPr>
          <p:cNvSpPr/>
          <p:nvPr/>
        </p:nvSpPr>
        <p:spPr>
          <a:xfrm>
            <a:off x="5455577" y="2031339"/>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500" b="1" dirty="0" err="1">
                <a:solidFill>
                  <a:schemeClr val="tx1">
                    <a:lumMod val="50000"/>
                  </a:schemeClr>
                </a:solidFill>
                <a:latin typeface="Times New Roman" panose="02020603050405020304" pitchFamily="18" charset="0"/>
                <a:cs typeface="Times New Roman" panose="02020603050405020304" pitchFamily="18" charset="0"/>
              </a:rPr>
              <a:t>Cây</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cối</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lá</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và</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không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gian</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xung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quanh</a:t>
            </a:r>
            <a:endParaRPr lang="en-US" sz="25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6" name="Rectangle 15">
            <a:extLst>
              <a:ext uri="{FF2B5EF4-FFF2-40B4-BE49-F238E27FC236}">
                <a16:creationId xmlns:a16="http://schemas.microsoft.com/office/drawing/2014/main" id="{BE30E7B6-8186-98C6-E9D4-456807A85027}"/>
              </a:ext>
            </a:extLst>
          </p:cNvPr>
          <p:cNvSpPr/>
          <p:nvPr/>
        </p:nvSpPr>
        <p:spPr>
          <a:xfrm>
            <a:off x="5424755" y="904128"/>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600" b="1" dirty="0">
                <a:solidFill>
                  <a:srgbClr val="7030A0"/>
                </a:solidFill>
                <a:latin typeface="Times New Roman" panose="02020603050405020304" pitchFamily="18" charset="0"/>
                <a:cs typeface="Times New Roman" panose="02020603050405020304" pitchFamily="18" charset="0"/>
              </a:rPr>
              <a:t>Mây, c</a:t>
            </a:r>
            <a:r>
              <a:rPr lang="en-US" sz="2600" b="1" dirty="0" err="1">
                <a:solidFill>
                  <a:srgbClr val="7030A0"/>
                </a:solidFill>
                <a:latin typeface="Times New Roman" panose="02020603050405020304" pitchFamily="18" charset="0"/>
                <a:cs typeface="Times New Roman" panose="02020603050405020304" pitchFamily="18" charset="0"/>
              </a:rPr>
              <a:t>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vật</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thể</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khác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trên</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Trái</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Đất</a:t>
            </a:r>
            <a:endParaRPr lang="en-US" sz="26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7" name="Rectangle 16">
            <a:extLst>
              <a:ext uri="{FF2B5EF4-FFF2-40B4-BE49-F238E27FC236}">
                <a16:creationId xmlns:a16="http://schemas.microsoft.com/office/drawing/2014/main" id="{234CCDDA-39F7-BDAF-8E0F-D7D53BD320A6}"/>
              </a:ext>
            </a:extLst>
          </p:cNvPr>
          <p:cNvSpPr/>
          <p:nvPr/>
        </p:nvSpPr>
        <p:spPr>
          <a:xfrm>
            <a:off x="5424755" y="3032317"/>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endParaRPr lang="vi-VN" sz="2500" b="1" dirty="0">
              <a:solidFill>
                <a:srgbClr val="002060"/>
              </a:solidFill>
              <a:latin typeface="Times New Roman" panose="02020603050405020304" pitchFamily="18" charset="0"/>
              <a:cs typeface="Times New Roman" panose="02020603050405020304" pitchFamily="18" charset="0"/>
            </a:endParaRPr>
          </a:p>
          <a:p>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và</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không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gian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xung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quanh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endParaRPr lang="en-US" sz="2500" b="1" dirty="0">
              <a:solidFill>
                <a:srgbClr val="002060"/>
              </a:solidFill>
              <a:latin typeface="Times New Roman" panose="02020603050405020304" pitchFamily="18" charset="0"/>
              <a:cs typeface="Times New Roman" panose="02020603050405020304" pitchFamily="18" charset="0"/>
            </a:endParaRPr>
          </a:p>
          <a:p>
            <a:pPr algn="ctr"/>
            <a:endParaRPr lang="en-US" dirty="0"/>
          </a:p>
        </p:txBody>
      </p:sp>
      <p:sp>
        <p:nvSpPr>
          <p:cNvPr id="18" name="Rectangle 17">
            <a:extLst>
              <a:ext uri="{FF2B5EF4-FFF2-40B4-BE49-F238E27FC236}">
                <a16:creationId xmlns:a16="http://schemas.microsoft.com/office/drawing/2014/main" id="{F0CCB9D9-C7D2-4A2E-6268-9D09A978FF98}"/>
              </a:ext>
            </a:extLst>
          </p:cNvPr>
          <p:cNvSpPr/>
          <p:nvPr/>
        </p:nvSpPr>
        <p:spPr>
          <a:xfrm>
            <a:off x="2609636" y="4235147"/>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bóng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đèn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được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bật</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9" name="Rectangle 18">
            <a:extLst>
              <a:ext uri="{FF2B5EF4-FFF2-40B4-BE49-F238E27FC236}">
                <a16:creationId xmlns:a16="http://schemas.microsoft.com/office/drawing/2014/main" id="{3D4766FA-C269-E780-2406-221D231C131D}"/>
              </a:ext>
            </a:extLst>
          </p:cNvPr>
          <p:cNvSpPr/>
          <p:nvPr/>
        </p:nvSpPr>
        <p:spPr>
          <a:xfrm>
            <a:off x="5424755" y="4110388"/>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endParaRPr lang="vi-VN" sz="2800" b="1" dirty="0">
              <a:solidFill>
                <a:srgbClr val="7030A0"/>
              </a:solidFill>
              <a:latin typeface="Times New Roman" panose="02020603050405020304" pitchFamily="18" charset="0"/>
              <a:cs typeface="Times New Roman" panose="02020603050405020304" pitchFamily="18" charset="0"/>
            </a:endParaRPr>
          </a:p>
          <a:p>
            <a:r>
              <a:rPr lang="en-US" sz="2800" b="1" dirty="0" err="1">
                <a:solidFill>
                  <a:srgbClr val="7030A0"/>
                </a:solidFill>
                <a:latin typeface="Times New Roman" panose="02020603050405020304" pitchFamily="18" charset="0"/>
                <a:cs typeface="Times New Roman" panose="02020603050405020304" pitchFamily="18" charset="0"/>
              </a:rPr>
              <a:t>Vật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dụng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phòng</a:t>
            </a:r>
            <a:r>
              <a:rPr lang="vi-VN" sz="2800" b="1" dirty="0">
                <a:solidFill>
                  <a:srgbClr val="7030A0"/>
                </a:solidFill>
                <a:latin typeface="Times New Roman" panose="02020603050405020304" pitchFamily="18" charset="0"/>
                <a:cs typeface="Times New Roman" panose="02020603050405020304" pitchFamily="18" charset="0"/>
              </a:rPr>
              <a:t>: bàn, ghế, sách, tranh ảnh, rèm cửa,...</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31533597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50" fill="hold"/>
                                        <p:tgtEl>
                                          <p:spTgt spid="8"/>
                                        </p:tgtEl>
                                        <p:attrNameLst>
                                          <p:attrName>ppt_x</p:attrName>
                                        </p:attrNameLst>
                                      </p:cBhvr>
                                      <p:tavLst>
                                        <p:tav tm="0">
                                          <p:val>
                                            <p:strVal val="#ppt_x"/>
                                          </p:val>
                                        </p:tav>
                                        <p:tav tm="100000">
                                          <p:val>
                                            <p:strVal val="#ppt_x"/>
                                          </p:val>
                                        </p:tav>
                                      </p:tavLst>
                                    </p:anim>
                                    <p:anim calcmode="lin" valueType="num">
                                      <p:cBhvr additive="base">
                                        <p:cTn id="21" dur="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50"/>
                                        <p:tgtEl>
                                          <p:spTgt spid="1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250" fill="hold"/>
                                        <p:tgtEl>
                                          <p:spTgt spid="10"/>
                                        </p:tgtEl>
                                        <p:attrNameLst>
                                          <p:attrName>ppt_x</p:attrName>
                                        </p:attrNameLst>
                                      </p:cBhvr>
                                      <p:tavLst>
                                        <p:tav tm="0">
                                          <p:val>
                                            <p:strVal val="#ppt_x"/>
                                          </p:val>
                                        </p:tav>
                                        <p:tav tm="100000">
                                          <p:val>
                                            <p:strVal val="#ppt_x"/>
                                          </p:val>
                                        </p:tav>
                                      </p:tavLst>
                                    </p:anim>
                                    <p:anim calcmode="lin" valueType="num">
                                      <p:cBhvr additive="base">
                                        <p:cTn id="35"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5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50" fill="hold"/>
                                        <p:tgtEl>
                                          <p:spTgt spid="12"/>
                                        </p:tgtEl>
                                        <p:attrNameLst>
                                          <p:attrName>ppt_x</p:attrName>
                                        </p:attrNameLst>
                                      </p:cBhvr>
                                      <p:tavLst>
                                        <p:tav tm="0">
                                          <p:val>
                                            <p:strVal val="#ppt_x"/>
                                          </p:val>
                                        </p:tav>
                                        <p:tav tm="100000">
                                          <p:val>
                                            <p:strVal val="#ppt_x"/>
                                          </p:val>
                                        </p:tav>
                                      </p:tavLst>
                                    </p:anim>
                                    <p:anim calcmode="lin" valueType="num">
                                      <p:cBhvr additive="base">
                                        <p:cTn id="46"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ircle(in)">
                                      <p:cBhvr>
                                        <p:cTn id="51" dur="250"/>
                                        <p:tgtEl>
                                          <p:spTgt spid="18"/>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488227" y="1156041"/>
            <a:ext cx="5989015" cy="162229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rgbClr val="FFFF00"/>
          </a:solidFill>
          <a:ln w="12700">
            <a:solidFill>
              <a:schemeClr val="bg1">
                <a:lumMod val="10000"/>
              </a:schemeClr>
            </a:solidFill>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488227" y="249834"/>
            <a:ext cx="5538432" cy="1312595"/>
          </a:xfrm>
          <a:prstGeom prst="rect">
            <a:avLst/>
          </a:prstGeom>
        </p:spPr>
        <p:txBody>
          <a:bodyPr spcFirstLastPara="1" wrap="square" lIns="91425" tIns="91425" rIns="91425" bIns="91425" anchor="t" anchorCtr="0">
            <a:noAutofit/>
          </a:bodyPr>
          <a:lstStyle/>
          <a:p>
            <a:pPr algn="ctr"/>
            <a:br>
              <a:rPr lang="vi-VN" sz="3600" b="1" dirty="0">
                <a:latin typeface="Times New Roman" panose="02020603050405020304" pitchFamily="18" charset="0"/>
                <a:ea typeface="Lato" panose="020F0502020204030203" pitchFamily="34" charset="0"/>
                <a:cs typeface="Times New Roman" panose="02020603050405020304" pitchFamily="18" charset="0"/>
              </a:rPr>
            </a:br>
            <a:br>
              <a:rPr lang="vi-VN" sz="3600" b="1" dirty="0">
                <a:latin typeface="Times New Roman" panose="02020603050405020304" pitchFamily="18" charset="0"/>
                <a:ea typeface="Lato" panose="020F0502020204030203" pitchFamily="34" charset="0"/>
                <a:cs typeface="Times New Roman" panose="02020603050405020304" pitchFamily="18" charset="0"/>
              </a:rPr>
            </a:br>
            <a:r>
              <a:rPr lang="en-US" sz="3600" b="1" dirty="0" err="1">
                <a:latin typeface="Times New Roman" panose="02020603050405020304" pitchFamily="18" charset="0"/>
                <a:ea typeface="Lato" panose="020F0502020204030203" pitchFamily="34" charset="0"/>
                <a:cs typeface="Times New Roman" panose="02020603050405020304" pitchFamily="18" charset="0"/>
              </a:rPr>
              <a:t>Tại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sao</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Mặt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trăng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không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phải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là</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vật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phát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sáng</a:t>
            </a:r>
            <a:r>
              <a:rPr lang="en-US" sz="3600" b="1" dirty="0">
                <a:latin typeface="Times New Roman" panose="02020603050405020304" pitchFamily="18" charset="0"/>
                <a:ea typeface="Lato" panose="020F0502020204030203" pitchFamily="34" charset="0"/>
                <a:cs typeface="Times New Roman" panose="02020603050405020304" pitchFamily="18" charset="0"/>
              </a:rPr>
              <a:t>?</a:t>
            </a:r>
            <a:endParaRPr sz="3600" b="1" dirty="0">
              <a:latin typeface="Times New Roman" panose="02020603050405020304" pitchFamily="18" charset="0"/>
              <a:ea typeface="Lato" panose="020F0502020204030203" pitchFamily="34" charset="0"/>
              <a:cs typeface="Times New Roman" panose="02020603050405020304" pitchFamily="18" charset="0"/>
            </a:endParaRPr>
          </a:p>
        </p:txBody>
      </p:sp>
      <p:grpSp>
        <p:nvGrpSpPr>
          <p:cNvPr id="839" name="Google Shape;839;p42"/>
          <p:cNvGrpSpPr/>
          <p:nvPr/>
        </p:nvGrpSpPr>
        <p:grpSpPr>
          <a:xfrm>
            <a:off x="6801492" y="1688382"/>
            <a:ext cx="2099161" cy="2549251"/>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34158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Presentation"/>
</p:tagLst>
</file>

<file path=ppt/theme/theme1.xml><?xml version="1.0" encoding="utf-8"?>
<a:theme xmlns:a="http://schemas.openxmlformats.org/drawingml/2006/main" name="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35819</TotalTime>
  <Words>888</Words>
  <Application>Microsoft Office PowerPoint</Application>
  <PresentationFormat>On-screen Show (16:9)</PresentationFormat>
  <Paragraphs>89</Paragraphs>
  <Slides>24</Slides>
  <Notes>11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等线</vt:lpstr>
      <vt:lpstr>#9Slide03 Arima Madurai Medium</vt:lpstr>
      <vt:lpstr>#9Slide03 Play Bold</vt:lpstr>
      <vt:lpstr>Arial</vt:lpstr>
      <vt:lpstr>Arial-SGK-TV</vt:lpstr>
      <vt:lpstr>Calibri</vt:lpstr>
      <vt:lpstr>Lato Light</vt:lpstr>
      <vt:lpstr>SVN-Internation</vt:lpstr>
      <vt:lpstr>Times New Roman</vt:lpstr>
      <vt:lpstr>字魂105号-简雅黑</vt:lpstr>
      <vt:lpstr>字魂59号-创粗黑</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Tại sao Mặt trăng không phải là vật phát sáng?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210</cp:revision>
  <dcterms:created xsi:type="dcterms:W3CDTF">2014-11-26T08:06:19Z</dcterms:created>
  <dcterms:modified xsi:type="dcterms:W3CDTF">2026-04-10T01:40:08Z</dcterms:modified>
</cp:coreProperties>
</file>