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7" r:id="rId4"/>
    <p:sldId id="279" r:id="rId5"/>
    <p:sldId id="281" r:id="rId6"/>
    <p:sldId id="267" r:id="rId7"/>
    <p:sldId id="288" r:id="rId8"/>
    <p:sldId id="257" r:id="rId9"/>
    <p:sldId id="289" r:id="rId10"/>
    <p:sldId id="259" r:id="rId11"/>
    <p:sldId id="256" r:id="rId12"/>
    <p:sldId id="265" r:id="rId13"/>
    <p:sldId id="263" r:id="rId14"/>
    <p:sldId id="258" r:id="rId15"/>
    <p:sldId id="293" r:id="rId16"/>
    <p:sldId id="262" r:id="rId17"/>
    <p:sldId id="270" r:id="rId18"/>
    <p:sldId id="268" r:id="rId19"/>
    <p:sldId id="276" r:id="rId20"/>
    <p:sldId id="277" r:id="rId21"/>
    <p:sldId id="278" r:id="rId22"/>
    <p:sldId id="295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A380B-5992-1BB3-78CB-027EECA57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8F041B-9B80-7A3C-5F93-98B4ADA5A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4C445-9C47-871F-0155-50A64220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E2D-AB17-47D6-B5A2-CF13BE14B4D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E6CFA-15F1-16FC-8FB0-F3FAC113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A74E1-80FA-6906-31DD-A5EC66BC6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331D-5097-4FB6-9B54-D3011D60F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1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F4CFE-794D-678E-5CC1-2448FC094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97851D-0187-93D7-7ADA-44C588D4D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9AA36-F98B-DBCE-0E75-15FDBAF32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E2D-AB17-47D6-B5A2-CF13BE14B4D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34504-36C4-7FC7-4E4D-84212BAEC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1FE2D-421A-F6F8-6B8B-CF9E70798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331D-5097-4FB6-9B54-D3011D60F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57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B84813-CA0C-C33E-698D-665A2043D2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7EF404-28D6-862D-4933-D2A7BAF53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A72F3-6E7A-AA4E-B823-D0714544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E2D-AB17-47D6-B5A2-CF13BE14B4D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FDC7F-55BA-A9CA-BAB4-DCDE925F5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88928-E1E6-5A25-3AED-712D510E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331D-5097-4FB6-9B54-D3011D60F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4D1C-9998-0C35-66C2-3CCC59FE8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CC526-4561-3007-57B7-E37E953FA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8CD-1D03-4493-AA92-F6337942B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E2D-AB17-47D6-B5A2-CF13BE14B4D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83625-CED5-E463-D451-2B944A6B9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FF113-5B36-272C-6603-347F3E3F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331D-5097-4FB6-9B54-D3011D60F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6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EFEF-5AE8-1D1B-A9E0-BFB4BF3BB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6F729-D20F-6666-0933-9387A7629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262E2-1CFA-07F1-FABF-7BDC9651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E2D-AB17-47D6-B5A2-CF13BE14B4D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1C542-8ECA-AFF2-E150-DE7E740F3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24A09-E9F9-A231-6BBC-7BB8852A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331D-5097-4FB6-9B54-D3011D60F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92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257C5-7364-5D70-4973-6DA78EDD3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02490-2A22-9193-6117-0DE3E94DD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E83FA-981B-C119-1E3E-143410812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4013C-6939-88F5-3FFE-6305FA13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E2D-AB17-47D6-B5A2-CF13BE14B4D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90A20-D40D-ECC3-3783-0EDED0C30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D87AB-4E15-3A3F-1C39-E6F63F24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331D-5097-4FB6-9B54-D3011D60F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8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AA9C4-9779-DAB1-7BD4-ED4330714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49165-4DD8-247C-1A49-27C1C64A7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9C6F3-01FE-16A5-6A59-FC3DA78A9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3AAB18-C40E-9293-AB10-C8C8D33AE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22B204-30FF-02FC-A750-E2B7C69024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104756-267C-5D56-84AA-4CA3691C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E2D-AB17-47D6-B5A2-CF13BE14B4D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B1DFC8-067E-6E3C-B232-75D6E2927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A23661-35A7-CDBB-784E-BD4D15DAA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331D-5097-4FB6-9B54-D3011D60F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3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CC7E1-E814-9545-24E3-156B49EA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C27CC-FB1C-F909-B4E7-B3E26107B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E2D-AB17-47D6-B5A2-CF13BE14B4D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7108A-D9F7-E60A-C02C-DDAFB0570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6D3DBF-CBB3-BE57-71B1-B155AB85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331D-5097-4FB6-9B54-D3011D60F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5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8EE38E-4993-5933-ECD3-CF3F58017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E2D-AB17-47D6-B5A2-CF13BE14B4D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FC3D08-0DD0-C25B-1291-BA44D8AE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D9B91-5737-3A30-7571-CBA7FF32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331D-5097-4FB6-9B54-D3011D60F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6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E6034-7F60-3192-DDF0-1210D569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E0001-4E05-7B86-8CE5-91C09C8E4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8876E1-53B7-07FB-3EAC-06500FA81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63549-9ECA-7BD7-C947-74D99E5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E2D-AB17-47D6-B5A2-CF13BE14B4D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EBF985-DF33-3AF1-46EB-60110C4B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3741E-E6BD-0E1E-81D2-96FFE8DAE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331D-5097-4FB6-9B54-D3011D60F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79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12FB9-D93F-A908-EF2F-FC6DE4BBF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A0DCC-B6BF-D82B-E178-D7D5609586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D9B5B-3CA4-F6D4-953F-B1A07363E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A2AA9-61F6-B9B8-0A98-2AAF7B7FE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7E2D-AB17-47D6-B5A2-CF13BE14B4D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226A3-0F06-F35D-21F6-18AE403F2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72FCC-8693-F0AB-DB34-C1A20517F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331D-5097-4FB6-9B54-D3011D60F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21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B9F2D-76DF-90EF-17B1-6D0608902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E98B6-0D38-AD45-6D6E-4EC71D95F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0F1E9-FEE4-50CD-5643-19F54577F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F7E2D-AB17-47D6-B5A2-CF13BE14B4D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CD103-CA16-E420-F01B-E46D2D67D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5B259-9AAA-581C-73FA-5010730DE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2331D-5097-4FB6-9B54-D3011D60F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6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3367315" y="0"/>
            <a:ext cx="8824686" cy="6858000"/>
          </a:xfrm>
          <a:custGeom>
            <a:avLst/>
            <a:gdLst>
              <a:gd name="connsiteX0" fmla="*/ 0 w 8824686"/>
              <a:gd name="connsiteY0" fmla="*/ 0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0 w 8824686"/>
              <a:gd name="connsiteY4" fmla="*/ 0 h 6858000"/>
              <a:gd name="connsiteX0" fmla="*/ 827314 w 8824686"/>
              <a:gd name="connsiteY0" fmla="*/ 682171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827314 w 8824686"/>
              <a:gd name="connsiteY4" fmla="*/ 682171 h 6858000"/>
              <a:gd name="connsiteX0" fmla="*/ 1959428 w 8824686"/>
              <a:gd name="connsiteY0" fmla="*/ 769257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1959428 w 8824686"/>
              <a:gd name="connsiteY4" fmla="*/ 7692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4686" h="6858000">
                <a:moveTo>
                  <a:pt x="1959428" y="769257"/>
                </a:moveTo>
                <a:lnTo>
                  <a:pt x="8824686" y="0"/>
                </a:lnTo>
                <a:lnTo>
                  <a:pt x="8824686" y="6858000"/>
                </a:lnTo>
                <a:lnTo>
                  <a:pt x="0" y="6858000"/>
                </a:lnTo>
                <a:lnTo>
                  <a:pt x="1959428" y="76925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4400005" y="72008"/>
            <a:ext cx="6608637" cy="6614733"/>
            <a:chOff x="2791682" y="121634"/>
            <a:chExt cx="6608637" cy="6614733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82" y="121634"/>
              <a:ext cx="6608637" cy="6614733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2899414" y="131487"/>
              <a:ext cx="6393172" cy="6494077"/>
              <a:chOff x="2744065" y="118757"/>
              <a:chExt cx="6393172" cy="6494077"/>
            </a:xfrm>
          </p:grpSpPr>
          <p:sp>
            <p:nvSpPr>
              <p:cNvPr id="5" name="TextBox 4"/>
              <p:cNvSpPr txBox="1"/>
              <p:nvPr/>
            </p:nvSpPr>
            <p:spPr>
              <a:xfrm rot="180000">
                <a:off x="7762724" y="339516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NHẬT MINH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540000">
                <a:off x="7731955" y="36581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HUY MINH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900000">
                <a:off x="7677155" y="391371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TRÀ MY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260000">
                <a:off x="7591398" y="4162141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HOÀNG NAM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620000">
                <a:off x="7488974" y="44010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NGUYÊN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980000">
                <a:off x="7355594" y="462804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NHUNG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2340000">
                <a:off x="7201962" y="484185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NHƯ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2700000">
                <a:off x="7024519" y="503661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PHONG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3060000">
                <a:off x="6829605" y="521280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QUANG PHÚ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3420000">
                <a:off x="6616521" y="536909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AN PHÚ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3780000">
                <a:off x="6396410" y="550075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QUÂN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4140000">
                <a:off x="6150107" y="560859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SANG </a:t>
                </a:r>
                <a:r>
                  <a:rPr lang="en-US" sz="1400" dirty="0" err="1"/>
                  <a:t>SANG</a:t>
                </a:r>
                <a:endParaRPr lang="en-US" sz="14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4500000">
                <a:off x="5900704" y="568627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SƠN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4860000">
                <a:off x="5644158" y="574253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THÀNH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5220000">
                <a:off x="5382850" y="577020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THIỆN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5580000">
                <a:off x="5121542" y="577168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MINH THƯ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5940000">
                <a:off x="4857610" y="573918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ANH THƯ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6300000">
                <a:off x="4602040" y="568438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THANH THƯ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6660000">
                <a:off x="4353613" y="559862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MINH TUẤN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7020000">
                <a:off x="4114710" y="549620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BẢO ANH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7380000">
                <a:off x="3887712" y="53628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TUẤN ANH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7740000">
                <a:off x="3673900" y="52091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VÂN ANH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8100000">
                <a:off x="3431941" y="508582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TRÂM  ANH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8460000">
                <a:off x="3302954" y="483683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PHƯƠNG ANH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8820000">
                <a:off x="3146657" y="46237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CƯỜNG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9180000">
                <a:off x="3014998" y="440363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DŨNG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9540000">
                <a:off x="2907155" y="415733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ĐĂNG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9900000">
                <a:off x="2829475" y="39079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LÂM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0260000">
                <a:off x="2773224" y="365138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HOÀNG NAM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0620000">
                <a:off x="2745548" y="339007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QUANG PHÚ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0980000">
                <a:off x="2744065" y="312877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TRÀ MY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1340000">
                <a:off x="2774380" y="28666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NHUNG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1700000">
                <a:off x="2829180" y="26110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QUÂN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12060000">
                <a:off x="2914937" y="23626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THÀNH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2420000">
                <a:off x="3017361" y="21237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THIỆN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12780000">
                <a:off x="3150741" y="1896721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MINH THƯ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3140000">
                <a:off x="3304373" y="168290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ANH THƯ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13500000">
                <a:off x="3481816" y="148814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THANH THƯ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3860000">
                <a:off x="3676730" y="131196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MINH TUẤN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4220000">
                <a:off x="3889814" y="115566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NGỌC HÂN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4580000">
                <a:off x="4109925" y="102400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NHƯ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4940000">
                <a:off x="4356228" y="91616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PHONG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5300000">
                <a:off x="4605631" y="8384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QUÂN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 rot="15660000">
                <a:off x="4862177" y="78223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NGUYÊN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6020000">
                <a:off x="5011416" y="872652"/>
                <a:ext cx="16110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BẢO ANH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6380000">
                <a:off x="5384793" y="75307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TUẤN ANH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740000">
                <a:off x="5246127" y="999442"/>
                <a:ext cx="20691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VÂN ANH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7100000">
                <a:off x="5904196" y="83653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TRÂM  ANH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7460000">
                <a:off x="6152622" y="92229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PHƯƠNG ANH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7820000">
                <a:off x="6391525" y="102472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CƯỜNG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8180000">
                <a:off x="6618523" y="115810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DŨNG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rot="18540000">
                <a:off x="6832335" y="13117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ĐẠI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18900000">
                <a:off x="7027096" y="148917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ĐĂNG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9260000">
                <a:off x="7203282" y="168408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HIẾU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9620000">
                <a:off x="7359579" y="189717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HƯNG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9980000">
                <a:off x="7491238" y="21172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KHANG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20340000">
                <a:off x="7599081" y="236358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LÂM 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20700000">
                <a:off x="7676761" y="26129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DIỆU LINH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21060000">
                <a:off x="7733012" y="286953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HÀ LINH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21420000">
                <a:off x="7760688" y="31308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KHÁNH LINH</a:t>
                </a:r>
              </a:p>
            </p:txBody>
          </p:sp>
        </p:grpSp>
      </p:grpSp>
      <p:pic>
        <p:nvPicPr>
          <p:cNvPr id="7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8730" y="-743262"/>
            <a:ext cx="609600" cy="609600"/>
          </a:xfrm>
          <a:prstGeom prst="rect">
            <a:avLst/>
          </a:prstGeom>
        </p:spPr>
      </p:pic>
      <p:sp>
        <p:nvSpPr>
          <p:cNvPr id="76" name="nutquay"/>
          <p:cNvSpPr/>
          <p:nvPr/>
        </p:nvSpPr>
        <p:spPr>
          <a:xfrm>
            <a:off x="719723" y="2841553"/>
            <a:ext cx="2576822" cy="10756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QUAY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644" y="3000638"/>
            <a:ext cx="1448517" cy="565951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163944" y="336398"/>
            <a:ext cx="42017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VÒNG QUAY</a:t>
            </a:r>
          </a:p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May </a:t>
            </a:r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Mắn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9434" y="-743262"/>
            <a:ext cx="609600" cy="609600"/>
          </a:xfrm>
          <a:prstGeom prst="rect">
            <a:avLst/>
          </a:prstGeom>
        </p:spPr>
      </p:pic>
      <p:sp>
        <p:nvSpPr>
          <p:cNvPr id="3" name="Pentagon 2">
            <a:hlinkClick r:id="" action="ppaction://noaction"/>
          </p:cNvPr>
          <p:cNvSpPr/>
          <p:nvPr/>
        </p:nvSpPr>
        <p:spPr>
          <a:xfrm flipH="1">
            <a:off x="22808" y="6220304"/>
            <a:ext cx="1627969" cy="62914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5" name="Action Button: Go Forward or Next 6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E4AF2C1-3ADC-CC67-98F4-1626186174C1}"/>
              </a:ext>
            </a:extLst>
          </p:cNvPr>
          <p:cNvSpPr/>
          <p:nvPr/>
        </p:nvSpPr>
        <p:spPr>
          <a:xfrm>
            <a:off x="11298330" y="5957127"/>
            <a:ext cx="583194" cy="624441"/>
          </a:xfrm>
          <a:prstGeom prst="actionButtonForwardNex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1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49"/>
                            </p:stCondLst>
                            <p:childTnLst>
                              <p:par>
                                <p:cTn id="13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7" dur="3040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3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" grpId="0"/>
      <p:bldP spid="8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7B05E-D8A0-398B-4F6F-14B7F90EB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Giờ Mở Cửa Lăng Bác 2025: Lịch Hoạt Động Mới Nhất &amp; Quy Định Tham Quan">
            <a:extLst>
              <a:ext uri="{FF2B5EF4-FFF2-40B4-BE49-F238E27FC236}">
                <a16:creationId xmlns:a16="http://schemas.microsoft.com/office/drawing/2014/main" id="{F263F12F-1CC6-2D0A-6FAD-350397B4B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50" y="3627504"/>
            <a:ext cx="4958500" cy="34558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HAI MẠC TRỌNG THỂ KỲ HỌP THỨ 7, QUỐC HỘI KHÓA XV">
            <a:extLst>
              <a:ext uri="{FF2B5EF4-FFF2-40B4-BE49-F238E27FC236}">
                <a16:creationId xmlns:a16="http://schemas.microsoft.com/office/drawing/2014/main" id="{23F05A0B-EFC1-9B5A-9F88-0F238FCB1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702256"/>
            <a:ext cx="5521969" cy="3329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ỷ niệm trọng thể 45 năm Việt Nam gia nhập Liên hợp quốc - Báo Công an Nhân  dân điện tử">
            <a:extLst>
              <a:ext uri="{FF2B5EF4-FFF2-40B4-BE49-F238E27FC236}">
                <a16:creationId xmlns:a16="http://schemas.microsoft.com/office/drawing/2014/main" id="{FED7DBE5-D6BF-264F-B277-5379D57E8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0" t="1992" r="1190" b="9678"/>
          <a:stretch>
            <a:fillRect/>
          </a:stretch>
        </p:blipFill>
        <p:spPr bwMode="auto">
          <a:xfrm>
            <a:off x="6314338" y="3504620"/>
            <a:ext cx="5696416" cy="3353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ủ tịch nước chủ trì chiêu đãi trọng thể Tổng Thư ký Liên hợp quốc">
            <a:extLst>
              <a:ext uri="{FF2B5EF4-FFF2-40B4-BE49-F238E27FC236}">
                <a16:creationId xmlns:a16="http://schemas.microsoft.com/office/drawing/2014/main" id="{E56910CC-2E13-4EDB-663E-2E64DBDE5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301657"/>
            <a:ext cx="5890865" cy="39291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D067F3-6921-F82A-4F54-3FEAB85A40D0}"/>
              </a:ext>
            </a:extLst>
          </p:cNvPr>
          <p:cNvSpPr/>
          <p:nvPr/>
        </p:nvSpPr>
        <p:spPr>
          <a:xfrm>
            <a:off x="195072" y="150614"/>
            <a:ext cx="5132832" cy="65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703216-4E80-3031-6C19-D92C2B024563}"/>
              </a:ext>
            </a:extLst>
          </p:cNvPr>
          <p:cNvSpPr txBox="1"/>
          <p:nvPr/>
        </p:nvSpPr>
        <p:spPr>
          <a:xfrm>
            <a:off x="329184" y="150614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49307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C92C0E-7CEE-6D3D-EE5E-586FBF0C904F}"/>
              </a:ext>
            </a:extLst>
          </p:cNvPr>
          <p:cNvSpPr txBox="1"/>
          <p:nvPr/>
        </p:nvSpPr>
        <p:spPr>
          <a:xfrm>
            <a:off x="185875" y="694387"/>
            <a:ext cx="11820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buôn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b="1" dirty="0"/>
          </a:p>
        </p:txBody>
      </p:sp>
      <p:pic>
        <p:nvPicPr>
          <p:cNvPr id="6" name="Picture 2" descr="Chợ Đồng Xuân: A-Z Kinh nghiệm mua sắm &amp; ăn uống 2026">
            <a:extLst>
              <a:ext uri="{FF2B5EF4-FFF2-40B4-BE49-F238E27FC236}">
                <a16:creationId xmlns:a16="http://schemas.microsoft.com/office/drawing/2014/main" id="{A35BCED4-4872-2D8E-3A3C-D96FFA474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r="6079"/>
          <a:stretch>
            <a:fillRect/>
          </a:stretch>
        </p:blipFill>
        <p:spPr bwMode="auto">
          <a:xfrm>
            <a:off x="1141795" y="1182528"/>
            <a:ext cx="9837360" cy="5675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3BB585-D5F4-2FA6-2F87-4C3C8526E7E4}"/>
              </a:ext>
            </a:extLst>
          </p:cNvPr>
          <p:cNvSpPr/>
          <p:nvPr/>
        </p:nvSpPr>
        <p:spPr>
          <a:xfrm>
            <a:off x="195072" y="150614"/>
            <a:ext cx="5132832" cy="65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38D372-A810-5715-3DEE-F670F0FB4268}"/>
              </a:ext>
            </a:extLst>
          </p:cNvPr>
          <p:cNvSpPr txBox="1"/>
          <p:nvPr/>
        </p:nvSpPr>
        <p:spPr>
          <a:xfrm>
            <a:off x="390144" y="150614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98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29B7F-2520-3FBF-2D14-A6975E429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ố Hàng Mã - Tọa độ check-in không thể bỏ lỡ mỗi dịp lễ lớn">
            <a:extLst>
              <a:ext uri="{FF2B5EF4-FFF2-40B4-BE49-F238E27FC236}">
                <a16:creationId xmlns:a16="http://schemas.microsoft.com/office/drawing/2014/main" id="{6683A70A-EE72-E8B6-5F66-80CA4DFB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97" y="3500883"/>
            <a:ext cx="5128517" cy="3415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hố cổ, nghề xưa – Cổng thông tin Sở Văn Hóa Thể Thao Hà Nội">
            <a:extLst>
              <a:ext uri="{FF2B5EF4-FFF2-40B4-BE49-F238E27FC236}">
                <a16:creationId xmlns:a16="http://schemas.microsoft.com/office/drawing/2014/main" id="{3FC2459B-D8A5-AD2F-9339-AEFEC9A7A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67" y="59068"/>
            <a:ext cx="5319873" cy="3490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hám Phá Phố Hàng Bạc, Quận Hoàn Kiếm, Hà Nội">
            <a:extLst>
              <a:ext uri="{FF2B5EF4-FFF2-40B4-BE49-F238E27FC236}">
                <a16:creationId xmlns:a16="http://schemas.microsoft.com/office/drawing/2014/main" id="{83860700-C9DF-B492-DD75-4D25F87A9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15" y="-51563"/>
            <a:ext cx="5128517" cy="3538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hố ẩm thực Hàng Buồm - Địa chỉ ăn uống siêu hot vào dịp cuối tuần">
            <a:extLst>
              <a:ext uri="{FF2B5EF4-FFF2-40B4-BE49-F238E27FC236}">
                <a16:creationId xmlns:a16="http://schemas.microsoft.com/office/drawing/2014/main" id="{9043BCA8-1371-5F47-8F28-9847FCB30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767" y="3475825"/>
            <a:ext cx="5278943" cy="3380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313127-3240-E415-2794-9BF5D575BF5D}"/>
              </a:ext>
            </a:extLst>
          </p:cNvPr>
          <p:cNvSpPr/>
          <p:nvPr/>
        </p:nvSpPr>
        <p:spPr>
          <a:xfrm>
            <a:off x="195072" y="150614"/>
            <a:ext cx="5132832" cy="65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D6258-F752-1F04-4BA1-A716182961F2}"/>
              </a:ext>
            </a:extLst>
          </p:cNvPr>
          <p:cNvSpPr txBox="1"/>
          <p:nvPr/>
        </p:nvSpPr>
        <p:spPr>
          <a:xfrm>
            <a:off x="390144" y="150614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34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4C7F9-7D50-5A22-8E9A-E418C19B0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Vincom Retail (VRE) mở thêm 3 TTTM trong năm 2025, chuẩn bị đón lợi nhuận  từ 2 dự án shophouse">
            <a:extLst>
              <a:ext uri="{FF2B5EF4-FFF2-40B4-BE49-F238E27FC236}">
                <a16:creationId xmlns:a16="http://schemas.microsoft.com/office/drawing/2014/main" id="{66146749-466F-D4A6-51A1-9FF8BD7EF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8597"/>
            <a:ext cx="7094323" cy="4479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Đâu Là Trung Tâm Thương Mại Hà Nội Lớn Nhất Hiện Nay?">
            <a:extLst>
              <a:ext uri="{FF2B5EF4-FFF2-40B4-BE49-F238E27FC236}">
                <a16:creationId xmlns:a16="http://schemas.microsoft.com/office/drawing/2014/main" id="{C4F12DD4-6CE6-F4D6-46CB-6E40A1BA0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44" y="0"/>
            <a:ext cx="6192456" cy="4128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eon Mall Long Biên">
            <a:extLst>
              <a:ext uri="{FF2B5EF4-FFF2-40B4-BE49-F238E27FC236}">
                <a16:creationId xmlns:a16="http://schemas.microsoft.com/office/drawing/2014/main" id="{D89587B1-002B-2185-80C5-AE777578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465" y="3961948"/>
            <a:ext cx="4354023" cy="2896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FACB42-E36A-5905-EC02-0828313E371D}"/>
              </a:ext>
            </a:extLst>
          </p:cNvPr>
          <p:cNvSpPr txBox="1"/>
          <p:nvPr/>
        </p:nvSpPr>
        <p:spPr>
          <a:xfrm>
            <a:off x="190725" y="901269"/>
            <a:ext cx="59052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Trung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AEON Mall,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Vincom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Lotte Mall,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Plaza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541AC1-5F3B-76CE-F479-827713FD66A8}"/>
              </a:ext>
            </a:extLst>
          </p:cNvPr>
          <p:cNvSpPr/>
          <p:nvPr/>
        </p:nvSpPr>
        <p:spPr>
          <a:xfrm>
            <a:off x="195072" y="150614"/>
            <a:ext cx="5132832" cy="65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06A8A-2FA8-D31B-387A-B090C3E7618F}"/>
              </a:ext>
            </a:extLst>
          </p:cNvPr>
          <p:cNvSpPr txBox="1"/>
          <p:nvPr/>
        </p:nvSpPr>
        <p:spPr>
          <a:xfrm>
            <a:off x="390144" y="150614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30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A31BC-79CD-2AF1-F01A-27EC26B7C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ông ty Thương mại Hà nội - Công ty Cổ phần - Thông tin thành viên">
            <a:extLst>
              <a:ext uri="{FF2B5EF4-FFF2-40B4-BE49-F238E27FC236}">
                <a16:creationId xmlns:a16="http://schemas.microsoft.com/office/drawing/2014/main" id="{60272019-66DE-297F-45FE-731C4BD86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552" y="2885083"/>
            <a:ext cx="5706843" cy="3972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Khu công nghiệp Nội Bài |Quang Tiến, huyện Sóc Sơn, Hà Nội">
            <a:extLst>
              <a:ext uri="{FF2B5EF4-FFF2-40B4-BE49-F238E27FC236}">
                <a16:creationId xmlns:a16="http://schemas.microsoft.com/office/drawing/2014/main" id="{920A1D95-2B36-88C0-6A24-02F974680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864971"/>
            <a:ext cx="4909102" cy="2852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901B29-A2DB-4B4B-9EF9-5BFF3432F961}"/>
              </a:ext>
            </a:extLst>
          </p:cNvPr>
          <p:cNvSpPr txBox="1"/>
          <p:nvPr/>
        </p:nvSpPr>
        <p:spPr>
          <a:xfrm>
            <a:off x="8433516" y="670560"/>
            <a:ext cx="36734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doanh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ty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trụ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Hà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b="1" dirty="0"/>
          </a:p>
        </p:txBody>
      </p:sp>
      <p:pic>
        <p:nvPicPr>
          <p:cNvPr id="4" name="Picture 2" descr="Có một khu “phố Wall” ngay trong lòng Hà Nội: Ngân hàng Nhà nước, Bộ Tài  chính đặt trụ sở, các nhà băng lớn nhỏ thi nhau xây tháp hoành tráng">
            <a:extLst>
              <a:ext uri="{FF2B5EF4-FFF2-40B4-BE49-F238E27FC236}">
                <a16:creationId xmlns:a16="http://schemas.microsoft.com/office/drawing/2014/main" id="{631F880E-E095-EE1D-862F-F4F5AF546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29" y="3429000"/>
            <a:ext cx="5127585" cy="341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hố Wall' Hà Nội, nơi tập trung nhiều chi nhánh ngân hàng có giá thuê mặt  bằng cả triệu đồng mỗi mét vuông">
            <a:extLst>
              <a:ext uri="{FF2B5EF4-FFF2-40B4-BE49-F238E27FC236}">
                <a16:creationId xmlns:a16="http://schemas.microsoft.com/office/drawing/2014/main" id="{D725A64C-79DD-D4BB-5540-64D0C1CC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8" y="1049061"/>
            <a:ext cx="3473262" cy="2668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6AF5FD-FA35-84EF-573A-59B02235AF2D}"/>
              </a:ext>
            </a:extLst>
          </p:cNvPr>
          <p:cNvSpPr/>
          <p:nvPr/>
        </p:nvSpPr>
        <p:spPr>
          <a:xfrm>
            <a:off x="195072" y="150614"/>
            <a:ext cx="5132832" cy="65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2A4CCE-3E88-8817-5B43-32D372CEA9CF}"/>
              </a:ext>
            </a:extLst>
          </p:cNvPr>
          <p:cNvSpPr txBox="1"/>
          <p:nvPr/>
        </p:nvSpPr>
        <p:spPr>
          <a:xfrm>
            <a:off x="390144" y="150614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45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40465-F739-6A2F-96AE-DAB8EB382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nối hàng hải và đường thủy nội địa, giảm tải cho đường bộ | Thời báo  Tài chính Việt Nam">
            <a:extLst>
              <a:ext uri="{FF2B5EF4-FFF2-40B4-BE49-F238E27FC236}">
                <a16:creationId xmlns:a16="http://schemas.microsoft.com/office/drawing/2014/main" id="{8C9B4662-804A-0DCC-B986-1766F4F7F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77" y="24234"/>
            <a:ext cx="5289923" cy="298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ộ Giao thông Vận tải giao nghiên cứu đề xuất của Hà Nội về sân bay thứ 2  vùng Thủ đô | Tin nhanh chứng khoán">
            <a:extLst>
              <a:ext uri="{FF2B5EF4-FFF2-40B4-BE49-F238E27FC236}">
                <a16:creationId xmlns:a16="http://schemas.microsoft.com/office/drawing/2014/main" id="{7850CA39-94F3-2400-5211-17CA2EE2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85758"/>
            <a:ext cx="6226771" cy="4142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Thủ đô Hà Nội - Đổi thay mạnh mẽ nhờ phát triển hạ tầng giao thông">
            <a:extLst>
              <a:ext uri="{FF2B5EF4-FFF2-40B4-BE49-F238E27FC236}">
                <a16:creationId xmlns:a16="http://schemas.microsoft.com/office/drawing/2014/main" id="{26005E9E-9556-65CD-DF9A-23F3DA7AB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0826"/>
            <a:ext cx="6726111" cy="3960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E1CD9D-B475-9C9D-38A6-D0D6F9E7A515}"/>
              </a:ext>
            </a:extLst>
          </p:cNvPr>
          <p:cNvSpPr/>
          <p:nvPr/>
        </p:nvSpPr>
        <p:spPr>
          <a:xfrm>
            <a:off x="195072" y="150614"/>
            <a:ext cx="5132832" cy="65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DB743-68BE-0458-0055-C11508CE090D}"/>
              </a:ext>
            </a:extLst>
          </p:cNvPr>
          <p:cNvSpPr txBox="1"/>
          <p:nvPr/>
        </p:nvSpPr>
        <p:spPr>
          <a:xfrm>
            <a:off x="390144" y="150614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AD705D-47C8-EAF0-C771-5469D7782F25}"/>
              </a:ext>
            </a:extLst>
          </p:cNvPr>
          <p:cNvSpPr txBox="1"/>
          <p:nvPr/>
        </p:nvSpPr>
        <p:spPr>
          <a:xfrm>
            <a:off x="195072" y="4891504"/>
            <a:ext cx="606384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Hà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81645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949A2-F26C-A87C-AF89-3100B6DED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oàng Thành Thăng Long: Di sản văn hoá lịch sử độc đáo tại Hà Nội">
            <a:extLst>
              <a:ext uri="{FF2B5EF4-FFF2-40B4-BE49-F238E27FC236}">
                <a16:creationId xmlns:a16="http://schemas.microsoft.com/office/drawing/2014/main" id="{10FBA7C7-B909-C795-45E0-5C6EB60D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35" y="-16568"/>
            <a:ext cx="10376706" cy="687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0BDBEA-ED58-2E2D-6E0D-06D4F1B0E97B}"/>
              </a:ext>
            </a:extLst>
          </p:cNvPr>
          <p:cNvSpPr/>
          <p:nvPr/>
        </p:nvSpPr>
        <p:spPr>
          <a:xfrm>
            <a:off x="195072" y="150614"/>
            <a:ext cx="5132832" cy="65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21F0A-4313-6FAE-853D-DEAF781A5ABE}"/>
              </a:ext>
            </a:extLst>
          </p:cNvPr>
          <p:cNvSpPr txBox="1"/>
          <p:nvPr/>
        </p:nvSpPr>
        <p:spPr>
          <a:xfrm>
            <a:off x="390144" y="150614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64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hà hát Lớn Hà Nội – Wikipedia tiếng Việt">
            <a:extLst>
              <a:ext uri="{FF2B5EF4-FFF2-40B4-BE49-F238E27FC236}">
                <a16:creationId xmlns:a16="http://schemas.microsoft.com/office/drawing/2014/main" id="{78B5147C-00F9-3C45-A985-36A499633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70"/>
            <a:ext cx="6864098" cy="4625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ABE0AE-EEDD-DA25-14B6-9E5698299540}"/>
              </a:ext>
            </a:extLst>
          </p:cNvPr>
          <p:cNvSpPr/>
          <p:nvPr/>
        </p:nvSpPr>
        <p:spPr>
          <a:xfrm>
            <a:off x="195072" y="150614"/>
            <a:ext cx="5132832" cy="65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8BE6E-9E57-070E-0195-4446F3EBAA7A}"/>
              </a:ext>
            </a:extLst>
          </p:cNvPr>
          <p:cNvSpPr txBox="1"/>
          <p:nvPr/>
        </p:nvSpPr>
        <p:spPr>
          <a:xfrm>
            <a:off x="390144" y="150614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4" name="Picture 2" descr="Hồ Gươm Hà Nội: Cẩm nang du lịch chi tiết 2025">
            <a:extLst>
              <a:ext uri="{FF2B5EF4-FFF2-40B4-BE49-F238E27FC236}">
                <a16:creationId xmlns:a16="http://schemas.microsoft.com/office/drawing/2014/main" id="{88BA41D3-C7A5-5BE1-B129-2922F6949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272" y="2592371"/>
            <a:ext cx="6426727" cy="4284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33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6C230-01DA-A36F-297D-36899D90D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ễ hội chùa Hương - Tất tần tật kinh nghiệm đi lễ đầu năm - HoaBinhTourist">
            <a:extLst>
              <a:ext uri="{FF2B5EF4-FFF2-40B4-BE49-F238E27FC236}">
                <a16:creationId xmlns:a16="http://schemas.microsoft.com/office/drawing/2014/main" id="{1C4912C4-8953-A9AC-3912-78924D50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975" y="3181300"/>
            <a:ext cx="5905025" cy="3936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7112B6-949A-7AB2-9E9E-051CA4BF0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415" y="0"/>
            <a:ext cx="5134962" cy="3416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Trải nghiệm Tour Đêm Nhà Tù Hỏa Lò: &quot;Đêm Thiêng Liêng&quot; - Hành trình Về Quá  Khứ Hào Hùng">
            <a:extLst>
              <a:ext uri="{FF2B5EF4-FFF2-40B4-BE49-F238E27FC236}">
                <a16:creationId xmlns:a16="http://schemas.microsoft.com/office/drawing/2014/main" id="{8138AFEB-6B06-3583-A0FB-1F5CC3929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224"/>
            <a:ext cx="6827793" cy="3844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Đền Ngọc Sơn - Biểu tượng văn hóa tâm linh nổi tiếng Hà Nội">
            <a:extLst>
              <a:ext uri="{FF2B5EF4-FFF2-40B4-BE49-F238E27FC236}">
                <a16:creationId xmlns:a16="http://schemas.microsoft.com/office/drawing/2014/main" id="{5BF07A7E-95D4-8757-3A8A-388D86679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/>
          <a:stretch>
            <a:fillRect/>
          </a:stretch>
        </p:blipFill>
        <p:spPr bwMode="auto">
          <a:xfrm>
            <a:off x="299268" y="3930527"/>
            <a:ext cx="5414474" cy="31874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B58A8A-5C27-969F-5F83-FAC90EB51A44}"/>
              </a:ext>
            </a:extLst>
          </p:cNvPr>
          <p:cNvSpPr/>
          <p:nvPr/>
        </p:nvSpPr>
        <p:spPr>
          <a:xfrm>
            <a:off x="195072" y="150614"/>
            <a:ext cx="5132832" cy="65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C0C9B3-6DFC-9B2F-87DA-827E7E641036}"/>
              </a:ext>
            </a:extLst>
          </p:cNvPr>
          <p:cNvSpPr txBox="1"/>
          <p:nvPr/>
        </p:nvSpPr>
        <p:spPr>
          <a:xfrm>
            <a:off x="390144" y="150614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73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FB54D-9AA0-D4CE-5750-20E34CA18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Làng lụa Vạn Phúc có gì? TOP 5 trải nghiệm thú vị nhất">
            <a:extLst>
              <a:ext uri="{FF2B5EF4-FFF2-40B4-BE49-F238E27FC236}">
                <a16:creationId xmlns:a16="http://schemas.microsoft.com/office/drawing/2014/main" id="{B0EE414A-182F-64C2-9055-833A9119F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179" y="0"/>
            <a:ext cx="6721821" cy="4739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à Nội qua ống kính nhiếp ảnh: Làng gốm Bát Tràng">
            <a:extLst>
              <a:ext uri="{FF2B5EF4-FFF2-40B4-BE49-F238E27FC236}">
                <a16:creationId xmlns:a16="http://schemas.microsoft.com/office/drawing/2014/main" id="{7BDE5966-B835-378A-27D9-761A87474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88" y="2175183"/>
            <a:ext cx="6208888" cy="4117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Lụa Vạn Phúc: Xây dựng thương hiệu mạnh từ tinh hoa truyền thống">
            <a:extLst>
              <a:ext uri="{FF2B5EF4-FFF2-40B4-BE49-F238E27FC236}">
                <a16:creationId xmlns:a16="http://schemas.microsoft.com/office/drawing/2014/main" id="{3063B173-EF5C-4414-A3F6-EBF67E15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487" y="687650"/>
            <a:ext cx="3966754" cy="29750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BFA734-A82F-BE2F-F0DA-C7640FF87FA8}"/>
              </a:ext>
            </a:extLst>
          </p:cNvPr>
          <p:cNvSpPr txBox="1"/>
          <p:nvPr/>
        </p:nvSpPr>
        <p:spPr>
          <a:xfrm>
            <a:off x="-367362" y="6177826"/>
            <a:ext cx="59052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gốm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689F21-A431-4C2F-3DA4-9B63C6BEB847}"/>
              </a:ext>
            </a:extLst>
          </p:cNvPr>
          <p:cNvSpPr txBox="1"/>
          <p:nvPr/>
        </p:nvSpPr>
        <p:spPr>
          <a:xfrm>
            <a:off x="6350474" y="4739643"/>
            <a:ext cx="59052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lụa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Phúc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0F488-5C2F-0AE2-707A-18CB67261089}"/>
              </a:ext>
            </a:extLst>
          </p:cNvPr>
          <p:cNvSpPr/>
          <p:nvPr/>
        </p:nvSpPr>
        <p:spPr>
          <a:xfrm>
            <a:off x="195072" y="150614"/>
            <a:ext cx="5132832" cy="65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8BF29B-0772-B93E-C5A5-088860088D3A}"/>
              </a:ext>
            </a:extLst>
          </p:cNvPr>
          <p:cNvSpPr txBox="1"/>
          <p:nvPr/>
        </p:nvSpPr>
        <p:spPr>
          <a:xfrm>
            <a:off x="390144" y="150614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71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3367315" y="0"/>
            <a:ext cx="8824686" cy="6858000"/>
          </a:xfrm>
          <a:custGeom>
            <a:avLst/>
            <a:gdLst>
              <a:gd name="connsiteX0" fmla="*/ 0 w 8824686"/>
              <a:gd name="connsiteY0" fmla="*/ 0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0 w 8824686"/>
              <a:gd name="connsiteY4" fmla="*/ 0 h 6858000"/>
              <a:gd name="connsiteX0" fmla="*/ 827314 w 8824686"/>
              <a:gd name="connsiteY0" fmla="*/ 682171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827314 w 8824686"/>
              <a:gd name="connsiteY4" fmla="*/ 682171 h 6858000"/>
              <a:gd name="connsiteX0" fmla="*/ 1959428 w 8824686"/>
              <a:gd name="connsiteY0" fmla="*/ 769257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1959428 w 8824686"/>
              <a:gd name="connsiteY4" fmla="*/ 7692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4686" h="6858000">
                <a:moveTo>
                  <a:pt x="1959428" y="769257"/>
                </a:moveTo>
                <a:lnTo>
                  <a:pt x="8824686" y="0"/>
                </a:lnTo>
                <a:lnTo>
                  <a:pt x="8824686" y="6858000"/>
                </a:lnTo>
                <a:lnTo>
                  <a:pt x="0" y="6858000"/>
                </a:lnTo>
                <a:lnTo>
                  <a:pt x="1959428" y="76925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4400005" y="72008"/>
            <a:ext cx="6608637" cy="6614733"/>
            <a:chOff x="2791682" y="121634"/>
            <a:chExt cx="6608637" cy="6614733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82" y="121634"/>
              <a:ext cx="6608637" cy="6614733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2899414" y="131487"/>
              <a:ext cx="6393172" cy="6494077"/>
              <a:chOff x="2744065" y="118757"/>
              <a:chExt cx="6393172" cy="6494077"/>
            </a:xfrm>
          </p:grpSpPr>
          <p:sp>
            <p:nvSpPr>
              <p:cNvPr id="5" name="TextBox 4"/>
              <p:cNvSpPr txBox="1"/>
              <p:nvPr/>
            </p:nvSpPr>
            <p:spPr>
              <a:xfrm rot="180000">
                <a:off x="7762724" y="339516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CƯỜNG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540000">
                <a:off x="7731955" y="36581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HUY MINH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900000">
                <a:off x="7677155" y="391371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TRÀ MY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260000">
                <a:off x="7591398" y="4162141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HOÀNG NAM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620000">
                <a:off x="7488974" y="44010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NGUYÊN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980000">
                <a:off x="7355594" y="462804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NHUNG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2340000">
                <a:off x="7201962" y="484185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NHƯ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2700000">
                <a:off x="7024519" y="503661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PHONG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3060000">
                <a:off x="6829605" y="521280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QUANG PHÚ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3420000">
                <a:off x="6616521" y="536909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AN PHÚ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3780000">
                <a:off x="6396410" y="550075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QUÂN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4140000">
                <a:off x="6150107" y="560859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SANG </a:t>
                </a:r>
                <a:r>
                  <a:rPr lang="en-US" sz="1400" dirty="0" err="1"/>
                  <a:t>SANG</a:t>
                </a:r>
                <a:endParaRPr lang="en-US" sz="14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4500000">
                <a:off x="5900704" y="568627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SƠN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4860000">
                <a:off x="5644158" y="574253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THÀNH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5220000">
                <a:off x="5382850" y="577020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THIỆN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5580000">
                <a:off x="5121542" y="577168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MINH THƯ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5940000">
                <a:off x="4857610" y="573918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ANH THƯ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6300000">
                <a:off x="4602040" y="568438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THANH THƯ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6660000">
                <a:off x="4353613" y="559862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MINH TUẤN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7020000">
                <a:off x="4114710" y="549620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BẢO ANH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7380000">
                <a:off x="3887712" y="53628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TUẤN ANH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7740000">
                <a:off x="3673900" y="52091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VÂN ANH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8100000">
                <a:off x="3431941" y="508582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TRÂM  ANH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8460000">
                <a:off x="3302954" y="483683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PHƯƠNG ANH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8820000">
                <a:off x="3146657" y="46237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CƯỜNG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9180000">
                <a:off x="3014998" y="440363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DŨNG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9540000">
                <a:off x="2907155" y="415733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ĐĂNG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9900000">
                <a:off x="2829475" y="39079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LÂM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0260000">
                <a:off x="2773224" y="365138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HOÀNG NAM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0620000">
                <a:off x="2745548" y="339007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QUANG PHÚ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0980000">
                <a:off x="2744065" y="312877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TRÀ MY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1340000">
                <a:off x="2774380" y="28666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NHUNG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1700000">
                <a:off x="2829180" y="26110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QUÂN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12060000">
                <a:off x="2914937" y="23626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THÀNH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2420000">
                <a:off x="3017361" y="21237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THIỆN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12780000">
                <a:off x="3150741" y="1896721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MINH THƯ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3140000">
                <a:off x="3304373" y="168290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ANH THƯ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13500000">
                <a:off x="3481816" y="148814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THANH THƯ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3860000">
                <a:off x="3676730" y="131196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MINH TUẤN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4220000">
                <a:off x="3889814" y="115566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NGỌC HÂN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4580000">
                <a:off x="4109925" y="102400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NHƯ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4940000">
                <a:off x="4356228" y="91616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PHONG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5300000">
                <a:off x="4605631" y="8384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QUÂN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 rot="15660000">
                <a:off x="4862177" y="78223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NGUYÊN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6020000">
                <a:off x="5011416" y="872652"/>
                <a:ext cx="16110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DIỆU LINH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6380000">
                <a:off x="5384793" y="75307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TUẤN ANH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740000">
                <a:off x="5246127" y="999442"/>
                <a:ext cx="20691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VÂN ANH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7100000">
                <a:off x="5904196" y="83653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HÀ </a:t>
                </a:r>
                <a:r>
                  <a:rPr lang="en-US" sz="1400" dirty="0" err="1"/>
                  <a:t>lINH</a:t>
                </a:r>
                <a:endParaRPr lang="en-US" sz="14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7460000">
                <a:off x="6152622" y="92229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KHÁNH LINH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7820000">
                <a:off x="6391525" y="102472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NHẬT MINH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8180000">
                <a:off x="6618523" y="115810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DŨNG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rot="18540000">
                <a:off x="6832335" y="13117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ĐẠI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18900000">
                <a:off x="7027096" y="148917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ĐĂNG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9260000">
                <a:off x="7203282" y="168408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HIẾU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9620000">
                <a:off x="7359579" y="189717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HƯNG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9980000">
                <a:off x="7491238" y="21172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KHANG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20340000">
                <a:off x="7599081" y="236358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LÂM 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20700000">
                <a:off x="7676761" y="26129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BAO ANH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21060000">
                <a:off x="7733012" y="286953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TRÂM ANH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21420000">
                <a:off x="7760688" y="31308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PHƯƠNG ANH</a:t>
                </a:r>
              </a:p>
            </p:txBody>
          </p:sp>
        </p:grpSp>
      </p:grpSp>
      <p:pic>
        <p:nvPicPr>
          <p:cNvPr id="7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8730" y="-743262"/>
            <a:ext cx="609600" cy="609600"/>
          </a:xfrm>
          <a:prstGeom prst="rect">
            <a:avLst/>
          </a:prstGeom>
        </p:spPr>
      </p:pic>
      <p:sp>
        <p:nvSpPr>
          <p:cNvPr id="76" name="nutquay"/>
          <p:cNvSpPr/>
          <p:nvPr/>
        </p:nvSpPr>
        <p:spPr>
          <a:xfrm>
            <a:off x="719723" y="2841553"/>
            <a:ext cx="2576822" cy="10756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QUAY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644" y="3000638"/>
            <a:ext cx="1448517" cy="565951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163944" y="336398"/>
            <a:ext cx="42017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VÒNG QUAY</a:t>
            </a:r>
          </a:p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May </a:t>
            </a:r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Mắn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9434" y="-743262"/>
            <a:ext cx="609600" cy="609600"/>
          </a:xfrm>
          <a:prstGeom prst="rect">
            <a:avLst/>
          </a:prstGeom>
        </p:spPr>
      </p:pic>
      <p:sp>
        <p:nvSpPr>
          <p:cNvPr id="3" name="Pentagon 2">
            <a:hlinkClick r:id="" action="ppaction://noaction"/>
          </p:cNvPr>
          <p:cNvSpPr/>
          <p:nvPr/>
        </p:nvSpPr>
        <p:spPr>
          <a:xfrm flipH="1">
            <a:off x="22808" y="6220304"/>
            <a:ext cx="1627969" cy="62914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5" name="Action Button: Go Forward or Next 6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E4AF2C1-3ADC-CC67-98F4-1626186174C1}"/>
              </a:ext>
            </a:extLst>
          </p:cNvPr>
          <p:cNvSpPr/>
          <p:nvPr/>
        </p:nvSpPr>
        <p:spPr>
          <a:xfrm>
            <a:off x="11298330" y="5957127"/>
            <a:ext cx="583194" cy="624441"/>
          </a:xfrm>
          <a:prstGeom prst="actionButtonForwardNex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1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49"/>
                            </p:stCondLst>
                            <p:childTnLst>
                              <p:par>
                                <p:cTn id="13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7" dur="3040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3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" grpId="0"/>
      <p:bldP spid="8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09ED6-0FB9-A652-84FA-970641C18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Văn Miếu – Quốc Tử Giám – Wikipedia tiếng Việt">
            <a:extLst>
              <a:ext uri="{FF2B5EF4-FFF2-40B4-BE49-F238E27FC236}">
                <a16:creationId xmlns:a16="http://schemas.microsoft.com/office/drawing/2014/main" id="{A689E64F-2AFB-04B2-2839-FC6A9742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8" y="115747"/>
            <a:ext cx="11847604" cy="591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03FF73-2626-FDCB-DF44-EF4C83D3492F}"/>
              </a:ext>
            </a:extLst>
          </p:cNvPr>
          <p:cNvSpPr/>
          <p:nvPr/>
        </p:nvSpPr>
        <p:spPr>
          <a:xfrm>
            <a:off x="109728" y="114038"/>
            <a:ext cx="5132832" cy="65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B3404C-1DC4-6F78-C9B0-30A61A672398}"/>
              </a:ext>
            </a:extLst>
          </p:cNvPr>
          <p:cNvSpPr txBox="1"/>
          <p:nvPr/>
        </p:nvSpPr>
        <p:spPr>
          <a:xfrm>
            <a:off x="304800" y="114038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585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A06B5-B7FC-DD3D-5DEB-803D1598E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hành tựu mới của Đại học Quốc gia Hà Nội trên bảng xếp hạng thế giới">
            <a:extLst>
              <a:ext uri="{FF2B5EF4-FFF2-40B4-BE49-F238E27FC236}">
                <a16:creationId xmlns:a16="http://schemas.microsoft.com/office/drawing/2014/main" id="{E111C6CF-7608-7F3A-5FE6-DDB8FF84B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850"/>
            <a:ext cx="12192000" cy="64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49EB1C-EC85-8FBB-2C24-FD64AA957FC3}"/>
              </a:ext>
            </a:extLst>
          </p:cNvPr>
          <p:cNvSpPr/>
          <p:nvPr/>
        </p:nvSpPr>
        <p:spPr>
          <a:xfrm>
            <a:off x="195072" y="150614"/>
            <a:ext cx="5132832" cy="65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B54CB-276B-D8D4-1278-B45A767657E5}"/>
              </a:ext>
            </a:extLst>
          </p:cNvPr>
          <p:cNvSpPr txBox="1"/>
          <p:nvPr/>
        </p:nvSpPr>
        <p:spPr>
          <a:xfrm>
            <a:off x="390144" y="150614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91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9C671-0763-2871-42B9-B92A29133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ọc viện Báo chí và Tuyên truyền">
            <a:extLst>
              <a:ext uri="{FF2B5EF4-FFF2-40B4-BE49-F238E27FC236}">
                <a16:creationId xmlns:a16="http://schemas.microsoft.com/office/drawing/2014/main" id="{2CE155E6-29EE-FE85-A433-2B46E136B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76" y="0"/>
            <a:ext cx="6695257" cy="447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ọc viện Ngoại giao 2025 tuyển 2.200 chỉ tiêu, thêm 5 tổ hợp | Giáo dục  Việt Nam">
            <a:extLst>
              <a:ext uri="{FF2B5EF4-FFF2-40B4-BE49-F238E27FC236}">
                <a16:creationId xmlns:a16="http://schemas.microsoft.com/office/drawing/2014/main" id="{DEFB1DFB-4AE2-43F1-6ED3-7469C5905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" y="36576"/>
            <a:ext cx="5510784" cy="413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ức năng, nhiệm vụ, quyền hạn và cơ cấu tổ chức của Viện Hàn lâm Khoa">
            <a:extLst>
              <a:ext uri="{FF2B5EF4-FFF2-40B4-BE49-F238E27FC236}">
                <a16:creationId xmlns:a16="http://schemas.microsoft.com/office/drawing/2014/main" id="{CFA92AE3-4BEE-564F-60AF-6066CB200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629" y="3824343"/>
            <a:ext cx="5229225" cy="326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8C1745-098E-8078-3D8A-1B84862353C8}"/>
              </a:ext>
            </a:extLst>
          </p:cNvPr>
          <p:cNvSpPr/>
          <p:nvPr/>
        </p:nvSpPr>
        <p:spPr>
          <a:xfrm>
            <a:off x="195072" y="150614"/>
            <a:ext cx="5132832" cy="65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EB442-4ECF-4801-A6EE-A5696DD87638}"/>
              </a:ext>
            </a:extLst>
          </p:cNvPr>
          <p:cNvSpPr txBox="1"/>
          <p:nvPr/>
        </p:nvSpPr>
        <p:spPr>
          <a:xfrm>
            <a:off x="390144" y="150614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7" name="Picture 2" descr="Trường Đại học Sư phạm Hà Nội - Tin tức mới nhất về Trường SPH">
            <a:extLst>
              <a:ext uri="{FF2B5EF4-FFF2-40B4-BE49-F238E27FC236}">
                <a16:creationId xmlns:a16="http://schemas.microsoft.com/office/drawing/2014/main" id="{655B5070-F108-AC7C-3260-3F67E4C3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77690"/>
            <a:ext cx="5398385" cy="32390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989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049A3-ACFB-96D7-AE9F-86F9523C8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47A87420-A7ED-6EFA-09FA-DB8321BB62ED}"/>
              </a:ext>
            </a:extLst>
          </p:cNvPr>
          <p:cNvSpPr/>
          <p:nvPr/>
        </p:nvSpPr>
        <p:spPr>
          <a:xfrm>
            <a:off x="8957733" y="1257685"/>
            <a:ext cx="1089377" cy="10565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B36A98-903E-1F26-675D-DC934C5E7070}"/>
              </a:ext>
            </a:extLst>
          </p:cNvPr>
          <p:cNvSpPr/>
          <p:nvPr/>
        </p:nvSpPr>
        <p:spPr>
          <a:xfrm>
            <a:off x="3189111" y="3610391"/>
            <a:ext cx="1682044" cy="180622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5C20D8-F2D7-BACF-0A73-8B052FEE536E}"/>
              </a:ext>
            </a:extLst>
          </p:cNvPr>
          <p:cNvSpPr/>
          <p:nvPr/>
        </p:nvSpPr>
        <p:spPr>
          <a:xfrm>
            <a:off x="666045" y="1636890"/>
            <a:ext cx="10859912" cy="32286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B414D8-0E72-85DE-0A5D-C7ED5AAC38D7}"/>
              </a:ext>
            </a:extLst>
          </p:cNvPr>
          <p:cNvSpPr txBox="1"/>
          <p:nvPr/>
        </p:nvSpPr>
        <p:spPr>
          <a:xfrm>
            <a:off x="993424" y="2187993"/>
            <a:ext cx="10328167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 – Hà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DDC23A-992E-EF59-83E6-E46EFF9CCEB1}"/>
              </a:ext>
            </a:extLst>
          </p:cNvPr>
          <p:cNvSpPr/>
          <p:nvPr/>
        </p:nvSpPr>
        <p:spPr>
          <a:xfrm>
            <a:off x="-688620" y="-796893"/>
            <a:ext cx="1682044" cy="180622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2C0C55B-7000-7C5D-41D4-0535139CC631}"/>
              </a:ext>
            </a:extLst>
          </p:cNvPr>
          <p:cNvSpPr/>
          <p:nvPr/>
        </p:nvSpPr>
        <p:spPr>
          <a:xfrm>
            <a:off x="11525955" y="4589960"/>
            <a:ext cx="1682044" cy="180622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5C5951-492D-4AF4-E1F5-CA4CF14D8DA8}"/>
              </a:ext>
            </a:extLst>
          </p:cNvPr>
          <p:cNvSpPr/>
          <p:nvPr/>
        </p:nvSpPr>
        <p:spPr>
          <a:xfrm>
            <a:off x="462845" y="6260716"/>
            <a:ext cx="1682044" cy="18062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2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4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3367315" y="0"/>
            <a:ext cx="8824686" cy="6858000"/>
          </a:xfrm>
          <a:custGeom>
            <a:avLst/>
            <a:gdLst>
              <a:gd name="connsiteX0" fmla="*/ 0 w 8824686"/>
              <a:gd name="connsiteY0" fmla="*/ 0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0 w 8824686"/>
              <a:gd name="connsiteY4" fmla="*/ 0 h 6858000"/>
              <a:gd name="connsiteX0" fmla="*/ 827314 w 8824686"/>
              <a:gd name="connsiteY0" fmla="*/ 682171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827314 w 8824686"/>
              <a:gd name="connsiteY4" fmla="*/ 682171 h 6858000"/>
              <a:gd name="connsiteX0" fmla="*/ 1959428 w 8824686"/>
              <a:gd name="connsiteY0" fmla="*/ 769257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1959428 w 8824686"/>
              <a:gd name="connsiteY4" fmla="*/ 7692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4686" h="6858000">
                <a:moveTo>
                  <a:pt x="1959428" y="769257"/>
                </a:moveTo>
                <a:lnTo>
                  <a:pt x="8824686" y="0"/>
                </a:lnTo>
                <a:lnTo>
                  <a:pt x="8824686" y="6858000"/>
                </a:lnTo>
                <a:lnTo>
                  <a:pt x="0" y="6858000"/>
                </a:lnTo>
                <a:lnTo>
                  <a:pt x="1959428" y="76925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4400005" y="72008"/>
            <a:ext cx="6608637" cy="6614733"/>
            <a:chOff x="2791682" y="121634"/>
            <a:chExt cx="6608637" cy="6614733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82" y="121634"/>
              <a:ext cx="6608637" cy="6614733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2899414" y="131487"/>
              <a:ext cx="6393172" cy="6494077"/>
              <a:chOff x="2744065" y="118757"/>
              <a:chExt cx="6393172" cy="6494077"/>
            </a:xfrm>
          </p:grpSpPr>
          <p:sp>
            <p:nvSpPr>
              <p:cNvPr id="5" name="TextBox 4"/>
              <p:cNvSpPr txBox="1"/>
              <p:nvPr/>
            </p:nvSpPr>
            <p:spPr>
              <a:xfrm rot="180000">
                <a:off x="7762724" y="339516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NHẬT MINH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540000">
                <a:off x="7731955" y="36581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HUY MINH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900000">
                <a:off x="7677155" y="391371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TRÀ MY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260000">
                <a:off x="7591398" y="4162141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HOÀNG NAM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620000">
                <a:off x="7488974" y="44010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NGUYÊN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980000">
                <a:off x="7355594" y="462804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NHUNG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2340000">
                <a:off x="7201962" y="484185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NHƯ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2700000">
                <a:off x="7024519" y="503661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PHONG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3060000">
                <a:off x="6829605" y="521280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QUANG PHÚ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3420000">
                <a:off x="6616521" y="536909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AN PHÚ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3780000">
                <a:off x="6396410" y="550075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QUÂN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4140000">
                <a:off x="6150107" y="560859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SANG </a:t>
                </a:r>
                <a:r>
                  <a:rPr lang="en-US" sz="1400" dirty="0" err="1"/>
                  <a:t>SANG</a:t>
                </a:r>
                <a:endParaRPr lang="en-US" sz="14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4500000">
                <a:off x="5900704" y="568627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SƠN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4860000">
                <a:off x="5644158" y="574253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THÀNH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5220000">
                <a:off x="5382850" y="577020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ANH THƯ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5580000">
                <a:off x="5121542" y="577168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MINH THƯ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5940000">
                <a:off x="4857610" y="573918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HÀ LINH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6300000">
                <a:off x="4602040" y="568438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KHÁNH LINH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6660000">
                <a:off x="4353613" y="559862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MINH TUẤN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7020000">
                <a:off x="4114710" y="549620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BẢO ANH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7380000">
                <a:off x="3887712" y="53628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TUẤN ANH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7740000">
                <a:off x="3673900" y="52091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VÂN ANH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8100000">
                <a:off x="3431941" y="508582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TRÂM  ANH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8460000">
                <a:off x="3302954" y="483683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PHƯƠNG ANH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8820000">
                <a:off x="3146657" y="46237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CƯỜNG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9180000">
                <a:off x="3014998" y="440363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DŨNG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9540000">
                <a:off x="2907155" y="415733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ĐĂNG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9900000">
                <a:off x="2829475" y="39079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LÂM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0260000">
                <a:off x="2773224" y="365138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HOÀNG NAM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0620000">
                <a:off x="2745548" y="339007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QUANG PHÚ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0980000">
                <a:off x="2744065" y="312877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TRÀ MY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1340000">
                <a:off x="2774380" y="28666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NHUNG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1700000">
                <a:off x="2829180" y="26110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QUÂN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12060000">
                <a:off x="2914937" y="23626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THÀNH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2420000">
                <a:off x="3017361" y="21237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THIỆN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12780000">
                <a:off x="3150741" y="1896721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MINH THƯ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3140000">
                <a:off x="3304373" y="168290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ANH THƯ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13500000">
                <a:off x="3481816" y="148814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THANH THƯ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3860000">
                <a:off x="3676730" y="131196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MINH TUẤN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4220000">
                <a:off x="3889814" y="115566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NGỌC HÂN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4580000">
                <a:off x="4109925" y="102400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NHƯ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4940000">
                <a:off x="4356228" y="91616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PHONG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5300000">
                <a:off x="4605631" y="8384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QUÂN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 rot="15660000">
                <a:off x="4862177" y="78223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NGUYÊN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6020000">
                <a:off x="5011416" y="872652"/>
                <a:ext cx="16110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BẢO ANH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6380000">
                <a:off x="5384793" y="75307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TUẤN ANH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740000">
                <a:off x="5246127" y="999442"/>
                <a:ext cx="20691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VÂN ANH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7100000">
                <a:off x="5904196" y="83653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TRÂM  ANH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7460000">
                <a:off x="6152622" y="92229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PHƯƠNG ANH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7820000">
                <a:off x="6391525" y="102472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CƯỜNG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8180000">
                <a:off x="6618523" y="115810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DŨNG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rot="18540000">
                <a:off x="6832335" y="13117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ĐẠI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18900000">
                <a:off x="7027096" y="148917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ĐĂNG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9260000">
                <a:off x="7203282" y="168408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HIẾU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9620000">
                <a:off x="7359579" y="189717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HƯNG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9980000">
                <a:off x="7491238" y="21172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KHANG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20340000">
                <a:off x="7599081" y="236358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LÂM 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20700000">
                <a:off x="7676761" y="26129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THIỆN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21060000">
                <a:off x="7733012" y="286953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ANH THƯ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21420000">
                <a:off x="7760688" y="31308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THANH THƯ</a:t>
                </a:r>
              </a:p>
            </p:txBody>
          </p:sp>
        </p:grpSp>
      </p:grpSp>
      <p:pic>
        <p:nvPicPr>
          <p:cNvPr id="7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8730" y="-743262"/>
            <a:ext cx="609600" cy="609600"/>
          </a:xfrm>
          <a:prstGeom prst="rect">
            <a:avLst/>
          </a:prstGeom>
        </p:spPr>
      </p:pic>
      <p:sp>
        <p:nvSpPr>
          <p:cNvPr id="76" name="nutquay"/>
          <p:cNvSpPr/>
          <p:nvPr/>
        </p:nvSpPr>
        <p:spPr>
          <a:xfrm>
            <a:off x="719723" y="2841553"/>
            <a:ext cx="2576822" cy="10756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QUAY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644" y="3000638"/>
            <a:ext cx="1448517" cy="565951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163944" y="336398"/>
            <a:ext cx="42017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VÒNG QUAY</a:t>
            </a:r>
          </a:p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May </a:t>
            </a:r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Mắn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9434" y="-743262"/>
            <a:ext cx="609600" cy="609600"/>
          </a:xfrm>
          <a:prstGeom prst="rect">
            <a:avLst/>
          </a:prstGeom>
        </p:spPr>
      </p:pic>
      <p:sp>
        <p:nvSpPr>
          <p:cNvPr id="3" name="Pentagon 2">
            <a:hlinkClick r:id="" action="ppaction://noaction"/>
          </p:cNvPr>
          <p:cNvSpPr/>
          <p:nvPr/>
        </p:nvSpPr>
        <p:spPr>
          <a:xfrm flipH="1">
            <a:off x="22808" y="6220304"/>
            <a:ext cx="1627969" cy="62914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5" name="Action Button: Go Forward or Next 6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E4AF2C1-3ADC-CC67-98F4-1626186174C1}"/>
              </a:ext>
            </a:extLst>
          </p:cNvPr>
          <p:cNvSpPr/>
          <p:nvPr/>
        </p:nvSpPr>
        <p:spPr>
          <a:xfrm>
            <a:off x="11298330" y="5957127"/>
            <a:ext cx="583194" cy="624441"/>
          </a:xfrm>
          <a:prstGeom prst="actionButtonForwardNex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0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1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49"/>
                            </p:stCondLst>
                            <p:childTnLst>
                              <p:par>
                                <p:cTn id="13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7" dur="3040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3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" grpId="0"/>
      <p:bldP spid="8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E818-0F1D-AD64-E89B-1D43568C3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ộ sưu tập bản đồ Bangkok Thái Lan với chi tiết đầy đủ">
            <a:extLst>
              <a:ext uri="{FF2B5EF4-FFF2-40B4-BE49-F238E27FC236}">
                <a16:creationId xmlns:a16="http://schemas.microsoft.com/office/drawing/2014/main" id="{39244179-BE3D-FA71-4250-5A1F3791A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844" y="0"/>
            <a:ext cx="4899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A96AA0-2920-47D6-7E38-3E722D5D6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489" y="1769060"/>
            <a:ext cx="184724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7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6B439-F5C8-4CF5-677C-65F3BA76D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Steelonline | Mang thành công đến bên bạn">
            <a:extLst>
              <a:ext uri="{FF2B5EF4-FFF2-40B4-BE49-F238E27FC236}">
                <a16:creationId xmlns:a16="http://schemas.microsoft.com/office/drawing/2014/main" id="{F3C710C3-E0B2-ABAB-0773-630B16EB1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2" r="13086"/>
          <a:stretch>
            <a:fillRect/>
          </a:stretch>
        </p:blipFill>
        <p:spPr bwMode="auto">
          <a:xfrm>
            <a:off x="2935111" y="-21356"/>
            <a:ext cx="6321777" cy="69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6B3295-AA73-6F4B-2C64-CEC2DEC14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511" y="169333"/>
            <a:ext cx="1941689" cy="146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564D4-EC60-A3B8-7FF5-2A65C8277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51BB2DB-1199-5E79-1905-09C8645C6EA7}"/>
              </a:ext>
            </a:extLst>
          </p:cNvPr>
          <p:cNvSpPr/>
          <p:nvPr/>
        </p:nvSpPr>
        <p:spPr>
          <a:xfrm>
            <a:off x="2302933" y="1899945"/>
            <a:ext cx="8319911" cy="3654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BFA21-04AE-EA13-18F7-53F36ADB8D91}"/>
              </a:ext>
            </a:extLst>
          </p:cNvPr>
          <p:cNvSpPr txBox="1"/>
          <p:nvPr/>
        </p:nvSpPr>
        <p:spPr>
          <a:xfrm>
            <a:off x="2878667" y="2384741"/>
            <a:ext cx="9516533" cy="2472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1+2: Hà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3+4: Hà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5+6: Hà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7+8: Hà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5E7BC9-93C4-9C52-35C5-DCB7678EAC88}"/>
              </a:ext>
            </a:extLst>
          </p:cNvPr>
          <p:cNvSpPr txBox="1"/>
          <p:nvPr/>
        </p:nvSpPr>
        <p:spPr>
          <a:xfrm>
            <a:off x="982129" y="491530"/>
            <a:ext cx="10521245" cy="123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7681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òa nhà Quốc hội Việt Nam – Wikipedia tiếng Việt">
            <a:extLst>
              <a:ext uri="{FF2B5EF4-FFF2-40B4-BE49-F238E27FC236}">
                <a16:creationId xmlns:a16="http://schemas.microsoft.com/office/drawing/2014/main" id="{3AC5CA50-45EB-CF71-1B27-EFDE52B5B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2CF217-3B31-C159-6297-0F1641B7F219}"/>
              </a:ext>
            </a:extLst>
          </p:cNvPr>
          <p:cNvSpPr/>
          <p:nvPr/>
        </p:nvSpPr>
        <p:spPr>
          <a:xfrm>
            <a:off x="195072" y="150614"/>
            <a:ext cx="5132832" cy="65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FA34D3-15B1-E174-1B7F-79AF3694EAA5}"/>
              </a:ext>
            </a:extLst>
          </p:cNvPr>
          <p:cNvSpPr txBox="1"/>
          <p:nvPr/>
        </p:nvSpPr>
        <p:spPr>
          <a:xfrm>
            <a:off x="329184" y="150614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343413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ăm Khu Di tích Chủ tịch Hồ Chí Minh tại Phủ Chủ tịch - Nơi lưu giữ những  ký ức về Người">
            <a:extLst>
              <a:ext uri="{FF2B5EF4-FFF2-40B4-BE49-F238E27FC236}">
                <a16:creationId xmlns:a16="http://schemas.microsoft.com/office/drawing/2014/main" id="{CA732698-2E92-11E7-F330-8BBFDC979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3" y="0"/>
            <a:ext cx="10331974" cy="686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84F4C8-47A8-CCE1-AF9B-82AD3CEC0274}"/>
              </a:ext>
            </a:extLst>
          </p:cNvPr>
          <p:cNvSpPr/>
          <p:nvPr/>
        </p:nvSpPr>
        <p:spPr>
          <a:xfrm>
            <a:off x="195072" y="150614"/>
            <a:ext cx="5132832" cy="65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6981E1-E88F-7E7B-AAF9-1DC82586E945}"/>
              </a:ext>
            </a:extLst>
          </p:cNvPr>
          <p:cNvSpPr txBox="1"/>
          <p:nvPr/>
        </p:nvSpPr>
        <p:spPr>
          <a:xfrm>
            <a:off x="329184" y="150614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24987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7EF62-DFA7-4E48-8DC8-0D0409E15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ính phủ là cơ quan gì? Nhiệm kỳ của Chính phủ là bao lâu?">
            <a:extLst>
              <a:ext uri="{FF2B5EF4-FFF2-40B4-BE49-F238E27FC236}">
                <a16:creationId xmlns:a16="http://schemas.microsoft.com/office/drawing/2014/main" id="{03BA45BB-E8EE-F521-5034-D9873F714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0"/>
            <a:ext cx="12042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F873CD-4DAB-C762-5AB5-CDF5A0250623}"/>
              </a:ext>
            </a:extLst>
          </p:cNvPr>
          <p:cNvSpPr/>
          <p:nvPr/>
        </p:nvSpPr>
        <p:spPr>
          <a:xfrm>
            <a:off x="195072" y="150614"/>
            <a:ext cx="5132832" cy="65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54B8A-9EB5-5100-B773-86547B63EFAF}"/>
              </a:ext>
            </a:extLst>
          </p:cNvPr>
          <p:cNvSpPr txBox="1"/>
          <p:nvPr/>
        </p:nvSpPr>
        <p:spPr>
          <a:xfrm>
            <a:off x="329184" y="150614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Trung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515146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3060</TotalTime>
  <Words>585</Words>
  <Application>Microsoft Office PowerPoint</Application>
  <PresentationFormat>Widescreen</PresentationFormat>
  <Paragraphs>218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18</cp:revision>
  <dcterms:created xsi:type="dcterms:W3CDTF">2025-12-16T13:30:47Z</dcterms:created>
  <dcterms:modified xsi:type="dcterms:W3CDTF">2026-04-11T15:36:18Z</dcterms:modified>
</cp:coreProperties>
</file>