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6"/>
  </p:notesMasterIdLst>
  <p:sldIdLst>
    <p:sldId id="264" r:id="rId5"/>
    <p:sldId id="320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19" autoAdjust="0"/>
  </p:normalViewPr>
  <p:slideViewPr>
    <p:cSldViewPr snapToGrid="0">
      <p:cViewPr varScale="1">
        <p:scale>
          <a:sx n="80" d="100"/>
          <a:sy n="80" d="100"/>
        </p:scale>
        <p:origin x="78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DBDFE-DD3D-4291-A404-1B97A83A6EA8}" type="datetimeFigureOut">
              <a:rPr lang="en-US" smtClean="0"/>
              <a:t>4/11/2026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56DE3-4E01-4AFD-AD42-42312842ED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96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870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904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4/11/2026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701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4/11/2026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881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4/11/2026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732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4/11/2026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582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4/11/2026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732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4/11/2026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587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4/11/2026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327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4/11/2026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16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4/11/2026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9103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4/11/2026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9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lower illustrations">
            <a:extLst>
              <a:ext uri="{FF2B5EF4-FFF2-40B4-BE49-F238E27FC236}">
                <a16:creationId xmlns:a16="http://schemas.microsoft.com/office/drawing/2014/main" id="{46768272-0F6A-4E58-A45C-F10D015D89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33000"/>
                    </a14:imgEffect>
                    <a14:imgEffect>
                      <a14:brightnessContrast bright="-9000" contras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80" cy="6858000"/>
          </a:xfrm>
          <a:prstGeom prst="rect">
            <a:avLst/>
          </a:prstGeom>
        </p:spPr>
      </p:pic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292" y="1843041"/>
            <a:ext cx="11589395" cy="25908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5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17: </a:t>
            </a:r>
            <a:r>
              <a:rPr lang="en-US" sz="5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5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5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en-US" sz="5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sz="5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sz="5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5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5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1130" y="4682062"/>
            <a:ext cx="8652788" cy="45720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800" dirty="0"/>
              <a:t>(TIẾT 3)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8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85198-BF33-4DA6-D45D-3526DBAA5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0439" y="1976596"/>
            <a:ext cx="7791122" cy="118417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“Em là biên tập viên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36BD80-4C95-537F-1B4F-DEE484EB2DFD}"/>
              </a:ext>
            </a:extLst>
          </p:cNvPr>
          <p:cNvSpPr txBox="1"/>
          <p:nvPr/>
        </p:nvSpPr>
        <p:spPr>
          <a:xfrm>
            <a:off x="1757363" y="2992385"/>
            <a:ext cx="912018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Sưu tầm tranh, ảnh về lễ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Cồng chiêng Tây Nguyên để giới thiệu những giá trị đặc sắc của lễ hội này.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sẻ với các bạn trong lớp những thông điệp muốn nhắn nhủ đến mọi người trong bức tranh (ảnh) mà em đã sưu tầm được.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189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ám phá Lễ hội Cồng chiêng Tây Nguyên_720p_caption">
            <a:hlinkClick r:id="" action="ppaction://media"/>
            <a:extLst>
              <a:ext uri="{FF2B5EF4-FFF2-40B4-BE49-F238E27FC236}">
                <a16:creationId xmlns:a16="http://schemas.microsoft.com/office/drawing/2014/main" id="{6BCA5A40-6F5C-4B2C-7F65-507734B4CE4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1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4CAC7-207E-099A-F2F2-783F049DF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ám phá Lễ hội Cồng chiêng Tây Nguyên_720p_caption">
            <a:hlinkClick r:id="" action="ppaction://media"/>
            <a:extLst>
              <a:ext uri="{FF2B5EF4-FFF2-40B4-BE49-F238E27FC236}">
                <a16:creationId xmlns:a16="http://schemas.microsoft.com/office/drawing/2014/main" id="{0D2808DE-2D67-7F83-3609-EE8D86AA5FDE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2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0887" y="422297"/>
            <a:ext cx="10690225" cy="6013406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11C1FA5-E1B3-0363-D67A-0B63765E3006}"/>
              </a:ext>
            </a:extLst>
          </p:cNvPr>
          <p:cNvSpPr/>
          <p:nvPr/>
        </p:nvSpPr>
        <p:spPr>
          <a:xfrm>
            <a:off x="7829550" y="1533525"/>
            <a:ext cx="3295650" cy="3928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7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47F5C-50EC-416A-AE8C-6F6BB422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844" y="267553"/>
            <a:ext cx="10058400" cy="1450757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 HỘI CỒNG CHIÊNG TÂY NGUYÊN</a:t>
            </a:r>
          </a:p>
        </p:txBody>
      </p:sp>
      <p:pic>
        <p:nvPicPr>
          <p:cNvPr id="8" name="videoplayback.1775923046980.publer.com">
            <a:hlinkClick r:id="" action="ppaction://media"/>
            <a:extLst>
              <a:ext uri="{FF2B5EF4-FFF2-40B4-BE49-F238E27FC236}">
                <a16:creationId xmlns:a16="http://schemas.microsoft.com/office/drawing/2014/main" id="{D30EE1BA-3099-D9FB-5A64-68D906E7869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3">
                  <p14:trim end="7628.328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0844" y="1494631"/>
            <a:ext cx="8850312" cy="4978429"/>
          </a:xfrm>
        </p:spPr>
      </p:pic>
    </p:spTree>
    <p:extLst>
      <p:ext uri="{BB962C8B-B14F-4D97-AF65-F5344CB8AC3E}">
        <p14:creationId xmlns:p14="http://schemas.microsoft.com/office/powerpoint/2010/main" val="319225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5675423-ADA4-079B-93AC-BF667982DB47}"/>
              </a:ext>
            </a:extLst>
          </p:cNvPr>
          <p:cNvSpPr txBox="1">
            <a:spLocks/>
          </p:cNvSpPr>
          <p:nvPr/>
        </p:nvSpPr>
        <p:spPr>
          <a:xfrm>
            <a:off x="582930" y="11515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LỄ HỘI CỒNG CHIÊNG TÂY NGUYÊN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2C3D5E1-49F3-9A5B-0FA7-E6920D082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203" y="2743200"/>
            <a:ext cx="5943600" cy="1371600"/>
          </a:xfrm>
        </p:spPr>
        <p:txBody>
          <a:bodyPr>
            <a:normAutofit fontScale="90000"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b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Lễ hội này của dân tộc nào?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36DCF9-C642-19F9-D328-6C4F7731FE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3941"/>
          <a:stretch>
            <a:fillRect/>
          </a:stretch>
        </p:blipFill>
        <p:spPr>
          <a:xfrm>
            <a:off x="6201726" y="1171934"/>
            <a:ext cx="5513071" cy="5048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7628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B67ACD0-6532-0881-8FC7-F511B5BE5F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77" t="19508" r="31986" b="26699"/>
          <a:stretch/>
        </p:blipFill>
        <p:spPr bwMode="auto">
          <a:xfrm>
            <a:off x="447673" y="427468"/>
            <a:ext cx="8286751" cy="60066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418E5E-BD4E-90C1-A581-17E4FD8A8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9182" y="328613"/>
            <a:ext cx="3266120" cy="265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0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CA20C77-CA8C-D0A4-4598-84A62749F72D}"/>
              </a:ext>
            </a:extLst>
          </p:cNvPr>
          <p:cNvSpPr txBox="1"/>
          <p:nvPr/>
        </p:nvSpPr>
        <p:spPr>
          <a:xfrm>
            <a:off x="509586" y="655972"/>
            <a:ext cx="5033963" cy="2159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(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hằng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04E650-E9B3-2CD8-8A06-7F8DC89B97FD}"/>
              </a:ext>
            </a:extLst>
          </p:cNvPr>
          <p:cNvSpPr txBox="1"/>
          <p:nvPr/>
        </p:nvSpPr>
        <p:spPr>
          <a:xfrm>
            <a:off x="509586" y="3912730"/>
            <a:ext cx="5033963" cy="2159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Luân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phiên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Tây Nguyên.</a:t>
            </a:r>
          </a:p>
        </p:txBody>
      </p:sp>
      <p:pic>
        <p:nvPicPr>
          <p:cNvPr id="1028" name="Picture 4" descr="Lễ hội cồng chiêng Tây Nguyên - Giá trị văn hóa ngàn đời">
            <a:extLst>
              <a:ext uri="{FF2B5EF4-FFF2-40B4-BE49-F238E27FC236}">
                <a16:creationId xmlns:a16="http://schemas.microsoft.com/office/drawing/2014/main" id="{E1D79597-DFFC-9B64-7DAF-5197391E93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3"/>
          <a:stretch>
            <a:fillRect/>
          </a:stretch>
        </p:blipFill>
        <p:spPr bwMode="auto">
          <a:xfrm>
            <a:off x="5543549" y="499305"/>
            <a:ext cx="6305550" cy="58593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705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D389D18-A441-6841-6E14-20E6C2C87017}"/>
              </a:ext>
            </a:extLst>
          </p:cNvPr>
          <p:cNvSpPr/>
          <p:nvPr/>
        </p:nvSpPr>
        <p:spPr>
          <a:xfrm>
            <a:off x="476250" y="1495423"/>
            <a:ext cx="5255419" cy="1228725"/>
          </a:xfrm>
          <a:prstGeom prst="roundRect">
            <a:avLst/>
          </a:prstGeom>
          <a:solidFill>
            <a:schemeClr val="bg2"/>
          </a:solidFill>
          <a:ln w="28575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0FB6831A-D475-5C14-FC26-11BF6BE2BC98}"/>
              </a:ext>
            </a:extLst>
          </p:cNvPr>
          <p:cNvSpPr/>
          <p:nvPr/>
        </p:nvSpPr>
        <p:spPr>
          <a:xfrm>
            <a:off x="495300" y="609600"/>
            <a:ext cx="1866900" cy="628650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Lễ cúng mưa đầu mùa của Đồng bào M'nông">
            <a:extLst>
              <a:ext uri="{FF2B5EF4-FFF2-40B4-BE49-F238E27FC236}">
                <a16:creationId xmlns:a16="http://schemas.microsoft.com/office/drawing/2014/main" id="{33AEEB54-F504-1D5D-B4F9-40DD61028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31" y="2861456"/>
            <a:ext cx="3939187" cy="26326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25A22C-4300-6A42-E876-BC1A01CAA648}"/>
              </a:ext>
            </a:extLst>
          </p:cNvPr>
          <p:cNvSpPr txBox="1"/>
          <p:nvPr/>
        </p:nvSpPr>
        <p:spPr>
          <a:xfrm>
            <a:off x="476250" y="1632733"/>
            <a:ext cx="52554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Tây Nguyên.</a:t>
            </a:r>
            <a:endParaRPr lang="en-US" sz="2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47B66C-78EE-3E70-994A-D7D080505FA1}"/>
              </a:ext>
            </a:extLst>
          </p:cNvPr>
          <p:cNvSpPr txBox="1"/>
          <p:nvPr/>
        </p:nvSpPr>
        <p:spPr>
          <a:xfrm>
            <a:off x="495300" y="647946"/>
            <a:ext cx="21526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b="1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4B18A32-70D0-4058-D65A-51BB9F611DD7}"/>
              </a:ext>
            </a:extLst>
          </p:cNvPr>
          <p:cNvSpPr/>
          <p:nvPr/>
        </p:nvSpPr>
        <p:spPr>
          <a:xfrm>
            <a:off x="6917531" y="1495423"/>
            <a:ext cx="4791075" cy="1228725"/>
          </a:xfrm>
          <a:prstGeom prst="roundRect">
            <a:avLst/>
          </a:prstGeom>
          <a:solidFill>
            <a:schemeClr val="bg2"/>
          </a:solidFill>
          <a:ln w="28575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3D5796-2DFA-8AA8-93F2-A45AED26E18A}"/>
              </a:ext>
            </a:extLst>
          </p:cNvPr>
          <p:cNvSpPr txBox="1"/>
          <p:nvPr/>
        </p:nvSpPr>
        <p:spPr>
          <a:xfrm>
            <a:off x="6917531" y="1632731"/>
            <a:ext cx="54268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endParaRPr lang="en-US" sz="2800" b="1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67ABCB60-7A11-57DE-14C3-00A2B480E788}"/>
              </a:ext>
            </a:extLst>
          </p:cNvPr>
          <p:cNvSpPr/>
          <p:nvPr/>
        </p:nvSpPr>
        <p:spPr>
          <a:xfrm>
            <a:off x="6096000" y="1943100"/>
            <a:ext cx="478633" cy="3714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Gia Lai: Phục dựng Lễ Mừng lúa mới của đồng bào dân tộc Ba Na | Báo Dân tộc  và Phát triển">
            <a:extLst>
              <a:ext uri="{FF2B5EF4-FFF2-40B4-BE49-F238E27FC236}">
                <a16:creationId xmlns:a16="http://schemas.microsoft.com/office/drawing/2014/main" id="{C8511D37-696C-E74D-2632-0CB3D1161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361" y="2837791"/>
            <a:ext cx="3939187" cy="2611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ễ hội mừng nhà rông mới của người Xơ Đăng">
            <a:extLst>
              <a:ext uri="{FF2B5EF4-FFF2-40B4-BE49-F238E27FC236}">
                <a16:creationId xmlns:a16="http://schemas.microsoft.com/office/drawing/2014/main" id="{A6CCA8AE-D1F3-B96D-DC0F-B15739254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4"/>
          <a:stretch>
            <a:fillRect/>
          </a:stretch>
        </p:blipFill>
        <p:spPr bwMode="auto">
          <a:xfrm>
            <a:off x="8047740" y="2837789"/>
            <a:ext cx="3780229" cy="26821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12FACD8-09C8-6017-9857-B476DC520225}"/>
              </a:ext>
            </a:extLst>
          </p:cNvPr>
          <p:cNvSpPr txBox="1"/>
          <p:nvPr/>
        </p:nvSpPr>
        <p:spPr>
          <a:xfrm>
            <a:off x="446484" y="5586173"/>
            <a:ext cx="35412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cúng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Cơn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9B0F6E-4345-D432-434B-4A05A2B89F1E}"/>
              </a:ext>
            </a:extLst>
          </p:cNvPr>
          <p:cNvSpPr txBox="1"/>
          <p:nvPr/>
        </p:nvSpPr>
        <p:spPr>
          <a:xfrm>
            <a:off x="4925622" y="5586174"/>
            <a:ext cx="29896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ừng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lúa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D46A0F-F268-019F-27C2-AF089FC6225F}"/>
              </a:ext>
            </a:extLst>
          </p:cNvPr>
          <p:cNvSpPr txBox="1"/>
          <p:nvPr/>
        </p:nvSpPr>
        <p:spPr>
          <a:xfrm>
            <a:off x="8533209" y="5586175"/>
            <a:ext cx="35412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ừng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rông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011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2D919F9-04B3-0804-A885-E5E2144E7384}"/>
              </a:ext>
            </a:extLst>
          </p:cNvPr>
          <p:cNvSpPr/>
          <p:nvPr/>
        </p:nvSpPr>
        <p:spPr>
          <a:xfrm>
            <a:off x="2562224" y="1155457"/>
            <a:ext cx="8829675" cy="1315425"/>
          </a:xfrm>
          <a:prstGeom prst="roundRect">
            <a:avLst/>
          </a:prstGeom>
          <a:solidFill>
            <a:schemeClr val="bg2"/>
          </a:solidFill>
          <a:ln w="28575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545EEF-3027-3B13-3CB3-5290805991FB}"/>
              </a:ext>
            </a:extLst>
          </p:cNvPr>
          <p:cNvSpPr txBox="1"/>
          <p:nvPr/>
        </p:nvSpPr>
        <p:spPr>
          <a:xfrm>
            <a:off x="2836862" y="1136406"/>
            <a:ext cx="8305800" cy="1315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</a:t>
            </a:r>
            <a:r>
              <a:rPr lang="en-GB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GB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GB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GB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GB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GB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GB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GB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ca, </a:t>
            </a:r>
            <a:r>
              <a:rPr lang="en-GB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GB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xướng</a:t>
            </a:r>
            <a:r>
              <a:rPr lang="en-GB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GB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GB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Tây Nguyên. </a:t>
            </a:r>
            <a:endParaRPr lang="en-US" sz="3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FA5442BA-957E-4EBF-E700-8EA1F0BE20CF}"/>
              </a:ext>
            </a:extLst>
          </p:cNvPr>
          <p:cNvSpPr/>
          <p:nvPr/>
        </p:nvSpPr>
        <p:spPr>
          <a:xfrm>
            <a:off x="495300" y="609600"/>
            <a:ext cx="1885950" cy="628650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3BCB4A-A166-1F24-AB53-E70DE7FF8699}"/>
              </a:ext>
            </a:extLst>
          </p:cNvPr>
          <p:cNvSpPr txBox="1"/>
          <p:nvPr/>
        </p:nvSpPr>
        <p:spPr>
          <a:xfrm>
            <a:off x="495300" y="653475"/>
            <a:ext cx="17430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b="1" dirty="0"/>
          </a:p>
        </p:txBody>
      </p:sp>
      <p:pic>
        <p:nvPicPr>
          <p:cNvPr id="3076" name="Picture 4" descr="Trình diễn văn hóa, tái hiện lễ hội Tây Nguyên tại Hà Nội">
            <a:extLst>
              <a:ext uri="{FF2B5EF4-FFF2-40B4-BE49-F238E27FC236}">
                <a16:creationId xmlns:a16="http://schemas.microsoft.com/office/drawing/2014/main" id="{7359C1D5-5F72-E58E-6BE1-9548760B9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076" y="3149175"/>
            <a:ext cx="4891536" cy="32610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hát huy vai trò của Luật tục Ê-đê trong thực tiễn thi hành pháp luật đất  đai trên địa bàn tỉnh Đắk Lắk">
            <a:extLst>
              <a:ext uri="{FF2B5EF4-FFF2-40B4-BE49-F238E27FC236}">
                <a16:creationId xmlns:a16="http://schemas.microsoft.com/office/drawing/2014/main" id="{EA941125-67A1-B41B-FFA5-E1572E26E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2846010"/>
            <a:ext cx="4891536" cy="32499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706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752A6E8-BFCE-B26C-DBAB-999C45B0A87C}"/>
              </a:ext>
            </a:extLst>
          </p:cNvPr>
          <p:cNvSpPr/>
          <p:nvPr/>
        </p:nvSpPr>
        <p:spPr>
          <a:xfrm>
            <a:off x="2533650" y="530225"/>
            <a:ext cx="7181850" cy="20605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1A958F-CF37-08E9-CCD3-2648656E98B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466850" y="530225"/>
            <a:ext cx="8934450" cy="243681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Mảnh ghép lịch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b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6832A3-DF37-8545-8B7C-A1719635D68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85837" y="2860675"/>
            <a:ext cx="10520363" cy="3467100"/>
          </a:xfrm>
        </p:spPr>
        <p:txBody>
          <a:bodyPr>
            <a:no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gian văn hóa Cồng chiêng Tây Nguyên.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Cồng chiêng Tây Nguyên được tổ chức vào thời gian nào?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Cồng chiêng Tây Nguyên được tổ chức ở đâu?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Cồng chiêng Tây Nguyên có những hoạt động chính nào?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8484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6">
    <a:dk1>
      <a:sysClr val="windowText" lastClr="000000"/>
    </a:dk1>
    <a:lt1>
      <a:sysClr val="window" lastClr="FFFFFF"/>
    </a:lt1>
    <a:dk2>
      <a:srgbClr val="121316"/>
    </a:dk2>
    <a:lt2>
      <a:srgbClr val="FEFCF7"/>
    </a:lt2>
    <a:accent1>
      <a:srgbClr val="8394A4"/>
    </a:accent1>
    <a:accent2>
      <a:srgbClr val="65739F"/>
    </a:accent2>
    <a:accent3>
      <a:srgbClr val="B2AC8A"/>
    </a:accent3>
    <a:accent4>
      <a:srgbClr val="879BB3"/>
    </a:accent4>
    <a:accent5>
      <a:srgbClr val="D7B579"/>
    </a:accent5>
    <a:accent6>
      <a:srgbClr val="8A9B89"/>
    </a:accent6>
    <a:hlink>
      <a:srgbClr val="85C4D2"/>
    </a:hlink>
    <a:folHlink>
      <a:srgbClr val="8E8CA7"/>
    </a:folHlink>
  </a:clrScheme>
</a:themeOverride>
</file>

<file path=ppt/theme/themeOverride2.xml><?xml version="1.0" encoding="utf-8"?>
<a:themeOverride xmlns:a="http://schemas.openxmlformats.org/drawingml/2006/main">
  <a:clrScheme name="Custom 46">
    <a:dk1>
      <a:sysClr val="windowText" lastClr="000000"/>
    </a:dk1>
    <a:lt1>
      <a:sysClr val="window" lastClr="FFFFFF"/>
    </a:lt1>
    <a:dk2>
      <a:srgbClr val="121316"/>
    </a:dk2>
    <a:lt2>
      <a:srgbClr val="FEFCF7"/>
    </a:lt2>
    <a:accent1>
      <a:srgbClr val="8394A4"/>
    </a:accent1>
    <a:accent2>
      <a:srgbClr val="65739F"/>
    </a:accent2>
    <a:accent3>
      <a:srgbClr val="B2AC8A"/>
    </a:accent3>
    <a:accent4>
      <a:srgbClr val="879BB3"/>
    </a:accent4>
    <a:accent5>
      <a:srgbClr val="D7B579"/>
    </a:accent5>
    <a:accent6>
      <a:srgbClr val="8A9B89"/>
    </a:accent6>
    <a:hlink>
      <a:srgbClr val="85C4D2"/>
    </a:hlink>
    <a:folHlink>
      <a:srgbClr val="8E8CA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6BCBFB-BBC7-42F1-95CD-058E172363A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1F91CDEB-92ED-41DC-BF33-2916A76876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259D436-C82E-43E0-8A01-53DF9CED603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{8B689A45-2DA6-47F5-9F60-0F0286C5ACD1}TF522ea272-7fed-4917-a421-5e6ae99a6bbed5eddc9a_win32-854160eadf3d</Template>
  <TotalTime>1321</TotalTime>
  <Words>292</Words>
  <Application>Microsoft Office PowerPoint</Application>
  <PresentationFormat>Widescreen</PresentationFormat>
  <Paragraphs>24</Paragraphs>
  <Slides>11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Avenir Next LT Pro</vt:lpstr>
      <vt:lpstr>Avenir Next LT Pro Light</vt:lpstr>
      <vt:lpstr>Calibri</vt:lpstr>
      <vt:lpstr>Garamond</vt:lpstr>
      <vt:lpstr>Times New Roman</vt:lpstr>
      <vt:lpstr>SavonVTI</vt:lpstr>
      <vt:lpstr>Bài 17: Lễ  Hội   cồng chiêng tây nguyên</vt:lpstr>
      <vt:lpstr>PowerPoint Presentation</vt:lpstr>
      <vt:lpstr>LỄ HỘI CỒNG CHIÊNG TÂY NGUYÊN</vt:lpstr>
      <vt:lpstr>Đây là lễ hội gì?  Lễ hội này của dân tộc nào? </vt:lpstr>
      <vt:lpstr>PowerPoint Presentation</vt:lpstr>
      <vt:lpstr>PowerPoint Presentation</vt:lpstr>
      <vt:lpstr>PowerPoint Presentation</vt:lpstr>
      <vt:lpstr>PowerPoint Presentation</vt:lpstr>
      <vt:lpstr>Trò chơi  “ Mảnh ghép lịch sử” </vt:lpstr>
      <vt:lpstr>“Em là biên tập viên nhí”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2</cp:revision>
  <dcterms:created xsi:type="dcterms:W3CDTF">2026-04-11T15:49:16Z</dcterms:created>
  <dcterms:modified xsi:type="dcterms:W3CDTF">2026-04-12T13:51:09Z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