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5" r:id="rId2"/>
    <p:sldId id="277" r:id="rId3"/>
    <p:sldId id="285" r:id="rId4"/>
    <p:sldId id="258" r:id="rId5"/>
    <p:sldId id="290" r:id="rId6"/>
    <p:sldId id="303" r:id="rId7"/>
    <p:sldId id="289" r:id="rId8"/>
    <p:sldId id="306" r:id="rId9"/>
    <p:sldId id="287" r:id="rId10"/>
    <p:sldId id="294" r:id="rId11"/>
    <p:sldId id="295" r:id="rId12"/>
    <p:sldId id="296" r:id="rId13"/>
    <p:sldId id="304" r:id="rId14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55D"/>
    <a:srgbClr val="CCECFF"/>
    <a:srgbClr val="CCFFFF"/>
    <a:srgbClr val="FDFB9F"/>
    <a:srgbClr val="FCF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5017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12/04/2026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12/04/2026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ố hiệu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vi-VN" smtClean="0"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2652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12/04/2026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.mp4 1.11">
            <a:hlinkClick r:id="" action="ppaction://media"/>
            <a:extLst>
              <a:ext uri="{FF2B5EF4-FFF2-40B4-BE49-F238E27FC236}">
                <a16:creationId xmlns:a16="http://schemas.microsoft.com/office/drawing/2014/main" id="{023DD6E4-1805-1D72-218B-E28D3DD4B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" y="-248920"/>
            <a:ext cx="11033760" cy="73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DF7C6F-5117-2896-956E-F1859AD56B8A}"/>
              </a:ext>
            </a:extLst>
          </p:cNvPr>
          <p:cNvSpPr txBox="1"/>
          <p:nvPr/>
        </p:nvSpPr>
        <p:spPr>
          <a:xfrm>
            <a:off x="5845478" y="3680915"/>
            <a:ext cx="62908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động vật sinh sống đới lạnh: Gấu trắng, chim cánh cụt, hải cẩu,...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chủ yếu là các cây cỏ, rêu...</a:t>
            </a:r>
          </a:p>
        </p:txBody>
      </p:sp>
      <p:pic>
        <p:nvPicPr>
          <p:cNvPr id="5" name="Graphic 4" descr="Back RTL">
            <a:extLst>
              <a:ext uri="{FF2B5EF4-FFF2-40B4-BE49-F238E27FC236}">
                <a16:creationId xmlns:a16="http://schemas.microsoft.com/office/drawing/2014/main" id="{CB6A86CB-F30D-8C96-4EA8-E88555C9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57" y="963234"/>
            <a:ext cx="914400" cy="914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A33B12-01BC-D746-2E7C-8F5B1AAD533B}"/>
              </a:ext>
            </a:extLst>
          </p:cNvPr>
          <p:cNvSpPr/>
          <p:nvPr/>
        </p:nvSpPr>
        <p:spPr>
          <a:xfrm>
            <a:off x="1402617" y="4892511"/>
            <a:ext cx="2538818" cy="670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đới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564C1D-26C3-BF21-53E7-04E26AC673E4}"/>
              </a:ext>
            </a:extLst>
          </p:cNvPr>
          <p:cNvSpPr/>
          <p:nvPr/>
        </p:nvSpPr>
        <p:spPr>
          <a:xfrm>
            <a:off x="6108657" y="650058"/>
            <a:ext cx="6040299" cy="284218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lạnh lẽo, nhiệt độ thấp, ít mưa và có tuyết rơi...</a:t>
            </a:r>
          </a:p>
        </p:txBody>
      </p:sp>
      <p:pic>
        <p:nvPicPr>
          <p:cNvPr id="1026" name="Picture 2" descr="Khí hậu của đới lạnh? Đặc điểm và vị trí phân bố đới lạnh?">
            <a:extLst>
              <a:ext uri="{FF2B5EF4-FFF2-40B4-BE49-F238E27FC236}">
                <a16:creationId xmlns:a16="http://schemas.microsoft.com/office/drawing/2014/main" id="{106BBEF3-7CC1-1E7D-8AA4-BED49E698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1" y="838317"/>
            <a:ext cx="4903110" cy="3386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335212-2DB2-4F49-6544-567CD2CECBB8}"/>
              </a:ext>
            </a:extLst>
          </p:cNvPr>
          <p:cNvSpPr txBox="1"/>
          <p:nvPr/>
        </p:nvSpPr>
        <p:spPr>
          <a:xfrm>
            <a:off x="1793890" y="171040"/>
            <a:ext cx="192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ack RTL">
            <a:extLst>
              <a:ext uri="{FF2B5EF4-FFF2-40B4-BE49-F238E27FC236}">
                <a16:creationId xmlns:a16="http://schemas.microsoft.com/office/drawing/2014/main" id="{E8B11D60-2F80-D8BF-EC95-D06A385E6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9356" y="905608"/>
            <a:ext cx="914400" cy="914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0F8174-D98B-17FF-3C1E-AA4202ACC5A3}"/>
              </a:ext>
            </a:extLst>
          </p:cNvPr>
          <p:cNvSpPr/>
          <p:nvPr/>
        </p:nvSpPr>
        <p:spPr>
          <a:xfrm>
            <a:off x="1440500" y="4995170"/>
            <a:ext cx="2387872" cy="62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đới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E63666-7F0F-8F77-FA93-8CE4FEC75E76}"/>
              </a:ext>
            </a:extLst>
          </p:cNvPr>
          <p:cNvSpPr/>
          <p:nvPr/>
        </p:nvSpPr>
        <p:spPr>
          <a:xfrm>
            <a:off x="6096000" y="772606"/>
            <a:ext cx="6040299" cy="323378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ôn hòa, vừa nóng vừa lạnh, có 4 mùa xuân – hạ - thu – đông.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E17DB-17FB-3B24-8DD4-B8057EDC7D87}"/>
              </a:ext>
            </a:extLst>
          </p:cNvPr>
          <p:cNvSpPr txBox="1"/>
          <p:nvPr/>
        </p:nvSpPr>
        <p:spPr>
          <a:xfrm>
            <a:off x="5657476" y="4124346"/>
            <a:ext cx="6478823" cy="23698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37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các loài thú, côn trùng sinh sống: sói, rắn, chim, kiến...</a:t>
            </a:r>
          </a:p>
          <a:p>
            <a:pPr marL="571500" indent="-571500">
              <a:buFontTx/>
              <a:buChar char="-"/>
            </a:pPr>
            <a:r>
              <a:rPr lang="vi-VN" sz="37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quan thay đổi theo mùa.</a:t>
            </a:r>
          </a:p>
        </p:txBody>
      </p:sp>
      <p:pic>
        <p:nvPicPr>
          <p:cNvPr id="2050" name="Picture 2" descr="hình ảnh : phong cảnh, rừng, Hoang dã, đồng cỏ, Hồ, dãy núi, ao, Sự phản  chiếu, Mùa thu, Cơ thể của nước, Cây sồi, Hệ sinh thái, Biome, môi trường tự">
            <a:extLst>
              <a:ext uri="{FF2B5EF4-FFF2-40B4-BE49-F238E27FC236}">
                <a16:creationId xmlns:a16="http://schemas.microsoft.com/office/drawing/2014/main" id="{7D1895F0-4DD2-14FB-C5E1-1045BD1E0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3" r="3064"/>
          <a:stretch>
            <a:fillRect/>
          </a:stretch>
        </p:blipFill>
        <p:spPr bwMode="auto">
          <a:xfrm>
            <a:off x="484093" y="1049043"/>
            <a:ext cx="4655263" cy="366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69C8B-A70A-064A-0119-EC951A2B15B2}"/>
              </a:ext>
            </a:extLst>
          </p:cNvPr>
          <p:cNvSpPr txBox="1"/>
          <p:nvPr/>
        </p:nvSpPr>
        <p:spPr>
          <a:xfrm>
            <a:off x="1766996" y="320833"/>
            <a:ext cx="243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Back RTL">
            <a:extLst>
              <a:ext uri="{FF2B5EF4-FFF2-40B4-BE49-F238E27FC236}">
                <a16:creationId xmlns:a16="http://schemas.microsoft.com/office/drawing/2014/main" id="{88F6530B-B8BF-6FB3-B66C-9059E0819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1031" y="1137308"/>
            <a:ext cx="914400" cy="914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C5D48D-2A0F-A24E-69CA-821525A9B75E}"/>
              </a:ext>
            </a:extLst>
          </p:cNvPr>
          <p:cNvSpPr/>
          <p:nvPr/>
        </p:nvSpPr>
        <p:spPr>
          <a:xfrm>
            <a:off x="1592351" y="5001660"/>
            <a:ext cx="2408903" cy="619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2D1A40-ABCB-A878-3BDE-497E6EA9CB3F}"/>
              </a:ext>
            </a:extLst>
          </p:cNvPr>
          <p:cNvSpPr/>
          <p:nvPr/>
        </p:nvSpPr>
        <p:spPr>
          <a:xfrm>
            <a:off x="6372952" y="796664"/>
            <a:ext cx="5683993" cy="284218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nóng quanh năm, mưa nhiều, độ ẩm cao...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A9ED1-1D70-0A8E-5E07-DE2CFB29FF17}"/>
              </a:ext>
            </a:extLst>
          </p:cNvPr>
          <p:cNvSpPr txBox="1"/>
          <p:nvPr/>
        </p:nvSpPr>
        <p:spPr>
          <a:xfrm>
            <a:off x="6096000" y="4034104"/>
            <a:ext cx="5920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Động vật và thực vật đa dạng, phong phú: ngựa, khỉ, voi, sóc...; cây bàng, cây, lúa,...</a:t>
            </a:r>
          </a:p>
        </p:txBody>
      </p:sp>
      <p:pic>
        <p:nvPicPr>
          <p:cNvPr id="3074" name="Picture 2" descr="Hình ảnh miễn phí: môi trường nhiệt đới, đầm lầy,">
            <a:extLst>
              <a:ext uri="{FF2B5EF4-FFF2-40B4-BE49-F238E27FC236}">
                <a16:creationId xmlns:a16="http://schemas.microsoft.com/office/drawing/2014/main" id="{6C33E169-6770-F0E6-7A74-52908ACD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7" y="1137308"/>
            <a:ext cx="5081130" cy="3387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3C24F-9E62-41A3-A346-CE9755E6D321}"/>
              </a:ext>
            </a:extLst>
          </p:cNvPr>
          <p:cNvSpPr txBox="1"/>
          <p:nvPr/>
        </p:nvSpPr>
        <p:spPr>
          <a:xfrm>
            <a:off x="1892501" y="441523"/>
            <a:ext cx="243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3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3968-774A-D35E-B702-ED37C511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995" y="263951"/>
            <a:ext cx="7032413" cy="1752600"/>
          </a:xfrm>
          <a:solidFill>
            <a:schemeClr val="accent1">
              <a:lumMod val="20000"/>
              <a:lumOff val="80000"/>
            </a:schemeClr>
          </a:solidFill>
          <a:ln w="28575">
            <a:noFill/>
            <a:prstDash val="sysDot"/>
          </a:ln>
        </p:spPr>
        <p:txBody>
          <a:bodyPr>
            <a:normAutofit/>
          </a:bodyPr>
          <a:lstStyle/>
          <a:p>
            <a:pPr algn="ctr"/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với quả địa cầu:</a:t>
            </a:r>
            <a:b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894E7-6E44-ABB3-2EC4-4266A6626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517" y="2628900"/>
            <a:ext cx="10737145" cy="4229100"/>
          </a:xfrm>
        </p:spPr>
        <p:txBody>
          <a:bodyPr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cực Bắc, cực Nam, đường Xích đạo, bán cầu Bắc, bán cầu Nam và các đới khí hậu.</a:t>
            </a: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vị trí của Việt Nam và cho biết nước ta nằm ở đới khí hậu nào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60C645-AA70-D138-68AA-2F0E24766211}"/>
              </a:ext>
            </a:extLst>
          </p:cNvPr>
          <p:cNvSpPr txBox="1">
            <a:spLocks/>
          </p:cNvSpPr>
          <p:nvPr/>
        </p:nvSpPr>
        <p:spPr>
          <a:xfrm>
            <a:off x="2347279" y="330724"/>
            <a:ext cx="7032413" cy="17526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b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nuôi và chọn giống bồ câu Pháp - Trại Giống Thu Hà">
            <a:extLst>
              <a:ext uri="{FF2B5EF4-FFF2-40B4-BE49-F238E27FC236}">
                <a16:creationId xmlns:a16="http://schemas.microsoft.com/office/drawing/2014/main" id="{043094E3-1C37-390F-E345-A98D92FE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74" y="371079"/>
            <a:ext cx="3317710" cy="275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ả chim Hải Âu (3 mẫu) - Tập làm văn lớp 5 - Download.vn">
            <a:extLst>
              <a:ext uri="{FF2B5EF4-FFF2-40B4-BE49-F238E27FC236}">
                <a16:creationId xmlns:a16="http://schemas.microsoft.com/office/drawing/2014/main" id="{9E348CB1-AE45-3355-3B6A-D6D67C9B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3637" y="3511435"/>
            <a:ext cx="4486808" cy="255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Sự vật nào xuất hiện ở khổ thơ đầu tiên trong bài Bài ca về trái">
            <a:extLst>
              <a:ext uri="{FF2B5EF4-FFF2-40B4-BE49-F238E27FC236}">
                <a16:creationId xmlns:a16="http://schemas.microsoft.com/office/drawing/2014/main" id="{EB5F7D34-7EFD-EE8A-9AD8-1684F9B2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8" y="233383"/>
            <a:ext cx="4143140" cy="2755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Hoa nhài - Loài hoa quý là &quot;thần dược&quot; làm đẹp">
            <a:extLst>
              <a:ext uri="{FF2B5EF4-FFF2-40B4-BE49-F238E27FC236}">
                <a16:creationId xmlns:a16="http://schemas.microsoft.com/office/drawing/2014/main" id="{4C77033A-69EA-D333-5C9C-26BD3A26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"/>
          <a:stretch/>
        </p:blipFill>
        <p:spPr bwMode="auto">
          <a:xfrm>
            <a:off x="1890367" y="3658483"/>
            <a:ext cx="3447997" cy="2552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91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dạng xem vệ tinh của Trái đất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4151"/>
            <a:ext cx="12191980" cy="685799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886" y="2251587"/>
            <a:ext cx="11636228" cy="3175819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TRÁI ĐẤT VÀ BẦU TRỜI</a:t>
            </a:r>
            <a:b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27: </a:t>
            </a:r>
            <a:b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CÁC ĐỚI KHÍ HẬU</a:t>
            </a:r>
            <a:b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2"/>
          <p:cNvSpPr>
            <a:spLocks noGrp="1"/>
          </p:cNvSpPr>
          <p:nvPr>
            <p:ph type="title"/>
          </p:nvPr>
        </p:nvSpPr>
        <p:spPr>
          <a:xfrm>
            <a:off x="161825" y="-491765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1 và mô tả hình dạng Trái Đất.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E4D98-2A94-833B-B9CD-FFBFF0F3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753" y="1241577"/>
            <a:ext cx="7324323" cy="484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Tại sao Trái Đất không có hình tròn hoàn hảo?">
            <a:extLst>
              <a:ext uri="{FF2B5EF4-FFF2-40B4-BE49-F238E27FC236}">
                <a16:creationId xmlns:a16="http://schemas.microsoft.com/office/drawing/2014/main" id="{371B1E37-2BA1-D22C-1EC3-970D29C03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8" r="9380"/>
          <a:stretch/>
        </p:blipFill>
        <p:spPr bwMode="auto">
          <a:xfrm>
            <a:off x="7677432" y="3802049"/>
            <a:ext cx="4006763" cy="292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DCCB83-831E-D899-5A11-2483450A8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531" y="1241577"/>
            <a:ext cx="648451" cy="7804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A5CE7F-DBEF-38AF-FFF1-3B6CD75C7108}"/>
              </a:ext>
            </a:extLst>
          </p:cNvPr>
          <p:cNvSpPr txBox="1"/>
          <p:nvPr/>
        </p:nvSpPr>
        <p:spPr>
          <a:xfrm>
            <a:off x="7804513" y="1241577"/>
            <a:ext cx="4831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Trái đất nằm trong không gian vũ trụ và có dạng hình cầu.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có dạng hình cầu.mp4 43s">
            <a:hlinkClick r:id="" action="ppaction://media"/>
            <a:extLst>
              <a:ext uri="{FF2B5EF4-FFF2-40B4-BE49-F238E27FC236}">
                <a16:creationId xmlns:a16="http://schemas.microsoft.com/office/drawing/2014/main" id="{FF08EBDF-A402-2535-ABE4-1CB5226AC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539" y="-5127691"/>
            <a:ext cx="11408921" cy="171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ương pháp xác định tuổi của Trái Đất - KhoaHoc.tv">
            <a:extLst>
              <a:ext uri="{FF2B5EF4-FFF2-40B4-BE49-F238E27FC236}">
                <a16:creationId xmlns:a16="http://schemas.microsoft.com/office/drawing/2014/main" id="{FF6E23F3-94BC-F023-D675-3FF4FF246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28" b="13847"/>
          <a:stretch/>
        </p:blipFill>
        <p:spPr bwMode="auto">
          <a:xfrm>
            <a:off x="978757" y="142346"/>
            <a:ext cx="4403948" cy="3626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Điều gì sẽ xảy ra nếu Trái Đất ngừng quay?">
            <a:extLst>
              <a:ext uri="{FF2B5EF4-FFF2-40B4-BE49-F238E27FC236}">
                <a16:creationId xmlns:a16="http://schemas.microsoft.com/office/drawing/2014/main" id="{3D216D45-5CD9-B554-92C3-B8FAAE80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54" y="3694779"/>
            <a:ext cx="3305166" cy="3279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ài 3: Hệ Mặt Trời và Ngân Hà – Wikibooks tiếng Việt">
            <a:extLst>
              <a:ext uri="{FF2B5EF4-FFF2-40B4-BE49-F238E27FC236}">
                <a16:creationId xmlns:a16="http://schemas.microsoft.com/office/drawing/2014/main" id="{1D55810A-954C-F21B-97D4-51C8D638F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16" y="248227"/>
            <a:ext cx="6970659" cy="4468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89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2"/>
          <p:cNvSpPr>
            <a:spLocks noGrp="1"/>
          </p:cNvSpPr>
          <p:nvPr>
            <p:ph type="title"/>
          </p:nvPr>
        </p:nvSpPr>
        <p:spPr>
          <a:xfrm>
            <a:off x="528918" y="-1273957"/>
            <a:ext cx="11438965" cy="2511086"/>
          </a:xfrm>
        </p:spPr>
        <p:txBody>
          <a:bodyPr rtlCol="0">
            <a:normAutofit/>
          </a:bodyPr>
          <a:lstStyle/>
          <a:p>
            <a:pPr rtl="0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cực Bắc, cực Nam, đường Xích đạo, bán cầu Bắc, bán cầu Nam.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7AAF0-46F2-056F-4C1F-2E635372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56" y="1061051"/>
            <a:ext cx="8797888" cy="581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86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D47CA9-E943-949B-B420-3DD09D591F1B}"/>
              </a:ext>
            </a:extLst>
          </p:cNvPr>
          <p:cNvSpPr/>
          <p:nvPr/>
        </p:nvSpPr>
        <p:spPr>
          <a:xfrm>
            <a:off x="340011" y="1033158"/>
            <a:ext cx="11511977" cy="4399454"/>
          </a:xfrm>
          <a:prstGeom prst="roundRect">
            <a:avLst/>
          </a:prstGeom>
          <a:solidFill>
            <a:srgbClr val="CCECFF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địa cầu là mô hình thu nhỏ của Trái Đất. Trên quả địa cầu có các vị trí cực Bắc, cực Nam, đường Xích đạo.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Xích đạo chia Trái Đất thành hai nửa là bán cầu Bắc và bán cầu Nam.</a:t>
            </a:r>
            <a:endParaRPr lang="vi-VN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2">
            <a:extLst>
              <a:ext uri="{FF2B5EF4-FFF2-40B4-BE49-F238E27FC236}">
                <a16:creationId xmlns:a16="http://schemas.microsoft.com/office/drawing/2014/main" id="{CAF4D710-938B-ECAC-5D37-49D04E4457E2}"/>
              </a:ext>
            </a:extLst>
          </p:cNvPr>
          <p:cNvSpPr txBox="1">
            <a:spLocks/>
          </p:cNvSpPr>
          <p:nvPr/>
        </p:nvSpPr>
        <p:spPr>
          <a:xfrm>
            <a:off x="1259125" y="188258"/>
            <a:ext cx="8619982" cy="77096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75000"/>
              </a:schemeClr>
            </a:solidFill>
            <a:prstDash val="lgDashDot"/>
          </a:ln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4400" b="1" dirty="0"/>
              <a:t>Tìm hiểu về các đới khí hậu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E4E0C-CDEB-0874-F704-9CAB823A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03"/>
          <a:stretch>
            <a:fillRect/>
          </a:stretch>
        </p:blipFill>
        <p:spPr>
          <a:xfrm>
            <a:off x="4552631" y="1193392"/>
            <a:ext cx="7576618" cy="563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E9323B-F7DB-972B-6F7F-41E1799BE3A5}"/>
              </a:ext>
            </a:extLst>
          </p:cNvPr>
          <p:cNvSpPr txBox="1"/>
          <p:nvPr/>
        </p:nvSpPr>
        <p:spPr>
          <a:xfrm>
            <a:off x="116542" y="1359619"/>
            <a:ext cx="572844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Trái Đất có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4607A-1631-D836-A424-E0CB5BC951E6}"/>
              </a:ext>
            </a:extLst>
          </p:cNvPr>
          <p:cNvSpPr txBox="1"/>
          <p:nvPr/>
        </p:nvSpPr>
        <p:spPr>
          <a:xfrm>
            <a:off x="116542" y="3684165"/>
            <a:ext cx="5405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Bản trình bày cầu vồng</Template>
  <TotalTime>6290</TotalTime>
  <Words>372</Words>
  <Application>Microsoft Office PowerPoint</Application>
  <PresentationFormat>Widescreen</PresentationFormat>
  <Paragraphs>29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Minh họa Thiên nhiên 16x9</vt:lpstr>
      <vt:lpstr>PowerPoint Presentation</vt:lpstr>
      <vt:lpstr>PowerPoint Presentation</vt:lpstr>
      <vt:lpstr>CHỦ ĐỀ 6: TRÁI ĐẤT VÀ BẦU TRỜI Bài 27:  TRÁI ĐẤT VÀ CÁC ĐỚI KHÍ HẬU (Tiết 1)</vt:lpstr>
      <vt:lpstr>1. Quan sát hình 1 và mô tả hình dạng Trái Đất.</vt:lpstr>
      <vt:lpstr>PowerPoint Presentation</vt:lpstr>
      <vt:lpstr>PowerPoint Presentation</vt:lpstr>
      <vt:lpstr>Xác định cực Bắc, cực Nam, đường Xích đạo, bán cầu Bắc, bán cầu Nam.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với quả địa cầu: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Bố trí Tiêu đề và Nội dung với Danh sách</dc:title>
  <dc:creator>ADMIN</dc:creator>
  <cp:lastModifiedBy>Admin</cp:lastModifiedBy>
  <cp:revision>9</cp:revision>
  <dcterms:created xsi:type="dcterms:W3CDTF">2024-04-12T04:24:11Z</dcterms:created>
  <dcterms:modified xsi:type="dcterms:W3CDTF">2026-04-12T13:46:43Z</dcterms:modified>
</cp:coreProperties>
</file>