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45" r:id="rId5"/>
    <p:sldId id="318" r:id="rId6"/>
    <p:sldId id="288" r:id="rId7"/>
    <p:sldId id="339" r:id="rId8"/>
    <p:sldId id="256" r:id="rId9"/>
    <p:sldId id="338" r:id="rId10"/>
    <p:sldId id="343" r:id="rId11"/>
    <p:sldId id="346" r:id="rId12"/>
    <p:sldId id="347" r:id="rId13"/>
    <p:sldId id="349" r:id="rId14"/>
    <p:sldId id="348" r:id="rId15"/>
    <p:sldId id="352" r:id="rId16"/>
    <p:sldId id="351" r:id="rId17"/>
    <p:sldId id="350" r:id="rId18"/>
    <p:sldId id="353" r:id="rId19"/>
    <p:sldId id="344" r:id="rId20"/>
    <p:sldId id="290" r:id="rId21"/>
    <p:sldId id="341" r:id="rId22"/>
    <p:sldId id="342" r:id="rId23"/>
    <p:sldId id="35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74" autoAdjust="0"/>
  </p:normalViewPr>
  <p:slideViewPr>
    <p:cSldViewPr snapToGrid="0">
      <p:cViewPr varScale="1">
        <p:scale>
          <a:sx n="76" d="100"/>
          <a:sy n="76" d="100"/>
        </p:scale>
        <p:origin x="163" y="6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11/8/2025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11/8/2025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CEEB7-D4B4-3E38-CA5F-F8B1A7800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207713-9C3F-BEDF-F51C-BD78F3440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A2732-CF0B-5350-BE2B-893CBBDF6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184E7-D32E-A2FC-B90D-28022B956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99841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23A11-1B5A-EB26-98F1-2E285A191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415BF2-C6C7-73CE-8339-1FA7203B0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2BBA4-562A-DA03-D8FC-70BF58A67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3FAAA-F118-A325-B0CC-7CF6E7F751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365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11/8/2025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11/8/2025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08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11/8/2025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11/8/2025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11/8/2025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11/8/2025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11/8/2025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11/8/2025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11/8/2025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11/8/2025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8AA1F979-7D59-06E4-C7CE-E6891972008D}"/>
              </a:ext>
            </a:extLst>
          </p:cNvPr>
          <p:cNvSpPr/>
          <p:nvPr/>
        </p:nvSpPr>
        <p:spPr>
          <a:xfrm>
            <a:off x="1341977" y="1524000"/>
            <a:ext cx="9706237" cy="3030070"/>
          </a:xfrm>
          <a:prstGeom prst="flowChartAlternateProcess">
            <a:avLst/>
          </a:prstGeom>
          <a:solidFill>
            <a:schemeClr val="bg2"/>
          </a:solidFill>
          <a:ln w="1905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3DA25F-8737-6A81-6E7E-62960C47E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1644" y="2086258"/>
            <a:ext cx="8068712" cy="1771600"/>
          </a:xfrm>
        </p:spPr>
        <p:txBody>
          <a:bodyPr>
            <a:noAutofit/>
          </a:bodyPr>
          <a:lstStyle/>
          <a:p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quý thầy cô 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tiết học Đạo đức lớp 2D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15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9AA5A-F206-94F6-6A45-FDA87779F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07260E-E7B8-F626-5724-B828F14DF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53" y="-1"/>
            <a:ext cx="9296400" cy="693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83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BDE2A-5AC3-12CE-A9CD-CFAA9D560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3A88F-DF4B-E031-F060-64B9FCDD85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557"/>
          <a:stretch>
            <a:fillRect/>
          </a:stretch>
        </p:blipFill>
        <p:spPr>
          <a:xfrm>
            <a:off x="1585452" y="0"/>
            <a:ext cx="9387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24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FD9D1-F2C0-DB63-2A7D-633E085E9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A5815-4AB7-6DB6-F8D6-D8B5F9874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49" y="0"/>
            <a:ext cx="9485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8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6BCCB-5BE1-0AA1-4BE0-8D83C7C23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7B5805-1CAD-280A-C1D6-1392D577AC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77"/>
          <a:stretch>
            <a:fillRect/>
          </a:stretch>
        </p:blipFill>
        <p:spPr>
          <a:xfrm>
            <a:off x="1661620" y="0"/>
            <a:ext cx="9382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D6396-19D0-B413-A6D7-9F61B5576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479A7C-AA2C-796E-E5EA-8B1641DF8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89" y="-9994"/>
            <a:ext cx="9272511" cy="68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42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93413-BBC1-020E-1634-DB44FBAFE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06FA60-8820-1B5D-13E5-8860890A13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01"/>
          <a:stretch>
            <a:fillRect/>
          </a:stretch>
        </p:blipFill>
        <p:spPr>
          <a:xfrm>
            <a:off x="1612596" y="0"/>
            <a:ext cx="9252628" cy="686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20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CFD0A33-746A-AE51-6ED5-E6D9AA489797}"/>
              </a:ext>
            </a:extLst>
          </p:cNvPr>
          <p:cNvSpPr/>
          <p:nvPr/>
        </p:nvSpPr>
        <p:spPr>
          <a:xfrm>
            <a:off x="611697" y="811473"/>
            <a:ext cx="10968605" cy="5087304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D8AFC-81DC-B79A-70A9-BFF5A7AE2FA2}"/>
              </a:ext>
            </a:extLst>
          </p:cNvPr>
          <p:cNvSpPr txBox="1"/>
          <p:nvPr/>
        </p:nvSpPr>
        <p:spPr>
          <a:xfrm>
            <a:off x="1054853" y="1920157"/>
            <a:ext cx="10968605" cy="3017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vi-VN" sz="4400" b="1" dirty="0">
                <a:solidFill>
                  <a:srgbClr val="EB7F2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gì đã xảy ra với Heo con?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B7F2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đó Heo con cảm thấy như thế nào?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vi-VN" sz="4400" b="1" dirty="0">
                <a:solidFill>
                  <a:srgbClr val="EB7F2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 con đã làm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B7F2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EA558F2D-0784-9EF7-561B-70D37C91AA4D}"/>
              </a:ext>
            </a:extLst>
          </p:cNvPr>
          <p:cNvSpPr/>
          <p:nvPr/>
        </p:nvSpPr>
        <p:spPr>
          <a:xfrm>
            <a:off x="5592648" y="251011"/>
            <a:ext cx="4331281" cy="156882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NHÓM </a:t>
            </a:r>
          </a:p>
        </p:txBody>
      </p:sp>
    </p:spTree>
    <p:extLst>
      <p:ext uri="{BB962C8B-B14F-4D97-AF65-F5344CB8AC3E}">
        <p14:creationId xmlns:p14="http://schemas.microsoft.com/office/powerpoint/2010/main" val="49751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B0821-61EA-1869-4BB2-49DAED8FB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F35946-A6F7-1B38-ACBD-8906AC2F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48" y="0"/>
            <a:ext cx="10918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76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0600C-9EA3-73C5-16E9-86C0BEECF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76F89C-3D67-F8E5-EC9A-3D302B0D8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352984"/>
            <a:ext cx="12083124" cy="665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0C47235A-E280-1330-5DF6-04623C3D2FC8}"/>
              </a:ext>
            </a:extLst>
          </p:cNvPr>
          <p:cNvSpPr/>
          <p:nvPr/>
        </p:nvSpPr>
        <p:spPr>
          <a:xfrm>
            <a:off x="8828907" y="0"/>
            <a:ext cx="3363093" cy="1667768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266FC-A720-AB06-29CC-42FAF16F3013}"/>
              </a:ext>
            </a:extLst>
          </p:cNvPr>
          <p:cNvSpPr txBox="1"/>
          <p:nvPr/>
        </p:nvSpPr>
        <p:spPr>
          <a:xfrm>
            <a:off x="9543759" y="352984"/>
            <a:ext cx="3025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THẢO LUẬN </a:t>
            </a:r>
          </a:p>
          <a:p>
            <a:r>
              <a:rPr lang="vi-VN" sz="2800" b="1" i="1" dirty="0">
                <a:solidFill>
                  <a:srgbClr val="FF0000"/>
                </a:solidFill>
              </a:rPr>
              <a:t>    </a:t>
            </a:r>
            <a:r>
              <a:rPr lang="en-US" sz="2800" b="1" i="1" dirty="0">
                <a:solidFill>
                  <a:srgbClr val="FF0000"/>
                </a:solidFill>
              </a:rPr>
              <a:t>NHÓM </a:t>
            </a:r>
          </a:p>
        </p:txBody>
      </p:sp>
    </p:spTree>
    <p:extLst>
      <p:ext uri="{BB962C8B-B14F-4D97-AF65-F5344CB8AC3E}">
        <p14:creationId xmlns:p14="http://schemas.microsoft.com/office/powerpoint/2010/main" val="1096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5E2876F6-91B5-D0E5-1F0E-60D2034A07FE}"/>
              </a:ext>
            </a:extLst>
          </p:cNvPr>
          <p:cNvSpPr/>
          <p:nvPr/>
        </p:nvSpPr>
        <p:spPr>
          <a:xfrm>
            <a:off x="1326776" y="587022"/>
            <a:ext cx="9735671" cy="5520267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khuyên: 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bị ai bắt nạt</a:t>
            </a:r>
          </a:p>
          <a:p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Em chớ có lặng im</a:t>
            </a:r>
          </a:p>
          <a:p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Nhanh chân bước đi tìm</a:t>
            </a:r>
          </a:p>
          <a:p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Người đáng tin trợ giúp.</a:t>
            </a:r>
            <a:endParaRPr lang="en-US" sz="44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716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4D207-2E55-F608-2798-FD0DBB4CE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giảng Powerpoint Tiếng việt lớp 4 Kết nối tri thức | RAR">
            <a:extLst>
              <a:ext uri="{FF2B5EF4-FFF2-40B4-BE49-F238E27FC236}">
                <a16:creationId xmlns:a16="http://schemas.microsoft.com/office/drawing/2014/main" id="{75211AC2-81C5-281B-F8DD-D1C3AD552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6" y="0"/>
            <a:ext cx="1219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745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927AF-F44D-C41F-4AC8-026682F10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AC3072E-4551-1D16-EA63-A3DAEE34A20A}"/>
              </a:ext>
            </a:extLst>
          </p:cNvPr>
          <p:cNvSpPr/>
          <p:nvPr/>
        </p:nvSpPr>
        <p:spPr>
          <a:xfrm>
            <a:off x="531457" y="847875"/>
            <a:ext cx="10872327" cy="4055819"/>
          </a:xfrm>
          <a:prstGeom prst="flowChartAlternateProcess">
            <a:avLst/>
          </a:prstGeom>
          <a:solidFill>
            <a:schemeClr val="bg2"/>
          </a:solidFill>
          <a:ln w="1905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268E55-7D8C-60C5-77EB-62DCD46E9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713" y="1449764"/>
            <a:ext cx="10655816" cy="1771600"/>
          </a:xfrm>
        </p:spPr>
        <p:txBody>
          <a:bodyPr>
            <a:noAutofit/>
          </a:bodyPr>
          <a:lstStyle/>
          <a:p>
            <a:r>
              <a:rPr lang="en-US" sz="4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</a:t>
            </a:r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</a:t>
            </a:r>
            <a:endParaRPr lang="en-US" sz="4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</a:t>
            </a:r>
            <a:r>
              <a:rPr lang="en-US" sz="4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nay!</a:t>
            </a:r>
          </a:p>
          <a:p>
            <a:endParaRPr lang="en-US" sz="4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4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0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3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1310AEE9-8B45-6341-1578-62C4E9C1C5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7253" y="-798844"/>
            <a:ext cx="15032333" cy="845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F6CF7885-89B0-93A9-FD73-4A66E526BC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15219" y="-828989"/>
            <a:ext cx="15180978" cy="85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0C92928C-191C-838A-7CE7-3EBE807BE571}"/>
              </a:ext>
            </a:extLst>
          </p:cNvPr>
          <p:cNvSpPr/>
          <p:nvPr/>
        </p:nvSpPr>
        <p:spPr>
          <a:xfrm>
            <a:off x="1041767" y="1196622"/>
            <a:ext cx="10108465" cy="415530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1354" y="1851294"/>
            <a:ext cx="5469290" cy="768811"/>
          </a:xfrm>
        </p:spPr>
        <p:txBody>
          <a:bodyPr>
            <a:normAutofit/>
          </a:bodyPr>
          <a:lstStyle/>
          <a:p>
            <a:r>
              <a:rPr lang="en-US" sz="4000" b="1" dirty="0"/>
              <a:t>ĐẠO ĐỨC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98171" y="2803490"/>
            <a:ext cx="8711921" cy="180278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KHI EM BỊ BẮT NẠT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D0C33-7CFE-2E56-CA49-AA9985AAA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giảng Powerpoint Tiếng việt lớp 4 Kết nối tri thức | RAR">
            <a:extLst>
              <a:ext uri="{FF2B5EF4-FFF2-40B4-BE49-F238E27FC236}">
                <a16:creationId xmlns:a16="http://schemas.microsoft.com/office/drawing/2014/main" id="{13EF0AAB-52A6-3F27-639F-02FA3852A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6" y="0"/>
            <a:ext cx="1219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C967D4-6B9E-9587-405D-A1BECD618DE4}"/>
              </a:ext>
            </a:extLst>
          </p:cNvPr>
          <p:cNvSpPr/>
          <p:nvPr/>
        </p:nvSpPr>
        <p:spPr>
          <a:xfrm>
            <a:off x="2806700" y="1562100"/>
            <a:ext cx="6578600" cy="12573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81377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Project">
            <a:hlinkClick r:id="" action="ppaction://media"/>
            <a:extLst>
              <a:ext uri="{FF2B5EF4-FFF2-40B4-BE49-F238E27FC236}">
                <a16:creationId xmlns:a16="http://schemas.microsoft.com/office/drawing/2014/main" id="{2D6D01AD-BC7B-DF99-BA50-95834E65A9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D07F5-0D19-EF2C-06B3-E87A9F57E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894" y="0"/>
            <a:ext cx="9623612" cy="68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2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A2190-59AA-26DC-2E15-052A24A46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09203-F813-447C-9348-92E4F2E51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47" y="0"/>
            <a:ext cx="9395011" cy="689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43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1295</TotalTime>
  <Words>120</Words>
  <Application>Microsoft Office PowerPoint</Application>
  <PresentationFormat>Widescreen</PresentationFormat>
  <Paragraphs>25</Paragraphs>
  <Slides>20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</vt:lpstr>
      <vt:lpstr>Courier New</vt:lpstr>
      <vt:lpstr>Sagona Book</vt:lpstr>
      <vt:lpstr>Times New Roman</vt:lpstr>
      <vt:lpstr>Verdana</vt:lpstr>
      <vt:lpstr>Back to School 16x9</vt:lpstr>
      <vt:lpstr>PowerPoint Presentation</vt:lpstr>
      <vt:lpstr>PowerPoint Presentation</vt:lpstr>
      <vt:lpstr>PowerPoint Presentation</vt:lpstr>
      <vt:lpstr>PowerPoint Presentation</vt:lpstr>
      <vt:lpstr>ĐẠO ĐỨC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SF Laptop GO 2</cp:lastModifiedBy>
  <cp:revision>21</cp:revision>
  <dcterms:created xsi:type="dcterms:W3CDTF">2025-10-14T16:35:41Z</dcterms:created>
  <dcterms:modified xsi:type="dcterms:W3CDTF">2025-11-08T15:00:46Z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