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01" r:id="rId2"/>
    <p:sldId id="298" r:id="rId3"/>
    <p:sldId id="373" r:id="rId4"/>
    <p:sldId id="354" r:id="rId5"/>
    <p:sldId id="270" r:id="rId6"/>
    <p:sldId id="377" r:id="rId7"/>
    <p:sldId id="367" r:id="rId8"/>
    <p:sldId id="376" r:id="rId9"/>
    <p:sldId id="369" r:id="rId10"/>
    <p:sldId id="378" r:id="rId11"/>
    <p:sldId id="288" r:id="rId12"/>
    <p:sldId id="370" r:id="rId13"/>
    <p:sldId id="274" r:id="rId14"/>
    <p:sldId id="3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96" y="1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024407-0787-4990-BBBE-DFA2851CA04F}" type="datetimeFigureOut">
              <a:rPr lang="en-US" smtClean="0"/>
              <a:t>12/18/2024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9211D8-4EBF-4FA0-8E9B-DFB403EABEC7}" type="slidenum">
              <a:rPr lang="en-US" smtClean="0"/>
              <a:t>‹#›</a:t>
            </a:fld>
            <a:endParaRPr lang="en-US"/>
          </a:p>
        </p:txBody>
      </p:sp>
    </p:spTree>
    <p:extLst>
      <p:ext uri="{BB962C8B-B14F-4D97-AF65-F5344CB8AC3E}">
        <p14:creationId xmlns:p14="http://schemas.microsoft.com/office/powerpoint/2010/main" val="2203108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F09CA0-8C58-46CC-8785-B6EA61CA6CB7}" type="slidenum">
              <a:rPr lang="en-US" smtClean="0"/>
              <a:t>5</a:t>
            </a:fld>
            <a:endParaRPr lang="en-US"/>
          </a:p>
        </p:txBody>
      </p:sp>
    </p:spTree>
    <p:extLst>
      <p:ext uri="{BB962C8B-B14F-4D97-AF65-F5344CB8AC3E}">
        <p14:creationId xmlns:p14="http://schemas.microsoft.com/office/powerpoint/2010/main" val="2101117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F09CA0-8C58-46CC-8785-B6EA61CA6C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047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43B473-C463-4D50-AD67-E9AD97554B78}"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288889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43B473-C463-4D50-AD67-E9AD97554B78}"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1532359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43B473-C463-4D50-AD67-E9AD97554B78}"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3549329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43B473-C463-4D50-AD67-E9AD97554B78}"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1724002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43B473-C463-4D50-AD67-E9AD97554B78}" type="datetimeFigureOut">
              <a:rPr lang="en-US" smtClean="0"/>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3580287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43B473-C463-4D50-AD67-E9AD97554B78}"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2271291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43B473-C463-4D50-AD67-E9AD97554B78}" type="datetimeFigureOut">
              <a:rPr lang="en-US" smtClean="0"/>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189601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43B473-C463-4D50-AD67-E9AD97554B78}" type="datetimeFigureOut">
              <a:rPr lang="en-US" smtClean="0"/>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1188917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43B473-C463-4D50-AD67-E9AD97554B78}" type="datetimeFigureOut">
              <a:rPr lang="en-US" smtClean="0"/>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2390928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43B473-C463-4D50-AD67-E9AD97554B78}"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2503131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43B473-C463-4D50-AD67-E9AD97554B78}" type="datetimeFigureOut">
              <a:rPr lang="en-US" smtClean="0"/>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DEA92-FE13-4A39-8482-15092B6F4F1D}" type="slidenum">
              <a:rPr lang="en-US" smtClean="0"/>
              <a:t>‹#›</a:t>
            </a:fld>
            <a:endParaRPr lang="en-US"/>
          </a:p>
        </p:txBody>
      </p:sp>
    </p:spTree>
    <p:extLst>
      <p:ext uri="{BB962C8B-B14F-4D97-AF65-F5344CB8AC3E}">
        <p14:creationId xmlns:p14="http://schemas.microsoft.com/office/powerpoint/2010/main" val="1198266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43B473-C463-4D50-AD67-E9AD97554B78}" type="datetimeFigureOut">
              <a:rPr lang="en-US" smtClean="0"/>
              <a:t>12/18/2024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DEA92-FE13-4A39-8482-15092B6F4F1D}" type="slidenum">
              <a:rPr lang="en-US" smtClean="0"/>
              <a:t>‹#›</a:t>
            </a:fld>
            <a:endParaRPr lang="en-US"/>
          </a:p>
        </p:txBody>
      </p:sp>
    </p:spTree>
    <p:extLst>
      <p:ext uri="{BB962C8B-B14F-4D97-AF65-F5344CB8AC3E}">
        <p14:creationId xmlns:p14="http://schemas.microsoft.com/office/powerpoint/2010/main" val="1348541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2A84D-C06C-217B-626F-5C4D1D0949A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5489C2D-5F30-D995-8CA1-815046864EA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81828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3630" y="2549236"/>
            <a:ext cx="2006915" cy="2290753"/>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2805601" y="308878"/>
            <a:ext cx="1461051" cy="126538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endParaRPr lang="en-US" sz="28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2750009" y="3001919"/>
            <a:ext cx="1760602" cy="126538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2669132" y="5311718"/>
            <a:ext cx="1553962" cy="126538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endParaRPr lang="en-US" sz="2800" dirty="0">
              <a:latin typeface="Times New Roman" panose="02020603050405020304" pitchFamily="18" charset="0"/>
              <a:cs typeface="Times New Roman" panose="02020603050405020304" pitchFamily="18" charset="0"/>
            </a:endParaRPr>
          </a:p>
        </p:txBody>
      </p:sp>
      <p:cxnSp>
        <p:nvCxnSpPr>
          <p:cNvPr id="10" name="Straight Arrow Connector 9"/>
          <p:cNvCxnSpPr>
            <a:cxnSpLocks/>
            <a:stCxn id="4" idx="3"/>
            <a:endCxn id="5" idx="1"/>
          </p:cNvCxnSpPr>
          <p:nvPr/>
        </p:nvCxnSpPr>
        <p:spPr>
          <a:xfrm flipV="1">
            <a:off x="2170545" y="941569"/>
            <a:ext cx="635056" cy="275304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a:cxnSpLocks/>
            <a:stCxn id="4" idx="3"/>
            <a:endCxn id="7" idx="1"/>
          </p:cNvCxnSpPr>
          <p:nvPr/>
        </p:nvCxnSpPr>
        <p:spPr>
          <a:xfrm flipV="1">
            <a:off x="2170545" y="3634610"/>
            <a:ext cx="579464" cy="60003"/>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a:cxnSpLocks/>
            <a:stCxn id="4" idx="3"/>
            <a:endCxn id="8" idx="1"/>
          </p:cNvCxnSpPr>
          <p:nvPr/>
        </p:nvCxnSpPr>
        <p:spPr>
          <a:xfrm>
            <a:off x="2170545" y="3694613"/>
            <a:ext cx="498587" cy="2249796"/>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a:cxnSpLocks/>
            <a:stCxn id="7" idx="3"/>
          </p:cNvCxnSpPr>
          <p:nvPr/>
        </p:nvCxnSpPr>
        <p:spPr>
          <a:xfrm flipV="1">
            <a:off x="4510611" y="2719287"/>
            <a:ext cx="638448" cy="915323"/>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7" idx="3"/>
            <a:endCxn id="31" idx="1"/>
          </p:cNvCxnSpPr>
          <p:nvPr/>
        </p:nvCxnSpPr>
        <p:spPr>
          <a:xfrm>
            <a:off x="4510611" y="3634610"/>
            <a:ext cx="784270" cy="534543"/>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30" name="TextBox 29"/>
          <p:cNvSpPr txBox="1"/>
          <p:nvPr/>
        </p:nvSpPr>
        <p:spPr>
          <a:xfrm>
            <a:off x="5149059" y="2086596"/>
            <a:ext cx="1879982" cy="523220"/>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endParaRPr lang="en-US" sz="28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294881" y="3907543"/>
            <a:ext cx="1734160" cy="523220"/>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7735308" y="1934260"/>
            <a:ext cx="4032986" cy="954107"/>
          </a:xfrm>
          <a:prstGeom prst="rect">
            <a:avLst/>
          </a:pr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a:t>
            </a:r>
          </a:p>
        </p:txBody>
      </p:sp>
      <p:sp>
        <p:nvSpPr>
          <p:cNvPr id="34" name="TextBox 33"/>
          <p:cNvSpPr txBox="1"/>
          <p:nvPr/>
        </p:nvSpPr>
        <p:spPr>
          <a:xfrm>
            <a:off x="8057414" y="3801718"/>
            <a:ext cx="3538888" cy="954107"/>
          </a:xfrm>
          <a:prstGeom prst="rect">
            <a:avLst/>
          </a:pr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Cử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a:t>
            </a:r>
          </a:p>
        </p:txBody>
      </p:sp>
      <p:sp>
        <p:nvSpPr>
          <p:cNvPr id="36" name="TextBox 35"/>
          <p:cNvSpPr txBox="1"/>
          <p:nvPr/>
        </p:nvSpPr>
        <p:spPr>
          <a:xfrm>
            <a:off x="5352817" y="5682799"/>
            <a:ext cx="6349656" cy="954107"/>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endParaRPr lang="en-US" sz="2800"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5170016" y="650244"/>
            <a:ext cx="6532457" cy="830997"/>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2400" b="1" i="1" dirty="0">
                <a:solidFill>
                  <a:prstClr val="black"/>
                </a:solidFill>
                <a:latin typeface="+mj-lt"/>
                <a:ea typeface="Calibri" panose="020F0502020204030204" pitchFamily="34" charset="0"/>
                <a:cs typeface="Calibri" panose="020F0502020204030204" pitchFamily="34" charset="0"/>
              </a:rPr>
              <a:t>Giới thiệu tên nhân vật, tên phim, tên đạo diễn phim</a:t>
            </a:r>
            <a:r>
              <a:rPr lang="en-US" sz="2400" b="1" i="1" dirty="0">
                <a:solidFill>
                  <a:prstClr val="black"/>
                </a:solidFill>
                <a:latin typeface="+mj-lt"/>
                <a:ea typeface="Calibri" panose="020F0502020204030204" pitchFamily="34" charset="0"/>
                <a:cs typeface="Calibri" panose="020F0502020204030204" pitchFamily="34" charset="0"/>
              </a:rPr>
              <a:t>.</a:t>
            </a:r>
            <a:endParaRPr lang="en-US" sz="2400" dirty="0">
              <a:latin typeface="+mj-lt"/>
              <a:cs typeface="Times New Roman" panose="02020603050405020304" pitchFamily="18" charset="0"/>
            </a:endParaRPr>
          </a:p>
        </p:txBody>
      </p:sp>
      <p:cxnSp>
        <p:nvCxnSpPr>
          <p:cNvPr id="39" name="Straight Arrow Connector 38"/>
          <p:cNvCxnSpPr>
            <a:cxnSpLocks/>
          </p:cNvCxnSpPr>
          <p:nvPr/>
        </p:nvCxnSpPr>
        <p:spPr>
          <a:xfrm>
            <a:off x="4379976" y="850956"/>
            <a:ext cx="859661"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68" name="Straight Arrow Connector 67"/>
          <p:cNvCxnSpPr>
            <a:cxnSpLocks/>
          </p:cNvCxnSpPr>
          <p:nvPr/>
        </p:nvCxnSpPr>
        <p:spPr>
          <a:xfrm flipV="1">
            <a:off x="4223094" y="6047868"/>
            <a:ext cx="1016543" cy="52166"/>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73" name="Straight Arrow Connector 72"/>
          <p:cNvCxnSpPr>
            <a:cxnSpLocks/>
          </p:cNvCxnSpPr>
          <p:nvPr/>
        </p:nvCxnSpPr>
        <p:spPr>
          <a:xfrm>
            <a:off x="7136360" y="2434903"/>
            <a:ext cx="598948"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82" name="Straight Arrow Connector 81"/>
          <p:cNvCxnSpPr>
            <a:cxnSpLocks/>
          </p:cNvCxnSpPr>
          <p:nvPr/>
        </p:nvCxnSpPr>
        <p:spPr>
          <a:xfrm>
            <a:off x="7136360" y="4210158"/>
            <a:ext cx="936653"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747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6" presetClass="entr" presetSubtype="21"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ppt_x"/>
                                          </p:val>
                                        </p:tav>
                                        <p:tav tm="100000">
                                          <p:val>
                                            <p:strVal val="#ppt_x"/>
                                          </p:val>
                                        </p:tav>
                                      </p:tavLst>
                                    </p:anim>
                                    <p:anim calcmode="lin" valueType="num">
                                      <p:cBhvr additive="base">
                                        <p:cTn id="42" dur="500" fill="hold"/>
                                        <p:tgtEl>
                                          <p:spTgt spid="3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 calcmode="lin" valueType="num">
                                      <p:cBhvr additive="base">
                                        <p:cTn id="45" dur="500" fill="hold"/>
                                        <p:tgtEl>
                                          <p:spTgt spid="73"/>
                                        </p:tgtEl>
                                        <p:attrNameLst>
                                          <p:attrName>ppt_x</p:attrName>
                                        </p:attrNameLst>
                                      </p:cBhvr>
                                      <p:tavLst>
                                        <p:tav tm="0">
                                          <p:val>
                                            <p:strVal val="#ppt_x"/>
                                          </p:val>
                                        </p:tav>
                                        <p:tav tm="100000">
                                          <p:val>
                                            <p:strVal val="#ppt_x"/>
                                          </p:val>
                                        </p:tav>
                                      </p:tavLst>
                                    </p:anim>
                                    <p:anim calcmode="lin" valueType="num">
                                      <p:cBhvr additive="base">
                                        <p:cTn id="46" dur="500" fill="hold"/>
                                        <p:tgtEl>
                                          <p:spTgt spid="73"/>
                                        </p:tgtEl>
                                        <p:attrNameLst>
                                          <p:attrName>ppt_y</p:attrName>
                                        </p:attrNameLst>
                                      </p:cBhvr>
                                      <p:tavLst>
                                        <p:tav tm="0">
                                          <p:val>
                                            <p:strVal val="1+#ppt_h/2"/>
                                          </p:val>
                                        </p:tav>
                                        <p:tav tm="100000">
                                          <p:val>
                                            <p:strVal val="#ppt_y"/>
                                          </p:val>
                                        </p:tav>
                                      </p:tavLst>
                                    </p:anim>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fade">
                                      <p:cBhvr>
                                        <p:cTn id="52" dur="500"/>
                                        <p:tgtEl>
                                          <p:spTgt spid="8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2" presetClass="entr" presetSubtype="4" fill="hold" nodeType="withEffect">
                                  <p:stCondLst>
                                    <p:cond delay="0"/>
                                  </p:stCondLst>
                                  <p:childTnLst>
                                    <p:set>
                                      <p:cBhvr>
                                        <p:cTn id="57" dur="1" fill="hold">
                                          <p:stCondLst>
                                            <p:cond delay="0"/>
                                          </p:stCondLst>
                                        </p:cTn>
                                        <p:tgtEl>
                                          <p:spTgt spid="68"/>
                                        </p:tgtEl>
                                        <p:attrNameLst>
                                          <p:attrName>style.visibility</p:attrName>
                                        </p:attrNameLst>
                                      </p:cBhvr>
                                      <p:to>
                                        <p:strVal val="visible"/>
                                      </p:to>
                                    </p:set>
                                    <p:anim calcmode="lin" valueType="num">
                                      <p:cBhvr additive="base">
                                        <p:cTn id="58" dur="500" fill="hold"/>
                                        <p:tgtEl>
                                          <p:spTgt spid="68"/>
                                        </p:tgtEl>
                                        <p:attrNameLst>
                                          <p:attrName>ppt_x</p:attrName>
                                        </p:attrNameLst>
                                      </p:cBhvr>
                                      <p:tavLst>
                                        <p:tav tm="0">
                                          <p:val>
                                            <p:strVal val="#ppt_x"/>
                                          </p:val>
                                        </p:tav>
                                        <p:tav tm="100000">
                                          <p:val>
                                            <p:strVal val="#ppt_x"/>
                                          </p:val>
                                        </p:tav>
                                      </p:tavLst>
                                    </p:anim>
                                    <p:anim calcmode="lin" valueType="num">
                                      <p:cBhvr additive="base">
                                        <p:cTn id="59" dur="500" fill="hold"/>
                                        <p:tgtEl>
                                          <p:spTgt spid="68"/>
                                        </p:tgtEl>
                                        <p:attrNameLst>
                                          <p:attrName>ppt_y</p:attrName>
                                        </p:attrNameLst>
                                      </p:cBhvr>
                                      <p:tavLst>
                                        <p:tav tm="0">
                                          <p:val>
                                            <p:strVal val="1+#ppt_h/2"/>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30" grpId="0" animBg="1"/>
      <p:bldP spid="31" grpId="0" animBg="1"/>
      <p:bldP spid="32" grpId="0" animBg="1"/>
      <p:bldP spid="34" grpId="0" animBg="1"/>
      <p:bldP spid="36" grpId="0"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3630" y="749809"/>
            <a:ext cx="1683015" cy="398155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endParaRPr lang="en-US" sz="28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2445629" y="308878"/>
            <a:ext cx="1934347" cy="126538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endParaRPr lang="en-US" sz="28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2740080" y="2754585"/>
            <a:ext cx="1384578" cy="126538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endParaRPr lang="en-US" sz="28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2669132" y="5311718"/>
            <a:ext cx="1553962" cy="126538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endParaRPr lang="en-US" sz="2800" dirty="0">
              <a:latin typeface="Times New Roman" panose="02020603050405020304" pitchFamily="18" charset="0"/>
              <a:cs typeface="Times New Roman" panose="02020603050405020304" pitchFamily="18" charset="0"/>
            </a:endParaRPr>
          </a:p>
        </p:txBody>
      </p:sp>
      <p:cxnSp>
        <p:nvCxnSpPr>
          <p:cNvPr id="10" name="Straight Arrow Connector 9"/>
          <p:cNvCxnSpPr>
            <a:cxnSpLocks/>
          </p:cNvCxnSpPr>
          <p:nvPr/>
        </p:nvCxnSpPr>
        <p:spPr>
          <a:xfrm flipV="1">
            <a:off x="1810573" y="828537"/>
            <a:ext cx="635056" cy="185333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p:cNvCxnSpPr>
            <a:cxnSpLocks/>
            <a:stCxn id="4" idx="3"/>
            <a:endCxn id="7" idx="1"/>
          </p:cNvCxnSpPr>
          <p:nvPr/>
        </p:nvCxnSpPr>
        <p:spPr>
          <a:xfrm>
            <a:off x="1846645" y="2740584"/>
            <a:ext cx="893435" cy="646692"/>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a:cxnSpLocks/>
            <a:stCxn id="4" idx="3"/>
            <a:endCxn id="8" idx="1"/>
          </p:cNvCxnSpPr>
          <p:nvPr/>
        </p:nvCxnSpPr>
        <p:spPr>
          <a:xfrm>
            <a:off x="1846645" y="2740584"/>
            <a:ext cx="822487" cy="320382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a:cxnSpLocks/>
          </p:cNvCxnSpPr>
          <p:nvPr/>
        </p:nvCxnSpPr>
        <p:spPr>
          <a:xfrm flipV="1">
            <a:off x="4100562" y="2223017"/>
            <a:ext cx="1756013" cy="111847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a:cxnSpLocks/>
            <a:stCxn id="7" idx="3"/>
          </p:cNvCxnSpPr>
          <p:nvPr/>
        </p:nvCxnSpPr>
        <p:spPr>
          <a:xfrm>
            <a:off x="4124658" y="3387276"/>
            <a:ext cx="1858061" cy="321576"/>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30" name="TextBox 29"/>
          <p:cNvSpPr txBox="1"/>
          <p:nvPr/>
        </p:nvSpPr>
        <p:spPr>
          <a:xfrm>
            <a:off x="5812378" y="2081338"/>
            <a:ext cx="1813883" cy="523220"/>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endParaRPr lang="en-US" sz="28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982719" y="3476626"/>
            <a:ext cx="1993581" cy="523220"/>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8604504" y="1934260"/>
            <a:ext cx="3163790" cy="954107"/>
          </a:xfrm>
          <a:prstGeom prst="rect">
            <a:avLst/>
          </a:pr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a:latin typeface="Times New Roman" panose="02020603050405020304" pitchFamily="18" charset="0"/>
                <a:cs typeface="Times New Roman" panose="02020603050405020304" pitchFamily="18" charset="0"/>
              </a:rPr>
              <a:t>, 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a:t>
            </a:r>
          </a:p>
        </p:txBody>
      </p:sp>
      <p:sp>
        <p:nvSpPr>
          <p:cNvPr id="34" name="TextBox 33"/>
          <p:cNvSpPr txBox="1"/>
          <p:nvPr/>
        </p:nvSpPr>
        <p:spPr>
          <a:xfrm>
            <a:off x="8705088" y="3435958"/>
            <a:ext cx="2891214" cy="954107"/>
          </a:xfrm>
          <a:prstGeom prst="rect">
            <a:avLst/>
          </a:pr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Cử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a:t>
            </a:r>
          </a:p>
        </p:txBody>
      </p:sp>
      <p:sp>
        <p:nvSpPr>
          <p:cNvPr id="36" name="TextBox 35"/>
          <p:cNvSpPr txBox="1"/>
          <p:nvPr/>
        </p:nvSpPr>
        <p:spPr>
          <a:xfrm>
            <a:off x="5352817" y="5682799"/>
            <a:ext cx="6349656" cy="954107"/>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cà</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endParaRPr lang="en-US" sz="2800"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5170016" y="650244"/>
            <a:ext cx="6532457" cy="830997"/>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2400" dirty="0">
                <a:solidFill>
                  <a:prstClr val="black"/>
                </a:solidFill>
                <a:latin typeface="+mj-lt"/>
                <a:ea typeface="Calibri" panose="020F0502020204030204" pitchFamily="34" charset="0"/>
                <a:cs typeface="Calibri" panose="020F0502020204030204" pitchFamily="34" charset="0"/>
              </a:rPr>
              <a:t>Giới thiệu tên nhân vật, tên phim, tên đạo diễn phim</a:t>
            </a:r>
            <a:r>
              <a:rPr lang="en-US" sz="2400" dirty="0">
                <a:solidFill>
                  <a:prstClr val="black"/>
                </a:solidFill>
                <a:latin typeface="+mj-lt"/>
                <a:ea typeface="Calibri" panose="020F0502020204030204" pitchFamily="34" charset="0"/>
                <a:cs typeface="Calibri" panose="020F0502020204030204" pitchFamily="34" charset="0"/>
              </a:rPr>
              <a:t>.</a:t>
            </a:r>
            <a:endParaRPr lang="en-US" sz="2400" dirty="0">
              <a:latin typeface="+mj-lt"/>
              <a:cs typeface="Times New Roman" panose="02020603050405020304" pitchFamily="18" charset="0"/>
            </a:endParaRPr>
          </a:p>
        </p:txBody>
      </p:sp>
      <p:cxnSp>
        <p:nvCxnSpPr>
          <p:cNvPr id="39" name="Straight Arrow Connector 38"/>
          <p:cNvCxnSpPr>
            <a:cxnSpLocks/>
          </p:cNvCxnSpPr>
          <p:nvPr/>
        </p:nvCxnSpPr>
        <p:spPr>
          <a:xfrm>
            <a:off x="4379976" y="850956"/>
            <a:ext cx="859661"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68" name="Straight Arrow Connector 67"/>
          <p:cNvCxnSpPr>
            <a:cxnSpLocks/>
          </p:cNvCxnSpPr>
          <p:nvPr/>
        </p:nvCxnSpPr>
        <p:spPr>
          <a:xfrm flipV="1">
            <a:off x="4223094" y="6047868"/>
            <a:ext cx="1016543" cy="52166"/>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73" name="Straight Arrow Connector 72"/>
          <p:cNvCxnSpPr>
            <a:cxnSpLocks/>
          </p:cNvCxnSpPr>
          <p:nvPr/>
        </p:nvCxnSpPr>
        <p:spPr>
          <a:xfrm>
            <a:off x="7767295" y="2272395"/>
            <a:ext cx="598948"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82" name="Straight Arrow Connector 81"/>
          <p:cNvCxnSpPr>
            <a:cxnSpLocks/>
          </p:cNvCxnSpPr>
          <p:nvPr/>
        </p:nvCxnSpPr>
        <p:spPr>
          <a:xfrm flipV="1">
            <a:off x="8019288" y="3798678"/>
            <a:ext cx="538357" cy="23003"/>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28" name="TextBox 27">
            <a:extLst>
              <a:ext uri="{FF2B5EF4-FFF2-40B4-BE49-F238E27FC236}">
                <a16:creationId xmlns:a16="http://schemas.microsoft.com/office/drawing/2014/main" id="{8FDB4F51-2AB0-1BDB-7F93-6A97096C6B90}"/>
              </a:ext>
            </a:extLst>
          </p:cNvPr>
          <p:cNvSpPr txBox="1"/>
          <p:nvPr/>
        </p:nvSpPr>
        <p:spPr>
          <a:xfrm>
            <a:off x="5833872" y="4606738"/>
            <a:ext cx="2185415" cy="523220"/>
          </a:xfrm>
          <a:prstGeom prst="rect">
            <a:avLst/>
          </a:prstGeom>
          <a:ln w="28575"/>
          <a:effectLst>
            <a:glow rad="635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endParaRPr lang="en-US" sz="2800" dirty="0">
              <a:latin typeface="Times New Roman" panose="02020603050405020304" pitchFamily="18" charset="0"/>
              <a:cs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80736BE8-4B64-7634-68F7-A93E7A33D784}"/>
              </a:ext>
            </a:extLst>
          </p:cNvPr>
          <p:cNvCxnSpPr>
            <a:cxnSpLocks/>
            <a:stCxn id="7" idx="3"/>
          </p:cNvCxnSpPr>
          <p:nvPr/>
        </p:nvCxnSpPr>
        <p:spPr>
          <a:xfrm>
            <a:off x="4124658" y="3387276"/>
            <a:ext cx="1687720" cy="1379175"/>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A2ACC933-A33A-9F64-9EDE-9BD9056029C0}"/>
              </a:ext>
            </a:extLst>
          </p:cNvPr>
          <p:cNvCxnSpPr>
            <a:cxnSpLocks/>
          </p:cNvCxnSpPr>
          <p:nvPr/>
        </p:nvCxnSpPr>
        <p:spPr>
          <a:xfrm>
            <a:off x="8082779" y="4947774"/>
            <a:ext cx="544453" cy="0"/>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41" name="TextBox 40">
            <a:extLst>
              <a:ext uri="{FF2B5EF4-FFF2-40B4-BE49-F238E27FC236}">
                <a16:creationId xmlns:a16="http://schemas.microsoft.com/office/drawing/2014/main" id="{BBDAFB15-3CB3-C250-513E-4510DCBDFD19}"/>
              </a:ext>
            </a:extLst>
          </p:cNvPr>
          <p:cNvSpPr txBox="1"/>
          <p:nvPr/>
        </p:nvSpPr>
        <p:spPr>
          <a:xfrm>
            <a:off x="8604504" y="4731358"/>
            <a:ext cx="3355848" cy="523220"/>
          </a:xfrm>
          <a:prstGeom prst="rect">
            <a:avLst/>
          </a:prstGeom>
          <a:ln w="38100"/>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096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par>
                                <p:cTn id="28" presetID="16" presetClass="entr" presetSubtype="21"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barn(inVertical)">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ppt_x"/>
                                          </p:val>
                                        </p:tav>
                                        <p:tav tm="100000">
                                          <p:val>
                                            <p:strVal val="#ppt_x"/>
                                          </p:val>
                                        </p:tav>
                                      </p:tavLst>
                                    </p:anim>
                                    <p:anim calcmode="lin" valueType="num">
                                      <p:cBhvr additive="base">
                                        <p:cTn id="4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73"/>
                                        </p:tgtEl>
                                        <p:attrNameLst>
                                          <p:attrName>style.visibility</p:attrName>
                                        </p:attrNameLst>
                                      </p:cBhvr>
                                      <p:to>
                                        <p:strVal val="visible"/>
                                      </p:to>
                                    </p:set>
                                    <p:anim calcmode="lin" valueType="num">
                                      <p:cBhvr additive="base">
                                        <p:cTn id="46" dur="500" fill="hold"/>
                                        <p:tgtEl>
                                          <p:spTgt spid="73"/>
                                        </p:tgtEl>
                                        <p:attrNameLst>
                                          <p:attrName>ppt_x</p:attrName>
                                        </p:attrNameLst>
                                      </p:cBhvr>
                                      <p:tavLst>
                                        <p:tav tm="0">
                                          <p:val>
                                            <p:strVal val="#ppt_x"/>
                                          </p:val>
                                        </p:tav>
                                        <p:tav tm="100000">
                                          <p:val>
                                            <p:strVal val="#ppt_x"/>
                                          </p:val>
                                        </p:tav>
                                      </p:tavLst>
                                    </p:anim>
                                    <p:anim calcmode="lin" valueType="num">
                                      <p:cBhvr additive="base">
                                        <p:cTn id="47"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additive="base">
                                        <p:cTn id="62" dur="500" fill="hold"/>
                                        <p:tgtEl>
                                          <p:spTgt spid="31"/>
                                        </p:tgtEl>
                                        <p:attrNameLst>
                                          <p:attrName>ppt_x</p:attrName>
                                        </p:attrNameLst>
                                      </p:cBhvr>
                                      <p:tavLst>
                                        <p:tav tm="0">
                                          <p:val>
                                            <p:strVal val="#ppt_x"/>
                                          </p:val>
                                        </p:tav>
                                        <p:tav tm="100000">
                                          <p:val>
                                            <p:strVal val="#ppt_x"/>
                                          </p:val>
                                        </p:tav>
                                      </p:tavLst>
                                    </p:anim>
                                    <p:anim calcmode="lin" valueType="num">
                                      <p:cBhvr additive="base">
                                        <p:cTn id="63" dur="500" fill="hold"/>
                                        <p:tgtEl>
                                          <p:spTgt spid="31"/>
                                        </p:tgtEl>
                                        <p:attrNameLst>
                                          <p:attrName>ppt_y</p:attrName>
                                        </p:attrNameLst>
                                      </p:cBhvr>
                                      <p:tavLst>
                                        <p:tav tm="0">
                                          <p:val>
                                            <p:strVal val="1+#ppt_h/2"/>
                                          </p:val>
                                        </p:tav>
                                        <p:tav tm="100000">
                                          <p:val>
                                            <p:strVal val="#ppt_y"/>
                                          </p:val>
                                        </p:tav>
                                      </p:tavLst>
                                    </p:anim>
                                  </p:childTnLst>
                                </p:cTn>
                              </p:par>
                              <p:par>
                                <p:cTn id="64" presetID="10" presetClass="entr" presetSubtype="0" fill="hold" nodeType="with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fade">
                                      <p:cBhvr>
                                        <p:cTn id="66" dur="500"/>
                                        <p:tgtEl>
                                          <p:spTgt spid="8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anim calcmode="lin" valueType="num">
                                      <p:cBhvr additive="base">
                                        <p:cTn id="81" dur="500" fill="hold"/>
                                        <p:tgtEl>
                                          <p:spTgt spid="28"/>
                                        </p:tgtEl>
                                        <p:attrNameLst>
                                          <p:attrName>ppt_x</p:attrName>
                                        </p:attrNameLst>
                                      </p:cBhvr>
                                      <p:tavLst>
                                        <p:tav tm="0">
                                          <p:val>
                                            <p:strVal val="#ppt_x"/>
                                          </p:val>
                                        </p:tav>
                                        <p:tav tm="100000">
                                          <p:val>
                                            <p:strVal val="#ppt_x"/>
                                          </p:val>
                                        </p:tav>
                                      </p:tavLst>
                                    </p:anim>
                                    <p:anim calcmode="lin" valueType="num">
                                      <p:cBhvr additive="base">
                                        <p:cTn id="82" dur="500" fill="hold"/>
                                        <p:tgtEl>
                                          <p:spTgt spid="28"/>
                                        </p:tgtEl>
                                        <p:attrNameLst>
                                          <p:attrName>ppt_y</p:attrName>
                                        </p:attrNameLst>
                                      </p:cBhvr>
                                      <p:tavLst>
                                        <p:tav tm="0">
                                          <p:val>
                                            <p:strVal val="1+#ppt_h/2"/>
                                          </p:val>
                                        </p:tav>
                                        <p:tav tm="100000">
                                          <p:val>
                                            <p:strVal val="#ppt_y"/>
                                          </p:val>
                                        </p:tav>
                                      </p:tavLst>
                                    </p:anim>
                                  </p:childTnLst>
                                </p:cTn>
                              </p:par>
                              <p:par>
                                <p:cTn id="83" presetID="10"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fade">
                                      <p:cBhvr>
                                        <p:cTn id="90" dur="500"/>
                                        <p:tgtEl>
                                          <p:spTgt spid="41"/>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68"/>
                                        </p:tgtEl>
                                        <p:attrNameLst>
                                          <p:attrName>style.visibility</p:attrName>
                                        </p:attrNameLst>
                                      </p:cBhvr>
                                      <p:to>
                                        <p:strVal val="visible"/>
                                      </p:to>
                                    </p:set>
                                    <p:anim calcmode="lin" valueType="num">
                                      <p:cBhvr additive="base">
                                        <p:cTn id="95" dur="500" fill="hold"/>
                                        <p:tgtEl>
                                          <p:spTgt spid="68"/>
                                        </p:tgtEl>
                                        <p:attrNameLst>
                                          <p:attrName>ppt_x</p:attrName>
                                        </p:attrNameLst>
                                      </p:cBhvr>
                                      <p:tavLst>
                                        <p:tav tm="0">
                                          <p:val>
                                            <p:strVal val="#ppt_x"/>
                                          </p:val>
                                        </p:tav>
                                        <p:tav tm="100000">
                                          <p:val>
                                            <p:strVal val="#ppt_x"/>
                                          </p:val>
                                        </p:tav>
                                      </p:tavLst>
                                    </p:anim>
                                    <p:anim calcmode="lin" valueType="num">
                                      <p:cBhvr additive="base">
                                        <p:cTn id="96"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30" grpId="0" animBg="1"/>
      <p:bldP spid="31" grpId="0" animBg="1"/>
      <p:bldP spid="32" grpId="0" animBg="1"/>
      <p:bldP spid="34" grpId="0" animBg="1"/>
      <p:bldP spid="36" grpId="0" animBg="1"/>
      <p:bldP spid="37" grpId="0" animBg="1"/>
      <p:bldP spid="28"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73D85-8C9B-6877-9B27-E18C052D8A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7C9087-8D04-7907-537B-336439880B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10051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172991" y="0"/>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39211B"/>
                  </a:solidFill>
                  <a:effectLst/>
                  <a:uLnTx/>
                  <a:uFillTx/>
                  <a:latin typeface="Cambria" panose="02040503050406030204" pitchFamily="18" charset="0"/>
                  <a:ea typeface="+mn-ea"/>
                  <a:cs typeface="+mn-cs"/>
                </a:rPr>
                <a:t>2</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1971697" y="407825"/>
            <a:ext cx="10002673" cy="1077218"/>
          </a:xfrm>
          <a:prstGeom prst="rect">
            <a:avLst/>
          </a:prstGeom>
          <a:noFill/>
        </p:spPr>
        <p:txBody>
          <a:bodyPr wrap="square">
            <a:spAutoFit/>
          </a:bodyPr>
          <a:lstStyle/>
          <a:p>
            <a:pPr lvl="0" algn="ctr"/>
            <a:r>
              <a:rPr lang="vi-VN" sz="3200" b="1" dirty="0">
                <a:solidFill>
                  <a:prstClr val="black"/>
                </a:solidFill>
                <a:latin typeface="Cambria" panose="02040503050406030204" pitchFamily="18" charset="0"/>
              </a:rPr>
              <a:t>Trao đổi về những điểm cần lưu ý khi viết đoạn văn </a:t>
            </a:r>
            <a:r>
              <a:rPr lang="en-US" sz="3200" b="1" dirty="0" err="1">
                <a:solidFill>
                  <a:prstClr val="black"/>
                </a:solidFill>
                <a:latin typeface="Cambria" panose="02040503050406030204" pitchFamily="18" charset="0"/>
              </a:rPr>
              <a:t>giới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thiệu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nhân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vật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trong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một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bộ</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phim</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hoạt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hình</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7" name="Straight Connector 6"/>
          <p:cNvCxnSpPr/>
          <p:nvPr/>
        </p:nvCxnSpPr>
        <p:spPr>
          <a:xfrm>
            <a:off x="2233888" y="888011"/>
            <a:ext cx="1673197"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9" name="Straight Connector 6"/>
          <p:cNvCxnSpPr/>
          <p:nvPr/>
        </p:nvCxnSpPr>
        <p:spPr>
          <a:xfrm>
            <a:off x="6778914" y="888011"/>
            <a:ext cx="1673197"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386450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DC6CB-3D91-4AF6-674E-18E443601D1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7BAF812-EBD2-4DD2-E4DE-27F54CA2657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463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5AA0-62E1-62BB-1B08-225977CDE926}"/>
              </a:ext>
            </a:extLst>
          </p:cNvPr>
          <p:cNvSpPr>
            <a:spLocks noGrp="1"/>
          </p:cNvSpPr>
          <p:nvPr>
            <p:ph type="title"/>
          </p:nvPr>
        </p:nvSpPr>
        <p:spPr>
          <a:xfrm>
            <a:off x="838200" y="365126"/>
            <a:ext cx="10515600" cy="52318"/>
          </a:xfrm>
        </p:spPr>
        <p:txBody>
          <a:bodyPr>
            <a:normAutofit fontScale="90000"/>
          </a:bodyPr>
          <a:lstStyle/>
          <a:p>
            <a:endParaRPr lang="en-US" dirty="0"/>
          </a:p>
        </p:txBody>
      </p:sp>
      <p:pic>
        <p:nvPicPr>
          <p:cNvPr id="4" name="Khởi động tiết học - Bài 26">
            <a:hlinkClick r:id="" action="ppaction://media"/>
            <a:extLst>
              <a:ext uri="{FF2B5EF4-FFF2-40B4-BE49-F238E27FC236}">
                <a16:creationId xmlns:a16="http://schemas.microsoft.com/office/drawing/2014/main" id="{E1FB8F4A-6F1E-CCC1-2D3E-6B723EB1C6C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55838" y="79375"/>
            <a:ext cx="8050212" cy="6037263"/>
          </a:xfrm>
        </p:spPr>
      </p:pic>
    </p:spTree>
    <p:extLst>
      <p:ext uri="{BB962C8B-B14F-4D97-AF65-F5344CB8AC3E}">
        <p14:creationId xmlns:p14="http://schemas.microsoft.com/office/powerpoint/2010/main" val="227104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ô Duyên TVp">
            <a:hlinkClick r:id="" action="ppaction://media"/>
            <a:extLst>
              <a:ext uri="{FF2B5EF4-FFF2-40B4-BE49-F238E27FC236}">
                <a16:creationId xmlns:a16="http://schemas.microsoft.com/office/drawing/2014/main" id="{9A0BA348-5974-73FF-620E-4F42F9E4753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43200" y="1825625"/>
            <a:ext cx="6862439" cy="4351338"/>
          </a:xfrm>
        </p:spPr>
      </p:pic>
    </p:spTree>
    <p:extLst>
      <p:ext uri="{BB962C8B-B14F-4D97-AF65-F5344CB8AC3E}">
        <p14:creationId xmlns:p14="http://schemas.microsoft.com/office/powerpoint/2010/main" val="1501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1E67-8673-1DA8-A2C1-CBD25AADB077}"/>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E9D9CB4B-B0A6-9EE0-3156-6436FBC3BA11}"/>
              </a:ext>
            </a:extLst>
          </p:cNvPr>
          <p:cNvSpPr txBox="1"/>
          <p:nvPr/>
        </p:nvSpPr>
        <p:spPr>
          <a:xfrm>
            <a:off x="411480" y="3105835"/>
            <a:ext cx="11780520" cy="954107"/>
          </a:xfrm>
          <a:prstGeom prst="rect">
            <a:avLst/>
          </a:prstGeom>
          <a:noFill/>
        </p:spPr>
        <p:txBody>
          <a:bodyPr wrap="square">
            <a:spAutoFit/>
          </a:bodyPr>
          <a:lstStyle/>
          <a:p>
            <a:endParaRPr lang="en-US" sz="2800" dirty="0">
              <a:latin typeface="+mj-lt"/>
            </a:endParaRPr>
          </a:p>
          <a:p>
            <a:r>
              <a:rPr lang="vi-VN" sz="2800" dirty="0">
                <a:latin typeface="+mj-lt"/>
              </a:rPr>
              <a:t> trắng muốt, đôi mắt to tròn, tinh anh, đôi tai dài, cái đuôi ngắn ngủn, xinh xinh </a:t>
            </a:r>
            <a:endParaRPr lang="en-US" sz="2800" dirty="0"/>
          </a:p>
        </p:txBody>
      </p:sp>
      <p:sp>
        <p:nvSpPr>
          <p:cNvPr id="10" name="TextBox 9">
            <a:extLst>
              <a:ext uri="{FF2B5EF4-FFF2-40B4-BE49-F238E27FC236}">
                <a16:creationId xmlns:a16="http://schemas.microsoft.com/office/drawing/2014/main" id="{D6F6B3DB-6E59-3168-6CD0-6E367843AE03}"/>
              </a:ext>
            </a:extLst>
          </p:cNvPr>
          <p:cNvSpPr txBox="1"/>
          <p:nvPr/>
        </p:nvSpPr>
        <p:spPr>
          <a:xfrm>
            <a:off x="3047238" y="2531102"/>
            <a:ext cx="1707642" cy="523220"/>
          </a:xfrm>
          <a:prstGeom prst="rect">
            <a:avLst/>
          </a:prstGeom>
          <a:noFill/>
        </p:spPr>
        <p:txBody>
          <a:bodyPr wrap="square">
            <a:spAutoFit/>
          </a:bodyPr>
          <a:lstStyle/>
          <a:p>
            <a:r>
              <a:rPr lang="vi-VN" sz="2800" b="0" i="0" dirty="0">
                <a:effectLst/>
                <a:latin typeface="+mj-lt"/>
              </a:rPr>
              <a:t>đạo diễn</a:t>
            </a:r>
            <a:endParaRPr lang="en-US" sz="2800" dirty="0"/>
          </a:p>
        </p:txBody>
      </p:sp>
    </p:spTree>
    <p:extLst>
      <p:ext uri="{BB962C8B-B14F-4D97-AF65-F5344CB8AC3E}">
        <p14:creationId xmlns:p14="http://schemas.microsoft.com/office/powerpoint/2010/main" val="2136586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95D5ED6-63FB-FF23-1492-5589813F4497}"/>
              </a:ext>
            </a:extLst>
          </p:cNvPr>
          <p:cNvGrpSpPr/>
          <p:nvPr/>
        </p:nvGrpSpPr>
        <p:grpSpPr>
          <a:xfrm>
            <a:off x="411798" y="261122"/>
            <a:ext cx="2144688" cy="1712422"/>
            <a:chOff x="217630" y="0"/>
            <a:chExt cx="2144688" cy="1712422"/>
          </a:xfrm>
        </p:grpSpPr>
        <p:sp>
          <p:nvSpPr>
            <p:cNvPr id="4" name="Oval 3">
              <a:extLst>
                <a:ext uri="{FF2B5EF4-FFF2-40B4-BE49-F238E27FC236}">
                  <a16:creationId xmlns:a16="http://schemas.microsoft.com/office/drawing/2014/main" id="{58F3A6C9-832C-8841-0E9C-C958F93986F5}"/>
                </a:ext>
              </a:extLst>
            </p:cNvPr>
            <p:cNvSpPr/>
            <p:nvPr/>
          </p:nvSpPr>
          <p:spPr>
            <a:xfrm>
              <a:off x="1497794" y="532409"/>
              <a:ext cx="864524" cy="86452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39211B"/>
                  </a:solidFill>
                  <a:latin typeface="Cambria" panose="02040503050406030204" pitchFamily="18" charset="0"/>
                </a:rPr>
                <a:t>1</a:t>
              </a:r>
            </a:p>
          </p:txBody>
        </p:sp>
        <p:pic>
          <p:nvPicPr>
            <p:cNvPr id="2" name="图片 43">
              <a:extLst>
                <a:ext uri="{FF2B5EF4-FFF2-40B4-BE49-F238E27FC236}">
                  <a16:creationId xmlns:a16="http://schemas.microsoft.com/office/drawing/2014/main" id="{2FA46FA0-186C-6A9D-E7E5-E05318BA6A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17630" y="0"/>
              <a:ext cx="1712426" cy="1712422"/>
            </a:xfrm>
            <a:prstGeom prst="rect">
              <a:avLst/>
            </a:prstGeom>
          </p:spPr>
        </p:pic>
      </p:grpSp>
      <p:sp>
        <p:nvSpPr>
          <p:cNvPr id="6" name="TextBox 5">
            <a:extLst>
              <a:ext uri="{FF2B5EF4-FFF2-40B4-BE49-F238E27FC236}">
                <a16:creationId xmlns:a16="http://schemas.microsoft.com/office/drawing/2014/main" id="{5FBC9FFF-EDC0-C663-59D2-E00A6F2F4636}"/>
              </a:ext>
            </a:extLst>
          </p:cNvPr>
          <p:cNvSpPr txBox="1"/>
          <p:nvPr/>
        </p:nvSpPr>
        <p:spPr>
          <a:xfrm>
            <a:off x="2538165" y="824946"/>
            <a:ext cx="9128642" cy="584775"/>
          </a:xfrm>
          <a:prstGeom prst="rect">
            <a:avLst/>
          </a:prstGeom>
          <a:noFill/>
        </p:spPr>
        <p:txBody>
          <a:bodyPr wrap="square">
            <a:spAutoFit/>
          </a:bodyPr>
          <a:lstStyle/>
          <a:p>
            <a:pPr algn="ctr"/>
            <a:r>
              <a:rPr lang="vi-VN" sz="3200" b="1" dirty="0">
                <a:latin typeface="Cambria" panose="02040503050406030204" pitchFamily="18" charset="0"/>
              </a:rPr>
              <a:t>Đọc đoạn văn dưới đây và thực hiện các yêu cầu.</a:t>
            </a:r>
            <a:endParaRPr lang="en-US" sz="3200" b="1" dirty="0">
              <a:latin typeface="Cambria" panose="02040503050406030204" pitchFamily="18" charset="0"/>
            </a:endParaRPr>
          </a:p>
        </p:txBody>
      </p:sp>
      <p:cxnSp>
        <p:nvCxnSpPr>
          <p:cNvPr id="5" name="Straight Connector 4"/>
          <p:cNvCxnSpPr/>
          <p:nvPr/>
        </p:nvCxnSpPr>
        <p:spPr>
          <a:xfrm>
            <a:off x="2676065" y="1315368"/>
            <a:ext cx="2321170" cy="14068"/>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a:off x="7627320" y="1353308"/>
            <a:ext cx="3699803"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pic>
        <p:nvPicPr>
          <p:cNvPr id="3" name="Tiếng Sáo Quê Hương - Nhạc Hòa Tấu Cực H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0381" y="6246694"/>
            <a:ext cx="168527" cy="126395"/>
          </a:xfrm>
          <a:prstGeom prst="rect">
            <a:avLst/>
          </a:prstGeom>
        </p:spPr>
      </p:pic>
    </p:spTree>
    <p:extLst>
      <p:ext uri="{BB962C8B-B14F-4D97-AF65-F5344CB8AC3E}">
        <p14:creationId xmlns:p14="http://schemas.microsoft.com/office/powerpoint/2010/main" val="18071093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EEB33D-A3B9-0B13-75DB-9F3AF74EC82E}"/>
              </a:ext>
            </a:extLst>
          </p:cNvPr>
          <p:cNvSpPr txBox="1"/>
          <p:nvPr/>
        </p:nvSpPr>
        <p:spPr>
          <a:xfrm>
            <a:off x="356616" y="263806"/>
            <a:ext cx="8613648" cy="861774"/>
          </a:xfrm>
          <a:prstGeom prst="rect">
            <a:avLst/>
          </a:prstGeom>
          <a:noFill/>
        </p:spPr>
        <p:txBody>
          <a:bodyPr wrap="square">
            <a:spAutoFit/>
          </a:bodyPr>
          <a:lstStyle/>
          <a:p>
            <a:pPr algn="just"/>
            <a:r>
              <a:rPr lang="vi-VN" sz="2500" b="0" i="0" dirty="0">
                <a:effectLst/>
                <a:latin typeface="+mj-lt"/>
              </a:rPr>
              <a:t>Chú thỏ trắng trong bộ phim hoạt hình </a:t>
            </a:r>
            <a:r>
              <a:rPr lang="vi-VN" sz="2500" b="0" i="1" dirty="0">
                <a:effectLst/>
                <a:latin typeface="+mj-lt"/>
              </a:rPr>
              <a:t>Dưới một mái nhà </a:t>
            </a:r>
            <a:r>
              <a:rPr lang="vi-VN" sz="2500" b="0" i="0" dirty="0">
                <a:effectLst/>
                <a:latin typeface="+mj-lt"/>
              </a:rPr>
              <a:t>của đạo diễn Phan Trung được khán giả rất yêu thích</a:t>
            </a:r>
            <a:r>
              <a:rPr lang="en-US" sz="2500" b="0" i="0" dirty="0">
                <a:effectLst/>
                <a:latin typeface="+mj-lt"/>
              </a:rPr>
              <a:t>.</a:t>
            </a:r>
            <a:r>
              <a:rPr lang="vi-VN" sz="2500" dirty="0">
                <a:solidFill>
                  <a:srgbClr val="000000"/>
                </a:solidFill>
                <a:latin typeface="Times New Roman" panose="02020603050405020304" pitchFamily="18" charset="0"/>
              </a:rPr>
              <a:t> </a:t>
            </a:r>
            <a:endParaRPr lang="en-US" sz="2500" dirty="0"/>
          </a:p>
        </p:txBody>
      </p:sp>
      <p:sp>
        <p:nvSpPr>
          <p:cNvPr id="5" name="TextBox 4">
            <a:extLst>
              <a:ext uri="{FF2B5EF4-FFF2-40B4-BE49-F238E27FC236}">
                <a16:creationId xmlns:a16="http://schemas.microsoft.com/office/drawing/2014/main" id="{927A44F8-A410-914B-2EA5-43DC2ED37CDB}"/>
              </a:ext>
            </a:extLst>
          </p:cNvPr>
          <p:cNvSpPr txBox="1"/>
          <p:nvPr/>
        </p:nvSpPr>
        <p:spPr>
          <a:xfrm>
            <a:off x="356617" y="1314355"/>
            <a:ext cx="8695020" cy="4324261"/>
          </a:xfrm>
          <a:prstGeom prst="rect">
            <a:avLst/>
          </a:prstGeom>
          <a:noFill/>
        </p:spPr>
        <p:txBody>
          <a:bodyPr wrap="square">
            <a:spAutoFit/>
          </a:bodyPr>
          <a:lstStyle/>
          <a:p>
            <a:pPr algn="just"/>
            <a:r>
              <a:rPr kumimoji="0" lang="vi-VN" sz="2500" b="0" i="0" u="none" strike="noStrike" kern="1200" cap="none" spc="0" normalizeH="0" baseline="0" noProof="0" dirty="0">
                <a:ln>
                  <a:noFill/>
                </a:ln>
                <a:solidFill>
                  <a:srgbClr val="000000"/>
                </a:solidFill>
                <a:effectLst/>
                <a:uLnTx/>
                <a:uFillTx/>
                <a:latin typeface="Times New Roman" panose="02020603050405020304" pitchFamily="18" charset="0"/>
              </a:rPr>
              <a:t>Đó là một chú thỏ có bộ lông trắng muốt, đôi mắt to tròn, tinh anh, đôi tai dài, cái đuôi ngắn ngủn, xinh xinh và giọng nói ấm áp. Sự vui vẻ, cởi mở khiến thỏ càng thêm đáng yêu. Câu nói hồn nhiên: “Tớ thì lại khoái nhất món này!” và tiếng cười giòn tan của chú khiến người xem vô cùng thích thú. Tuy nhiên, điều đáng quý nhất ở thỏ trắng là sự tốt bụng và lòng bao dung. Biết tin nhà nhím bị đổ, thỏ vội vã đến giúp đỡ. Hình ảnh chú thỏ chạy như bay trong cơn dông bão, giữa tiếng gió ù ù thật xúc động! Thấy nhím run cầm cập vì đói rét, thỏ đưa bạn về nhà, tận tình chăm sóc, giúp bạn mau chóng khoẻ lại. Thỏ sẵn lòng san sẻ với bạn thức ăn, chỗ ở, cùng bạn vượt qua mùa đông giá rét. </a:t>
            </a:r>
            <a:endParaRPr lang="en-US" sz="2500" dirty="0"/>
          </a:p>
        </p:txBody>
      </p:sp>
      <p:sp>
        <p:nvSpPr>
          <p:cNvPr id="7" name="TextBox 6">
            <a:extLst>
              <a:ext uri="{FF2B5EF4-FFF2-40B4-BE49-F238E27FC236}">
                <a16:creationId xmlns:a16="http://schemas.microsoft.com/office/drawing/2014/main" id="{CEE810A4-9EF5-9468-208D-CEEE5473C775}"/>
              </a:ext>
            </a:extLst>
          </p:cNvPr>
          <p:cNvSpPr txBox="1"/>
          <p:nvPr/>
        </p:nvSpPr>
        <p:spPr>
          <a:xfrm>
            <a:off x="332994" y="5543645"/>
            <a:ext cx="8811006" cy="861774"/>
          </a:xfrm>
          <a:prstGeom prst="rect">
            <a:avLst/>
          </a:prstGeom>
          <a:noFill/>
        </p:spPr>
        <p:txBody>
          <a:bodyPr wrap="square">
            <a:spAutoFit/>
          </a:bodyPr>
          <a:lstStyle/>
          <a:p>
            <a:r>
              <a:rPr lang="vi-VN" sz="2500" dirty="0">
                <a:latin typeface="Times New Roman" panose="02020603050405020304" pitchFamily="18" charset="0"/>
                <a:cs typeface="Times New Roman" panose="02020603050405020304" pitchFamily="18" charset="0"/>
              </a:rPr>
              <a:t>hiể</a:t>
            </a:r>
            <a:r>
              <a:rPr lang="en-US" sz="2500" dirty="0">
                <a:latin typeface="Times New Roman" panose="02020603050405020304" pitchFamily="18" charset="0"/>
                <a:cs typeface="Times New Roman" panose="02020603050405020304" pitchFamily="18" charset="0"/>
              </a:rPr>
              <a:t>u </a:t>
            </a:r>
            <a:r>
              <a:rPr lang="vi-VN" sz="2500" dirty="0">
                <a:latin typeface="+mj-lt"/>
              </a:rPr>
              <a:t>nhầm thỏ, thỏ không những không giận nhím mà còn tất tả đi tìm bạn trong đêm.</a:t>
            </a:r>
            <a:endParaRPr lang="en-US" sz="2500" dirty="0"/>
          </a:p>
        </p:txBody>
      </p:sp>
      <p:sp>
        <p:nvSpPr>
          <p:cNvPr id="8" name="TextBox 7">
            <a:extLst>
              <a:ext uri="{FF2B5EF4-FFF2-40B4-BE49-F238E27FC236}">
                <a16:creationId xmlns:a16="http://schemas.microsoft.com/office/drawing/2014/main" id="{723E9FBA-2610-E840-FB74-A00F94A30E27}"/>
              </a:ext>
            </a:extLst>
          </p:cNvPr>
          <p:cNvSpPr txBox="1"/>
          <p:nvPr/>
        </p:nvSpPr>
        <p:spPr>
          <a:xfrm>
            <a:off x="1461014" y="969239"/>
            <a:ext cx="7756138" cy="477054"/>
          </a:xfrm>
          <a:prstGeom prst="rect">
            <a:avLst/>
          </a:prstGeom>
          <a:noFill/>
        </p:spPr>
        <p:txBody>
          <a:bodyPr wrap="square">
            <a:spAutoFit/>
          </a:bodyPr>
          <a:lstStyle/>
          <a:p>
            <a:r>
              <a:rPr lang="en-US" sz="2500" dirty="0" err="1">
                <a:latin typeface="Times New Roman" panose="02020603050405020304" pitchFamily="18" charset="0"/>
                <a:cs typeface="Times New Roman" panose="02020603050405020304" pitchFamily="18" charset="0"/>
              </a:rPr>
              <a:t>hình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ảnh</a:t>
            </a:r>
            <a:r>
              <a:rPr lang="en-US" sz="2500" dirty="0">
                <a:latin typeface="Times New Roman" panose="02020603050405020304" pitchFamily="18" charset="0"/>
                <a:cs typeface="Times New Roman" panose="02020603050405020304" pitchFamily="18" charset="0"/>
              </a:rPr>
              <a:t> </a:t>
            </a:r>
            <a:r>
              <a:rPr lang="vi-VN" sz="2500" dirty="0">
                <a:solidFill>
                  <a:srgbClr val="000000"/>
                </a:solidFill>
                <a:latin typeface="Times New Roman" panose="02020603050405020304" pitchFamily="18" charset="0"/>
              </a:rPr>
              <a:t>chú thỏ được tái hiện thật sinh động trên màn ảnh</a:t>
            </a:r>
            <a:r>
              <a:rPr lang="en-US" sz="2500" dirty="0">
                <a:solidFill>
                  <a:srgbClr val="000000"/>
                </a:solidFill>
                <a:latin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DBB844D-67CF-26F3-0CCA-2D13D15FB378}"/>
              </a:ext>
            </a:extLst>
          </p:cNvPr>
          <p:cNvSpPr txBox="1"/>
          <p:nvPr/>
        </p:nvSpPr>
        <p:spPr>
          <a:xfrm>
            <a:off x="6111614" y="646151"/>
            <a:ext cx="3891274" cy="477054"/>
          </a:xfrm>
          <a:prstGeom prst="rect">
            <a:avLst/>
          </a:prstGeom>
          <a:noFill/>
        </p:spPr>
        <p:txBody>
          <a:bodyPr wrap="square">
            <a:spAutoFit/>
          </a:bodyPr>
          <a:lstStyle/>
          <a:p>
            <a:r>
              <a:rPr lang="vi-VN" sz="2500" dirty="0">
                <a:solidFill>
                  <a:srgbClr val="000000"/>
                </a:solidFill>
                <a:latin typeface="Times New Roman" panose="02020603050405020304" pitchFamily="18" charset="0"/>
              </a:rPr>
              <a:t>Với kĩ thuật vi tính</a:t>
            </a:r>
            <a:endParaRPr lang="en-US" sz="25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86FE8B4-FD52-781F-69FE-E72BD7BDAB18}"/>
              </a:ext>
            </a:extLst>
          </p:cNvPr>
          <p:cNvSpPr txBox="1"/>
          <p:nvPr/>
        </p:nvSpPr>
        <p:spPr>
          <a:xfrm>
            <a:off x="332994" y="974836"/>
            <a:ext cx="6094476" cy="477054"/>
          </a:xfrm>
          <a:prstGeom prst="rect">
            <a:avLst/>
          </a:prstGeom>
          <a:noFill/>
        </p:spPr>
        <p:txBody>
          <a:bodyPr wrap="square">
            <a:spAutoFit/>
          </a:bodyPr>
          <a:lstStyle/>
          <a:p>
            <a:r>
              <a:rPr lang="vi-VN" sz="2500" dirty="0">
                <a:solidFill>
                  <a:srgbClr val="000000"/>
                </a:solidFill>
                <a:latin typeface="Times New Roman" panose="02020603050405020304" pitchFamily="18" charset="0"/>
              </a:rPr>
              <a:t>hiện đại,</a:t>
            </a:r>
            <a:endParaRPr lang="en-US" sz="2500" dirty="0"/>
          </a:p>
        </p:txBody>
      </p:sp>
      <p:sp>
        <p:nvSpPr>
          <p:cNvPr id="12" name="TextBox 11">
            <a:extLst>
              <a:ext uri="{FF2B5EF4-FFF2-40B4-BE49-F238E27FC236}">
                <a16:creationId xmlns:a16="http://schemas.microsoft.com/office/drawing/2014/main" id="{3B861016-BF7B-12CB-E5FE-CFF383B07758}"/>
              </a:ext>
            </a:extLst>
          </p:cNvPr>
          <p:cNvSpPr txBox="1"/>
          <p:nvPr/>
        </p:nvSpPr>
        <p:spPr>
          <a:xfrm>
            <a:off x="5124263" y="5124618"/>
            <a:ext cx="4370715" cy="477054"/>
          </a:xfrm>
          <a:prstGeom prst="rect">
            <a:avLst/>
          </a:prstGeom>
          <a:noFill/>
        </p:spPr>
        <p:txBody>
          <a:bodyPr wrap="square">
            <a:spAutoFit/>
          </a:bodyPr>
          <a:lstStyle/>
          <a:p>
            <a:r>
              <a:rPr lang="vi-VN" sz="2500" dirty="0">
                <a:latin typeface="+mj-lt"/>
              </a:rPr>
              <a:t>Khi nhím giận dỗi bỏ đi vì</a:t>
            </a:r>
            <a:endParaRPr lang="en-US" sz="2500" dirty="0"/>
          </a:p>
        </p:txBody>
      </p:sp>
      <p:pic>
        <p:nvPicPr>
          <p:cNvPr id="13" name="Picture 12">
            <a:extLst>
              <a:ext uri="{FF2B5EF4-FFF2-40B4-BE49-F238E27FC236}">
                <a16:creationId xmlns:a16="http://schemas.microsoft.com/office/drawing/2014/main" id="{90366E2B-2AC1-A56F-34A4-1B5AEB9DBCE3}"/>
              </a:ext>
            </a:extLst>
          </p:cNvPr>
          <p:cNvPicPr>
            <a:picLocks noChangeAspect="1"/>
          </p:cNvPicPr>
          <p:nvPr/>
        </p:nvPicPr>
        <p:blipFill>
          <a:blip r:embed="rId3"/>
          <a:stretch>
            <a:fillRect/>
          </a:stretch>
        </p:blipFill>
        <p:spPr>
          <a:xfrm>
            <a:off x="9209201" y="370704"/>
            <a:ext cx="2566638" cy="1018120"/>
          </a:xfrm>
          <a:prstGeom prst="rect">
            <a:avLst/>
          </a:prstGeom>
        </p:spPr>
      </p:pic>
      <p:pic>
        <p:nvPicPr>
          <p:cNvPr id="14" name="Picture 13">
            <a:extLst>
              <a:ext uri="{FF2B5EF4-FFF2-40B4-BE49-F238E27FC236}">
                <a16:creationId xmlns:a16="http://schemas.microsoft.com/office/drawing/2014/main" id="{2B54095E-821C-F11E-1F1F-F9274296451E}"/>
              </a:ext>
            </a:extLst>
          </p:cNvPr>
          <p:cNvPicPr>
            <a:picLocks noChangeAspect="1"/>
          </p:cNvPicPr>
          <p:nvPr/>
        </p:nvPicPr>
        <p:blipFill>
          <a:blip r:embed="rId4"/>
          <a:stretch>
            <a:fillRect/>
          </a:stretch>
        </p:blipFill>
        <p:spPr>
          <a:xfrm>
            <a:off x="9111103" y="2919940"/>
            <a:ext cx="2651990" cy="1018120"/>
          </a:xfrm>
          <a:prstGeom prst="rect">
            <a:avLst/>
          </a:prstGeom>
        </p:spPr>
      </p:pic>
      <p:pic>
        <p:nvPicPr>
          <p:cNvPr id="15" name="Picture 14">
            <a:extLst>
              <a:ext uri="{FF2B5EF4-FFF2-40B4-BE49-F238E27FC236}">
                <a16:creationId xmlns:a16="http://schemas.microsoft.com/office/drawing/2014/main" id="{0A35E4BD-D83B-C4C5-3FD8-53F514717E25}"/>
              </a:ext>
            </a:extLst>
          </p:cNvPr>
          <p:cNvPicPr>
            <a:picLocks noChangeAspect="1"/>
          </p:cNvPicPr>
          <p:nvPr/>
        </p:nvPicPr>
        <p:blipFill>
          <a:blip r:embed="rId5"/>
          <a:stretch>
            <a:fillRect/>
          </a:stretch>
        </p:blipFill>
        <p:spPr>
          <a:xfrm>
            <a:off x="9206283" y="5133312"/>
            <a:ext cx="2615411" cy="1024217"/>
          </a:xfrm>
          <a:prstGeom prst="rect">
            <a:avLst/>
          </a:prstGeom>
        </p:spPr>
      </p:pic>
    </p:spTree>
    <p:extLst>
      <p:ext uri="{BB962C8B-B14F-4D97-AF65-F5344CB8AC3E}">
        <p14:creationId xmlns:p14="http://schemas.microsoft.com/office/powerpoint/2010/main" val="313499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iterate type="wd">
                                    <p:tmPct val="10000"/>
                                  </p:iterate>
                                  <p:childTnLst>
                                    <p:animClr clrSpc="rgb" dir="cw">
                                      <p:cBhvr override="childStyle">
                                        <p:cTn id="6" dur="600" fill="hold"/>
                                        <p:tgtEl>
                                          <p:spTgt spid="3">
                                            <p:txEl>
                                              <p:pRg st="0" end="0"/>
                                            </p:txEl>
                                          </p:spTgt>
                                        </p:tgtEl>
                                        <p:attrNameLst>
                                          <p:attrName>style.color</p:attrName>
                                        </p:attrNameLst>
                                      </p:cBhvr>
                                      <p:to>
                                        <a:srgbClr val="FF0000"/>
                                      </p:to>
                                    </p:animClr>
                                    <p:animClr clrSpc="rgb" dir="cw">
                                      <p:cBhvr>
                                        <p:cTn id="7" dur="600" fill="hold"/>
                                        <p:tgtEl>
                                          <p:spTgt spid="3">
                                            <p:txEl>
                                              <p:pRg st="0" end="0"/>
                                            </p:txEl>
                                          </p:spTgt>
                                        </p:tgtEl>
                                        <p:attrNameLst>
                                          <p:attrName>fillcolor</p:attrName>
                                        </p:attrNameLst>
                                      </p:cBhvr>
                                      <p:to>
                                        <a:srgbClr val="FF0000"/>
                                      </p:to>
                                    </p:animClr>
                                    <p:set>
                                      <p:cBhvr>
                                        <p:cTn id="8" dur="600" fill="hold"/>
                                        <p:tgtEl>
                                          <p:spTgt spid="3">
                                            <p:txEl>
                                              <p:pRg st="0" end="0"/>
                                            </p:txEl>
                                          </p:spTgt>
                                        </p:tgtEl>
                                        <p:attrNameLst>
                                          <p:attrName>fill.type</p:attrName>
                                        </p:attrNameLst>
                                      </p:cBhvr>
                                      <p:to>
                                        <p:strVal val="solid"/>
                                      </p:to>
                                    </p:set>
                                    <p:set>
                                      <p:cBhvr>
                                        <p:cTn id="9" dur="600" fill="hold"/>
                                        <p:tgtEl>
                                          <p:spTgt spid="3">
                                            <p:txEl>
                                              <p:pRg st="0" end="0"/>
                                            </p:txEl>
                                          </p:spTgt>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9" presetClass="emph" presetSubtype="0" fill="hold" nodeType="clickEffect">
                                  <p:stCondLst>
                                    <p:cond delay="0"/>
                                  </p:stCondLst>
                                  <p:iterate type="wd">
                                    <p:tmPct val="10000"/>
                                  </p:iterate>
                                  <p:childTnLst>
                                    <p:animClr clrSpc="rgb" dir="cw">
                                      <p:cBhvr override="childStyle">
                                        <p:cTn id="23" dur="500" fill="hold"/>
                                        <p:tgtEl>
                                          <p:spTgt spid="12">
                                            <p:txEl>
                                              <p:pRg st="0" end="0"/>
                                            </p:txEl>
                                          </p:spTgt>
                                        </p:tgtEl>
                                        <p:attrNameLst>
                                          <p:attrName>style.color</p:attrName>
                                        </p:attrNameLst>
                                      </p:cBhvr>
                                      <p:to>
                                        <a:srgbClr val="5B9BD5"/>
                                      </p:to>
                                    </p:animClr>
                                    <p:animClr clrSpc="rgb" dir="cw">
                                      <p:cBhvr>
                                        <p:cTn id="24" dur="500" fill="hold"/>
                                        <p:tgtEl>
                                          <p:spTgt spid="12">
                                            <p:txEl>
                                              <p:pRg st="0" end="0"/>
                                            </p:txEl>
                                          </p:spTgt>
                                        </p:tgtEl>
                                        <p:attrNameLst>
                                          <p:attrName>fillcolor</p:attrName>
                                        </p:attrNameLst>
                                      </p:cBhvr>
                                      <p:to>
                                        <a:srgbClr val="5B9BD5"/>
                                      </p:to>
                                    </p:animClr>
                                    <p:set>
                                      <p:cBhvr>
                                        <p:cTn id="25" dur="500" fill="hold"/>
                                        <p:tgtEl>
                                          <p:spTgt spid="12">
                                            <p:txEl>
                                              <p:pRg st="0" end="0"/>
                                            </p:txEl>
                                          </p:spTgt>
                                        </p:tgtEl>
                                        <p:attrNameLst>
                                          <p:attrName>fill.type</p:attrName>
                                        </p:attrNameLst>
                                      </p:cBhvr>
                                      <p:to>
                                        <p:strVal val="solid"/>
                                      </p:to>
                                    </p:set>
                                    <p:set>
                                      <p:cBhvr>
                                        <p:cTn id="26" dur="500" fill="hold"/>
                                        <p:tgtEl>
                                          <p:spTgt spid="12">
                                            <p:txEl>
                                              <p:pRg st="0" end="0"/>
                                            </p:txEl>
                                          </p:spTgt>
                                        </p:tgtEl>
                                        <p:attrNameLst>
                                          <p:attrName>fill.on</p:attrName>
                                        </p:attrNameLst>
                                      </p:cBhvr>
                                      <p:to>
                                        <p:strVal val="true"/>
                                      </p:to>
                                    </p:set>
                                  </p:childTnLst>
                                </p:cTn>
                              </p:par>
                              <p:par>
                                <p:cTn id="27" presetID="19" presetClass="emph" presetSubtype="0" fill="hold" nodeType="withEffect">
                                  <p:stCondLst>
                                    <p:cond delay="0"/>
                                  </p:stCondLst>
                                  <p:iterate type="wd">
                                    <p:tmPct val="10000"/>
                                  </p:iterate>
                                  <p:childTnLst>
                                    <p:animClr clrSpc="rgb" dir="cw">
                                      <p:cBhvr override="childStyle">
                                        <p:cTn id="28" dur="500" fill="hold"/>
                                        <p:tgtEl>
                                          <p:spTgt spid="7">
                                            <p:txEl>
                                              <p:pRg st="0" end="0"/>
                                            </p:txEl>
                                          </p:spTgt>
                                        </p:tgtEl>
                                        <p:attrNameLst>
                                          <p:attrName>style.color</p:attrName>
                                        </p:attrNameLst>
                                      </p:cBhvr>
                                      <p:to>
                                        <a:srgbClr val="5B9BD5"/>
                                      </p:to>
                                    </p:animClr>
                                    <p:animClr clrSpc="rgb" dir="cw">
                                      <p:cBhvr>
                                        <p:cTn id="29" dur="500" fill="hold"/>
                                        <p:tgtEl>
                                          <p:spTgt spid="7">
                                            <p:txEl>
                                              <p:pRg st="0" end="0"/>
                                            </p:txEl>
                                          </p:spTgt>
                                        </p:tgtEl>
                                        <p:attrNameLst>
                                          <p:attrName>fillcolor</p:attrName>
                                        </p:attrNameLst>
                                      </p:cBhvr>
                                      <p:to>
                                        <a:srgbClr val="5B9BD5"/>
                                      </p:to>
                                    </p:animClr>
                                    <p:set>
                                      <p:cBhvr>
                                        <p:cTn id="30" dur="500" fill="hold"/>
                                        <p:tgtEl>
                                          <p:spTgt spid="7">
                                            <p:txEl>
                                              <p:pRg st="0" end="0"/>
                                            </p:txEl>
                                          </p:spTgt>
                                        </p:tgtEl>
                                        <p:attrNameLst>
                                          <p:attrName>fill.type</p:attrName>
                                        </p:attrNameLst>
                                      </p:cBhvr>
                                      <p:to>
                                        <p:strVal val="solid"/>
                                      </p:to>
                                    </p:set>
                                    <p:set>
                                      <p:cBhvr>
                                        <p:cTn id="31" dur="500" fill="hold"/>
                                        <p:tgtEl>
                                          <p:spTgt spid="7">
                                            <p:txEl>
                                              <p:pRg st="0" end="0"/>
                                            </p:txEl>
                                          </p:spTgt>
                                        </p:tgtEl>
                                        <p:attrNameLst>
                                          <p:attrName>fill.on</p:attrName>
                                        </p:attrNameLst>
                                      </p:cBhvr>
                                      <p:to>
                                        <p:strVal val="tru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408197" y="857452"/>
            <a:ext cx="1953918" cy="584775"/>
          </a:xfrm>
          <a:prstGeom prst="rect">
            <a:avLst/>
          </a:prstGeom>
          <a:noFill/>
        </p:spPr>
        <p:txBody>
          <a:bodyPr wrap="square" rtlCol="0">
            <a:spAutoFit/>
          </a:bodyPr>
          <a:lstStyle/>
          <a:p>
            <a:r>
              <a:rPr lang="vi-VN" sz="3200" b="1" dirty="0">
                <a:solidFill>
                  <a:srgbClr val="FF0000"/>
                </a:solidFill>
                <a:latin typeface="+mj-lt"/>
                <a:cs typeface="Arial" panose="020B0604020202020204" pitchFamily="34" charset="0"/>
              </a:rPr>
              <a:t>Mở đầu:</a:t>
            </a:r>
            <a:endParaRPr lang="en-US" sz="3200" dirty="0">
              <a:latin typeface="+mj-lt"/>
              <a:cs typeface="Times New Roman" panose="02020603050405020304" pitchFamily="18" charset="0"/>
            </a:endParaRPr>
          </a:p>
        </p:txBody>
      </p:sp>
      <p:sp>
        <p:nvSpPr>
          <p:cNvPr id="5" name="Rounded Rectangle 7"/>
          <p:cNvSpPr/>
          <p:nvPr/>
        </p:nvSpPr>
        <p:spPr>
          <a:xfrm>
            <a:off x="5885893" y="304575"/>
            <a:ext cx="6169984" cy="1755043"/>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just"/>
            <a:r>
              <a:rPr lang="vi-VN" sz="3500" b="1" dirty="0">
                <a:solidFill>
                  <a:srgbClr val="FF0000"/>
                </a:solidFill>
                <a:latin typeface="+mj-lt"/>
                <a:cs typeface="Arial" panose="020B0604020202020204" pitchFamily="34" charset="0"/>
              </a:rPr>
              <a:t> </a:t>
            </a:r>
            <a:r>
              <a:rPr lang="vi-VN" sz="2800" b="1" i="1" dirty="0">
                <a:solidFill>
                  <a:prstClr val="black"/>
                </a:solidFill>
                <a:latin typeface="+mj-lt"/>
                <a:ea typeface="Calibri" panose="020F0502020204030204" pitchFamily="34" charset="0"/>
                <a:cs typeface="Calibri" panose="020F0502020204030204" pitchFamily="34" charset="0"/>
              </a:rPr>
              <a:t>Giới thiệu tên nhân vật, tên phim, tên đạo diễn phim</a:t>
            </a:r>
            <a:r>
              <a:rPr lang="en-US" sz="2800" b="1" i="1" dirty="0">
                <a:solidFill>
                  <a:prstClr val="black"/>
                </a:solidFill>
                <a:latin typeface="+mj-lt"/>
                <a:ea typeface="Calibri" panose="020F0502020204030204" pitchFamily="34" charset="0"/>
                <a:cs typeface="Calibri" panose="020F0502020204030204" pitchFamily="34" charset="0"/>
              </a:rPr>
              <a:t>.</a:t>
            </a:r>
            <a:endParaRPr lang="en-US" sz="2800" b="1" i="1" dirty="0">
              <a:solidFill>
                <a:schemeClr val="tx1"/>
              </a:solidFill>
              <a:latin typeface="+mj-lt"/>
              <a:cs typeface="Arial" panose="020B0604020202020204" pitchFamily="34" charset="0"/>
            </a:endParaRPr>
          </a:p>
        </p:txBody>
      </p:sp>
      <p:sp>
        <p:nvSpPr>
          <p:cNvPr id="6" name="Right Arrow 6"/>
          <p:cNvSpPr/>
          <p:nvPr/>
        </p:nvSpPr>
        <p:spPr>
          <a:xfrm>
            <a:off x="5087750" y="1053969"/>
            <a:ext cx="460793" cy="3034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 name="Right Arrow 8">
            <a:extLst>
              <a:ext uri="{FF2B5EF4-FFF2-40B4-BE49-F238E27FC236}">
                <a16:creationId xmlns:a16="http://schemas.microsoft.com/office/drawing/2014/main" id="{C53638AF-74B7-5E36-DBE8-7574892EE4E9}"/>
              </a:ext>
            </a:extLst>
          </p:cNvPr>
          <p:cNvSpPr/>
          <p:nvPr/>
        </p:nvSpPr>
        <p:spPr>
          <a:xfrm>
            <a:off x="5327856" y="2975794"/>
            <a:ext cx="407912" cy="2196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9">
            <a:extLst>
              <a:ext uri="{FF2B5EF4-FFF2-40B4-BE49-F238E27FC236}">
                <a16:creationId xmlns:a16="http://schemas.microsoft.com/office/drawing/2014/main" id="{4815E567-B7AB-9999-9ED3-D8C21719A968}"/>
              </a:ext>
            </a:extLst>
          </p:cNvPr>
          <p:cNvSpPr/>
          <p:nvPr/>
        </p:nvSpPr>
        <p:spPr>
          <a:xfrm>
            <a:off x="6027938" y="2389257"/>
            <a:ext cx="6027940" cy="1908423"/>
          </a:xfrm>
          <a:prstGeom prst="roundRect">
            <a:avLst/>
          </a:prstGeom>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just">
              <a:lnSpc>
                <a:spcPct val="107000"/>
              </a:lnSpc>
              <a:spcAft>
                <a:spcPts val="800"/>
              </a:spcAft>
              <a:tabLst>
                <a:tab pos="2581275" algn="l"/>
              </a:tabLst>
            </a:pP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Giới</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thiệu</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đặc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điểm</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nổi</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bật</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về</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ngoại</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thỏ</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trắng</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qua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kĩ</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thuật</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dựng</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phim</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 name="TextBox 4">
            <a:extLst>
              <a:ext uri="{FF2B5EF4-FFF2-40B4-BE49-F238E27FC236}">
                <a16:creationId xmlns:a16="http://schemas.microsoft.com/office/drawing/2014/main" id="{ABA3648D-0B47-E8B6-B020-48B2C6F60B8C}"/>
              </a:ext>
            </a:extLst>
          </p:cNvPr>
          <p:cNvSpPr txBox="1"/>
          <p:nvPr/>
        </p:nvSpPr>
        <p:spPr>
          <a:xfrm>
            <a:off x="3189885" y="2652628"/>
            <a:ext cx="2376414" cy="646331"/>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Triển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khai</a:t>
            </a:r>
            <a:r>
              <a:rPr lang="vi-VN" sz="3600" b="1" dirty="0">
                <a:solidFill>
                  <a:srgbClr val="FF0000"/>
                </a:solidFill>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
        <p:nvSpPr>
          <p:cNvPr id="14" name="Right Arrow 10">
            <a:extLst>
              <a:ext uri="{FF2B5EF4-FFF2-40B4-BE49-F238E27FC236}">
                <a16:creationId xmlns:a16="http://schemas.microsoft.com/office/drawing/2014/main" id="{8FAE6D59-F256-3A4A-AD62-1A464B838062}"/>
              </a:ext>
            </a:extLst>
          </p:cNvPr>
          <p:cNvSpPr/>
          <p:nvPr/>
        </p:nvSpPr>
        <p:spPr>
          <a:xfrm>
            <a:off x="5079678" y="5478676"/>
            <a:ext cx="550985" cy="240985"/>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1">
            <a:extLst>
              <a:ext uri="{FF2B5EF4-FFF2-40B4-BE49-F238E27FC236}">
                <a16:creationId xmlns:a16="http://schemas.microsoft.com/office/drawing/2014/main" id="{6A84222C-1C47-5DCA-5AF1-19C974BB0FD4}"/>
              </a:ext>
            </a:extLst>
          </p:cNvPr>
          <p:cNvSpPr/>
          <p:nvPr/>
        </p:nvSpPr>
        <p:spPr>
          <a:xfrm>
            <a:off x="5885894" y="4627319"/>
            <a:ext cx="6169983" cy="1926106"/>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r>
              <a:rPr lang="en-US" sz="2800" b="1" i="1" dirty="0" err="1">
                <a:latin typeface="Times New Roman" panose="02020603050405020304" pitchFamily="18" charset="0"/>
                <a:cs typeface="Times New Roman" panose="02020603050405020304" pitchFamily="18" charset="0"/>
              </a:rPr>
              <a:t>Nêu</a:t>
            </a:r>
            <a:r>
              <a:rPr lang="en-US" sz="2800" b="1" i="1" dirty="0">
                <a:latin typeface="Times New Roman" panose="02020603050405020304" pitchFamily="18" charset="0"/>
                <a:cs typeface="Times New Roman" panose="02020603050405020304" pitchFamily="18" charset="0"/>
              </a:rPr>
              <a:t> ý </a:t>
            </a:r>
            <a:r>
              <a:rPr lang="en-US" sz="2800" b="1" i="1" dirty="0" err="1">
                <a:latin typeface="Times New Roman" panose="02020603050405020304" pitchFamily="18" charset="0"/>
                <a:cs typeface="Times New Roman" panose="02020603050405020304" pitchFamily="18" charset="0"/>
              </a:rPr>
              <a:t>nghĩa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bộ</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phim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thông</a:t>
            </a:r>
            <a:r>
              <a:rPr lang="en-US" sz="2800" b="1" i="1" dirty="0">
                <a:latin typeface="Times New Roman" panose="02020603050405020304" pitchFamily="18" charset="0"/>
                <a:cs typeface="Times New Roman" panose="02020603050405020304" pitchFamily="18" charset="0"/>
              </a:rPr>
              <a:t> qua </a:t>
            </a:r>
            <a:r>
              <a:rPr lang="en-US" sz="2800" b="1" i="1" dirty="0" err="1">
                <a:latin typeface="Times New Roman" panose="02020603050405020304" pitchFamily="18" charset="0"/>
                <a:cs typeface="Times New Roman" panose="02020603050405020304" pitchFamily="18" charset="0"/>
              </a:rPr>
              <a:t>việc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xây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dựng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vật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thỏ</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trắng</a:t>
            </a:r>
            <a:r>
              <a:rPr lang="en-US" sz="2800" b="1" i="1"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p>
          <a:p>
            <a:endParaRPr lang="en-US" dirty="0"/>
          </a:p>
        </p:txBody>
      </p:sp>
      <p:sp>
        <p:nvSpPr>
          <p:cNvPr id="16" name="TextBox 4">
            <a:extLst>
              <a:ext uri="{FF2B5EF4-FFF2-40B4-BE49-F238E27FC236}">
                <a16:creationId xmlns:a16="http://schemas.microsoft.com/office/drawing/2014/main" id="{5BCC72C9-964D-A604-D08E-B9C596E1459B}"/>
              </a:ext>
            </a:extLst>
          </p:cNvPr>
          <p:cNvSpPr txBox="1"/>
          <p:nvPr/>
        </p:nvSpPr>
        <p:spPr>
          <a:xfrm>
            <a:off x="3315937" y="5230770"/>
            <a:ext cx="2156443"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thúc</a:t>
            </a:r>
            <a:r>
              <a:rPr lang="vi-VN" sz="3200" b="1" dirty="0">
                <a:solidFill>
                  <a:srgbClr val="FF0000"/>
                </a:solidFill>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2" name="Rounded Rectangle 3">
            <a:extLst>
              <a:ext uri="{FF2B5EF4-FFF2-40B4-BE49-F238E27FC236}">
                <a16:creationId xmlns:a16="http://schemas.microsoft.com/office/drawing/2014/main" id="{5B536EDE-4EA3-30AF-FE2A-877CC88FA02B}"/>
              </a:ext>
            </a:extLst>
          </p:cNvPr>
          <p:cNvSpPr/>
          <p:nvPr/>
        </p:nvSpPr>
        <p:spPr>
          <a:xfrm>
            <a:off x="204187" y="1053969"/>
            <a:ext cx="2156443" cy="466569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endParaRPr lang="en-US" sz="2800" dirty="0">
              <a:latin typeface="Times New Roman" panose="02020603050405020304" pitchFamily="18" charset="0"/>
              <a:cs typeface="Times New Roman" panose="02020603050405020304" pitchFamily="18" charset="0"/>
            </a:endParaRPr>
          </a:p>
          <a:p>
            <a:pPr algn="ctr"/>
            <a:r>
              <a:rPr lang="en-US" sz="2800" i="1" dirty="0" err="1">
                <a:latin typeface="Times New Roman" panose="02020603050405020304" pitchFamily="18" charset="0"/>
                <a:cs typeface="Times New Roman" panose="02020603050405020304" pitchFamily="18" charset="0"/>
              </a:rPr>
              <a:t>Dưới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endParaRPr lang="en-US" sz="2800" i="1" dirty="0">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E59CB5B0-C3F6-0A3D-89D2-409A932F6F3B}"/>
              </a:ext>
            </a:extLst>
          </p:cNvPr>
          <p:cNvCxnSpPr>
            <a:cxnSpLocks/>
          </p:cNvCxnSpPr>
          <p:nvPr/>
        </p:nvCxnSpPr>
        <p:spPr>
          <a:xfrm flipV="1">
            <a:off x="2400689" y="1322839"/>
            <a:ext cx="1083589" cy="983790"/>
          </a:xfrm>
          <a:prstGeom prst="line">
            <a:avLst/>
          </a:prstGeom>
          <a:ln w="28575">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EF74A1E-4CEC-723A-13EC-37427550CC06}"/>
              </a:ext>
            </a:extLst>
          </p:cNvPr>
          <p:cNvCxnSpPr>
            <a:cxnSpLocks/>
          </p:cNvCxnSpPr>
          <p:nvPr/>
        </p:nvCxnSpPr>
        <p:spPr>
          <a:xfrm>
            <a:off x="2417973" y="2278201"/>
            <a:ext cx="897964" cy="562653"/>
          </a:xfrm>
          <a:prstGeom prst="line">
            <a:avLst/>
          </a:prstGeom>
          <a:ln w="28575">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C632878-3FBE-BC03-FBEE-960AB19E00D0}"/>
              </a:ext>
            </a:extLst>
          </p:cNvPr>
          <p:cNvCxnSpPr>
            <a:cxnSpLocks/>
          </p:cNvCxnSpPr>
          <p:nvPr/>
        </p:nvCxnSpPr>
        <p:spPr>
          <a:xfrm>
            <a:off x="2400401" y="2309590"/>
            <a:ext cx="1116859" cy="2921180"/>
          </a:xfrm>
          <a:prstGeom prst="line">
            <a:avLst/>
          </a:prstGeom>
          <a:ln w="28575">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022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par>
                                <p:cTn id="53" presetID="22" presetClass="entr" presetSubtype="4"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down)">
                                      <p:cBhvr>
                                        <p:cTn id="55" dur="500"/>
                                        <p:tgtEl>
                                          <p:spTgt spid="3"/>
                                        </p:tgtEl>
                                      </p:cBhvr>
                                    </p:animEffect>
                                  </p:childTnLst>
                                </p:cTn>
                              </p:par>
                              <p:par>
                                <p:cTn id="56" presetID="22" presetClass="entr" presetSubtype="4" fill="hold"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500"/>
                                        <p:tgtEl>
                                          <p:spTgt spid="7"/>
                                        </p:tgtEl>
                                      </p:cBhvr>
                                    </p:animEffect>
                                  </p:childTnLst>
                                </p:cTn>
                              </p:par>
                              <p:par>
                                <p:cTn id="59" presetID="22" presetClass="entr" presetSubtype="4"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8" grpId="0" animBg="1"/>
      <p:bldP spid="9" grpId="0" animBg="1"/>
      <p:bldP spid="10" grpId="0"/>
      <p:bldP spid="14" grpId="0" animBg="1"/>
      <p:bldP spid="15" grpId="0" animBg="1"/>
      <p:bldP spid="16"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4F61BF-9626-0935-79D0-2CEEE18D7EEE}"/>
              </a:ext>
            </a:extLst>
          </p:cNvPr>
          <p:cNvSpPr txBox="1"/>
          <p:nvPr/>
        </p:nvSpPr>
        <p:spPr>
          <a:xfrm>
            <a:off x="186568" y="181957"/>
            <a:ext cx="11444599" cy="5693866"/>
          </a:xfrm>
          <a:prstGeom prst="rect">
            <a:avLst/>
          </a:prstGeom>
          <a:noFill/>
        </p:spPr>
        <p:txBody>
          <a:bodyPr wrap="square">
            <a:spAutoFit/>
          </a:bodyPr>
          <a:lstStyle/>
          <a:p>
            <a:pPr algn="just"/>
            <a:r>
              <a:rPr lang="vi-VN" sz="2800" b="0" i="0" dirty="0">
                <a:effectLst/>
                <a:latin typeface="+mj-lt"/>
              </a:rPr>
              <a:t>Chú thỏ trắng trong bộ phim hoạt hình </a:t>
            </a:r>
            <a:r>
              <a:rPr lang="vi-VN" sz="2800" b="0" i="1" dirty="0">
                <a:effectLst/>
                <a:latin typeface="+mj-lt"/>
              </a:rPr>
              <a:t>Dưới một mái nhà </a:t>
            </a:r>
            <a:r>
              <a:rPr lang="vi-VN" sz="2800" b="0" i="0" dirty="0">
                <a:effectLst/>
                <a:latin typeface="+mj-lt"/>
              </a:rPr>
              <a:t>của </a:t>
            </a:r>
            <a:r>
              <a:rPr lang="en-US" sz="2800" dirty="0">
                <a:latin typeface="+mj-lt"/>
              </a:rPr>
              <a:t>           </a:t>
            </a:r>
            <a:r>
              <a:rPr lang="vi-VN" sz="2800" b="0" i="0" dirty="0">
                <a:effectLst/>
                <a:latin typeface="+mj-lt"/>
              </a:rPr>
              <a:t> Phan Trung được </a:t>
            </a:r>
            <a:r>
              <a:rPr lang="en-US" sz="2800" dirty="0">
                <a:latin typeface="+mj-lt"/>
              </a:rPr>
              <a:t>                </a:t>
            </a:r>
            <a:r>
              <a:rPr lang="vi-VN" sz="2800" b="0" i="0" dirty="0">
                <a:effectLst/>
                <a:latin typeface="+mj-lt"/>
              </a:rPr>
              <a:t> rất yêu thích. </a:t>
            </a:r>
            <a:r>
              <a:rPr lang="vi-VN" sz="2800" dirty="0">
                <a:latin typeface="+mj-lt"/>
              </a:rPr>
              <a:t>Với </a:t>
            </a:r>
            <a:r>
              <a:rPr lang="en-US" sz="2800" dirty="0">
                <a:latin typeface="+mj-lt"/>
              </a:rPr>
              <a:t>                                                        </a:t>
            </a:r>
            <a:r>
              <a:rPr lang="vi-VN" sz="2800" dirty="0">
                <a:latin typeface="+mj-lt"/>
              </a:rPr>
              <a:t> chú thỏ được tái hiện thật sinh động trên màn ảnh. Đó là một chú thỏ   </a:t>
            </a:r>
            <a:endParaRPr lang="en-US" sz="2800" dirty="0">
              <a:latin typeface="+mj-lt"/>
            </a:endParaRPr>
          </a:p>
          <a:p>
            <a:pPr algn="just"/>
            <a:endParaRPr lang="en-US" sz="2800" dirty="0">
              <a:latin typeface="+mj-lt"/>
            </a:endParaRPr>
          </a:p>
          <a:p>
            <a:pPr algn="just"/>
            <a:r>
              <a:rPr lang="vi-VN" sz="2800" dirty="0">
                <a:latin typeface="+mj-lt"/>
              </a:rPr>
              <a:t>và </a:t>
            </a:r>
            <a:r>
              <a:rPr lang="en-US" sz="2800" dirty="0">
                <a:latin typeface="+mj-lt"/>
              </a:rPr>
              <a:t>                            </a:t>
            </a:r>
            <a:r>
              <a:rPr lang="vi-VN" sz="2800" dirty="0">
                <a:latin typeface="+mj-lt"/>
              </a:rPr>
              <a:t>. Sự vui vẻ, cởi mở khiến thỏ càng thêm đáng yêu. </a:t>
            </a:r>
            <a:endParaRPr lang="en-US" sz="2800" dirty="0">
              <a:latin typeface="+mj-lt"/>
            </a:endParaRPr>
          </a:p>
          <a:p>
            <a:pPr algn="just"/>
            <a:r>
              <a:rPr lang="vi-VN" sz="2800" dirty="0">
                <a:latin typeface="+mj-lt"/>
              </a:rPr>
              <a:t>hồn nhiên:</a:t>
            </a:r>
            <a:r>
              <a:rPr lang="en-US" sz="2800" dirty="0">
                <a:latin typeface="+mj-lt"/>
              </a:rPr>
              <a:t>                                                    </a:t>
            </a:r>
            <a:r>
              <a:rPr lang="vi-VN" sz="2800" dirty="0">
                <a:latin typeface="+mj-lt"/>
              </a:rPr>
              <a:t> </a:t>
            </a:r>
            <a:r>
              <a:rPr lang="en-US" sz="2800" dirty="0">
                <a:latin typeface="+mj-lt"/>
              </a:rPr>
              <a:t>  </a:t>
            </a:r>
            <a:r>
              <a:rPr lang="vi-VN" sz="2800" dirty="0">
                <a:latin typeface="+mj-lt"/>
              </a:rPr>
              <a:t>và</a:t>
            </a:r>
            <a:r>
              <a:rPr lang="en-US" sz="2800" dirty="0">
                <a:latin typeface="+mj-lt"/>
              </a:rPr>
              <a:t>                                  </a:t>
            </a:r>
            <a:r>
              <a:rPr lang="vi-VN" sz="2800" dirty="0">
                <a:latin typeface="+mj-lt"/>
              </a:rPr>
              <a:t> của chú khiến người xem vô cùng thích thú. Tuy nhiên, điều đáng quý nhất ở thỏ trắng là sự tốt bụng và lòng bao dung. Biết tin nhà nhím bị đổ, thỏ vội vã đến giúp đỡ. Hình ảnh chú </a:t>
            </a:r>
            <a:r>
              <a:rPr lang="en-US" sz="2800" dirty="0">
                <a:latin typeface="+mj-lt"/>
              </a:rPr>
              <a:t>                                                            ,</a:t>
            </a:r>
            <a:r>
              <a:rPr lang="vi-VN" sz="2800" dirty="0">
                <a:latin typeface="+mj-lt"/>
              </a:rPr>
              <a:t>giữa </a:t>
            </a:r>
            <a:r>
              <a:rPr lang="en-US" sz="2800" dirty="0">
                <a:latin typeface="+mj-lt"/>
              </a:rPr>
              <a:t>                    </a:t>
            </a:r>
            <a:r>
              <a:rPr lang="vi-VN" sz="2800" dirty="0">
                <a:latin typeface="+mj-lt"/>
              </a:rPr>
              <a:t>thật xúc động! Thấy nhím run cầm cập vì đói rét, thỏ đưa bạn về nhà, tận tình chăm sóc, giúp bạn mau chóng khoẻ lại. Thỏ sẵn lòng san sẻ với bạn thức ăn, chỗ ở, cùng bạn vượt qua mùa đông giá rét. Khi nhím giận dỗi bỏ đi vì hiểu nhầm thỏ, thỏ không những không giận nhím mà còn tất tả đi tìm bạn trong đêm.</a:t>
            </a:r>
            <a:endParaRPr lang="en-US" sz="2800" dirty="0">
              <a:latin typeface="+mj-lt"/>
            </a:endParaRPr>
          </a:p>
        </p:txBody>
      </p:sp>
      <p:sp>
        <p:nvSpPr>
          <p:cNvPr id="2" name="TextBox 1">
            <a:extLst>
              <a:ext uri="{FF2B5EF4-FFF2-40B4-BE49-F238E27FC236}">
                <a16:creationId xmlns:a16="http://schemas.microsoft.com/office/drawing/2014/main" id="{AE84A535-A671-7ED4-533E-2A62352F6C8F}"/>
              </a:ext>
            </a:extLst>
          </p:cNvPr>
          <p:cNvSpPr txBox="1"/>
          <p:nvPr/>
        </p:nvSpPr>
        <p:spPr>
          <a:xfrm>
            <a:off x="9552432" y="1045387"/>
            <a:ext cx="1822704" cy="954107"/>
          </a:xfrm>
          <a:prstGeom prst="rect">
            <a:avLst/>
          </a:prstGeom>
          <a:noFill/>
        </p:spPr>
        <p:txBody>
          <a:bodyPr wrap="square">
            <a:spAutoFit/>
          </a:bodyPr>
          <a:lstStyle/>
          <a:p>
            <a:r>
              <a:rPr lang="vi-VN" sz="2800" dirty="0">
                <a:latin typeface="+mj-lt"/>
              </a:rPr>
              <a:t>có bộ lông</a:t>
            </a:r>
            <a:endParaRPr lang="en-US" sz="2800" dirty="0">
              <a:latin typeface="+mj-lt"/>
            </a:endParaRPr>
          </a:p>
          <a:p>
            <a:r>
              <a:rPr lang="vi-VN" sz="2800" dirty="0">
                <a:latin typeface="+mj-lt"/>
              </a:rPr>
              <a:t> </a:t>
            </a:r>
            <a:endParaRPr lang="en-US" sz="2800" dirty="0"/>
          </a:p>
        </p:txBody>
      </p:sp>
      <p:sp>
        <p:nvSpPr>
          <p:cNvPr id="3" name="TextBox 2">
            <a:extLst>
              <a:ext uri="{FF2B5EF4-FFF2-40B4-BE49-F238E27FC236}">
                <a16:creationId xmlns:a16="http://schemas.microsoft.com/office/drawing/2014/main" id="{CEA6AE62-16E4-D3BE-38FE-D68CEEB3BCFE}"/>
              </a:ext>
            </a:extLst>
          </p:cNvPr>
          <p:cNvSpPr txBox="1"/>
          <p:nvPr/>
        </p:nvSpPr>
        <p:spPr>
          <a:xfrm>
            <a:off x="64008" y="1057579"/>
            <a:ext cx="11780520" cy="954107"/>
          </a:xfrm>
          <a:prstGeom prst="rect">
            <a:avLst/>
          </a:prstGeom>
          <a:noFill/>
        </p:spPr>
        <p:txBody>
          <a:bodyPr wrap="square">
            <a:spAutoFit/>
          </a:bodyPr>
          <a:lstStyle/>
          <a:p>
            <a:endParaRPr lang="en-US" sz="2800" dirty="0">
              <a:latin typeface="+mj-lt"/>
            </a:endParaRPr>
          </a:p>
          <a:p>
            <a:r>
              <a:rPr lang="vi-VN" sz="2800" dirty="0">
                <a:latin typeface="+mj-lt"/>
              </a:rPr>
              <a:t> trắng muốt, đôi mắt to tròn, tinh anh, đôi tai dài, cái đuôi ngắn ngủn, xinh xinh </a:t>
            </a:r>
            <a:endParaRPr lang="en-US" sz="2800" dirty="0"/>
          </a:p>
        </p:txBody>
      </p:sp>
      <p:sp>
        <p:nvSpPr>
          <p:cNvPr id="4" name="TextBox 3">
            <a:extLst>
              <a:ext uri="{FF2B5EF4-FFF2-40B4-BE49-F238E27FC236}">
                <a16:creationId xmlns:a16="http://schemas.microsoft.com/office/drawing/2014/main" id="{27B9C5A7-4A8E-7D54-EAB2-8AF732914FB8}"/>
              </a:ext>
            </a:extLst>
          </p:cNvPr>
          <p:cNvSpPr txBox="1"/>
          <p:nvPr/>
        </p:nvSpPr>
        <p:spPr>
          <a:xfrm>
            <a:off x="2176272" y="3605707"/>
            <a:ext cx="5989320" cy="954107"/>
          </a:xfrm>
          <a:prstGeom prst="rect">
            <a:avLst/>
          </a:prstGeom>
          <a:noFill/>
        </p:spPr>
        <p:txBody>
          <a:bodyPr wrap="square">
            <a:spAutoFit/>
          </a:bodyPr>
          <a:lstStyle/>
          <a:p>
            <a:r>
              <a:rPr lang="vi-VN" sz="2800" dirty="0">
                <a:latin typeface="+mj-lt"/>
              </a:rPr>
              <a:t> thỏ chạy như bay trong cơn dông bão</a:t>
            </a:r>
            <a:endParaRPr lang="en-US" sz="2800" dirty="0">
              <a:latin typeface="+mj-lt"/>
            </a:endParaRPr>
          </a:p>
          <a:p>
            <a:r>
              <a:rPr lang="vi-VN" sz="2800" dirty="0">
                <a:latin typeface="+mj-lt"/>
              </a:rPr>
              <a:t> </a:t>
            </a:r>
            <a:endParaRPr lang="en-US" sz="2800" dirty="0"/>
          </a:p>
        </p:txBody>
      </p:sp>
      <p:sp>
        <p:nvSpPr>
          <p:cNvPr id="9" name="TextBox 8">
            <a:extLst>
              <a:ext uri="{FF2B5EF4-FFF2-40B4-BE49-F238E27FC236}">
                <a16:creationId xmlns:a16="http://schemas.microsoft.com/office/drawing/2014/main" id="{6BF31166-3340-ABA9-C8F7-566A6A18A0EB}"/>
              </a:ext>
            </a:extLst>
          </p:cNvPr>
          <p:cNvSpPr txBox="1"/>
          <p:nvPr/>
        </p:nvSpPr>
        <p:spPr>
          <a:xfrm>
            <a:off x="579882" y="1881878"/>
            <a:ext cx="2501646" cy="523220"/>
          </a:xfrm>
          <a:prstGeom prst="rect">
            <a:avLst/>
          </a:prstGeom>
          <a:noFill/>
        </p:spPr>
        <p:txBody>
          <a:bodyPr wrap="square">
            <a:spAutoFit/>
          </a:bodyPr>
          <a:lstStyle/>
          <a:p>
            <a:r>
              <a:rPr lang="vi-VN" sz="2800" dirty="0">
                <a:latin typeface="+mj-lt"/>
              </a:rPr>
              <a:t>giọng nói ấm áp</a:t>
            </a:r>
            <a:endParaRPr lang="en-US" sz="2800" dirty="0"/>
          </a:p>
        </p:txBody>
      </p:sp>
      <p:pic>
        <p:nvPicPr>
          <p:cNvPr id="10" name="Picture 9">
            <a:extLst>
              <a:ext uri="{FF2B5EF4-FFF2-40B4-BE49-F238E27FC236}">
                <a16:creationId xmlns:a16="http://schemas.microsoft.com/office/drawing/2014/main" id="{82C4E4D4-EB8D-09BF-9912-902D07876377}"/>
              </a:ext>
            </a:extLst>
          </p:cNvPr>
          <p:cNvPicPr>
            <a:picLocks noChangeAspect="1"/>
          </p:cNvPicPr>
          <p:nvPr/>
        </p:nvPicPr>
        <p:blipFill>
          <a:blip r:embed="rId2"/>
          <a:stretch>
            <a:fillRect/>
          </a:stretch>
        </p:blipFill>
        <p:spPr>
          <a:xfrm>
            <a:off x="9954700" y="1812863"/>
            <a:ext cx="1581979" cy="755970"/>
          </a:xfrm>
          <a:prstGeom prst="rect">
            <a:avLst/>
          </a:prstGeom>
        </p:spPr>
      </p:pic>
      <p:sp>
        <p:nvSpPr>
          <p:cNvPr id="11" name="TextBox 10">
            <a:extLst>
              <a:ext uri="{FF2B5EF4-FFF2-40B4-BE49-F238E27FC236}">
                <a16:creationId xmlns:a16="http://schemas.microsoft.com/office/drawing/2014/main" id="{DC01D2CF-21B0-1503-60F3-1993D6335CC3}"/>
              </a:ext>
            </a:extLst>
          </p:cNvPr>
          <p:cNvSpPr txBox="1"/>
          <p:nvPr/>
        </p:nvSpPr>
        <p:spPr>
          <a:xfrm>
            <a:off x="1657350" y="2311646"/>
            <a:ext cx="4908042" cy="523220"/>
          </a:xfrm>
          <a:prstGeom prst="rect">
            <a:avLst/>
          </a:prstGeom>
          <a:noFill/>
        </p:spPr>
        <p:txBody>
          <a:bodyPr wrap="square">
            <a:spAutoFit/>
          </a:bodyPr>
          <a:lstStyle/>
          <a:p>
            <a:r>
              <a:rPr lang="vi-VN" sz="2800" dirty="0">
                <a:latin typeface="+mj-lt"/>
              </a:rPr>
              <a:t>“Tớ thì lại khoái nhất món này!”</a:t>
            </a:r>
            <a:r>
              <a:rPr lang="en-US" sz="2800" dirty="0">
                <a:latin typeface="+mj-lt"/>
              </a:rPr>
              <a:t> </a:t>
            </a:r>
            <a:r>
              <a:rPr lang="vi-VN" sz="2800" dirty="0">
                <a:latin typeface="+mj-lt"/>
              </a:rPr>
              <a:t> </a:t>
            </a:r>
            <a:r>
              <a:rPr lang="en-US" sz="2800" dirty="0">
                <a:latin typeface="+mj-lt"/>
              </a:rPr>
              <a:t>    </a:t>
            </a:r>
            <a:endParaRPr lang="en-US" sz="2800" dirty="0"/>
          </a:p>
        </p:txBody>
      </p:sp>
      <p:sp>
        <p:nvSpPr>
          <p:cNvPr id="12" name="TextBox 11">
            <a:extLst>
              <a:ext uri="{FF2B5EF4-FFF2-40B4-BE49-F238E27FC236}">
                <a16:creationId xmlns:a16="http://schemas.microsoft.com/office/drawing/2014/main" id="{B8E940DB-0607-12A4-6BB4-7E64C7207864}"/>
              </a:ext>
            </a:extLst>
          </p:cNvPr>
          <p:cNvSpPr txBox="1"/>
          <p:nvPr/>
        </p:nvSpPr>
        <p:spPr>
          <a:xfrm>
            <a:off x="6677406" y="2311646"/>
            <a:ext cx="3048762" cy="523220"/>
          </a:xfrm>
          <a:prstGeom prst="rect">
            <a:avLst/>
          </a:prstGeom>
          <a:noFill/>
        </p:spPr>
        <p:txBody>
          <a:bodyPr wrap="square">
            <a:spAutoFit/>
          </a:bodyPr>
          <a:lstStyle/>
          <a:p>
            <a:r>
              <a:rPr lang="vi-VN" sz="2800" dirty="0">
                <a:latin typeface="+mj-lt"/>
              </a:rPr>
              <a:t>tiếng cười giòn tan </a:t>
            </a:r>
            <a:endParaRPr lang="en-US" sz="2800" dirty="0"/>
          </a:p>
        </p:txBody>
      </p:sp>
      <p:sp>
        <p:nvSpPr>
          <p:cNvPr id="13" name="TextBox 12">
            <a:extLst>
              <a:ext uri="{FF2B5EF4-FFF2-40B4-BE49-F238E27FC236}">
                <a16:creationId xmlns:a16="http://schemas.microsoft.com/office/drawing/2014/main" id="{F44C9F1D-C534-2DAB-FECF-EC37A5315D30}"/>
              </a:ext>
            </a:extLst>
          </p:cNvPr>
          <p:cNvSpPr txBox="1"/>
          <p:nvPr/>
        </p:nvSpPr>
        <p:spPr>
          <a:xfrm>
            <a:off x="8460486" y="3600950"/>
            <a:ext cx="3048762" cy="523220"/>
          </a:xfrm>
          <a:prstGeom prst="rect">
            <a:avLst/>
          </a:prstGeom>
          <a:noFill/>
        </p:spPr>
        <p:txBody>
          <a:bodyPr wrap="square">
            <a:spAutoFit/>
          </a:bodyPr>
          <a:lstStyle/>
          <a:p>
            <a:r>
              <a:rPr lang="vi-VN" sz="2800" dirty="0">
                <a:latin typeface="+mj-lt"/>
              </a:rPr>
              <a:t>tiếng gió ù ù</a:t>
            </a:r>
            <a:endParaRPr lang="en-US" sz="2800" dirty="0"/>
          </a:p>
        </p:txBody>
      </p:sp>
      <p:sp>
        <p:nvSpPr>
          <p:cNvPr id="14" name="TextBox 13">
            <a:extLst>
              <a:ext uri="{FF2B5EF4-FFF2-40B4-BE49-F238E27FC236}">
                <a16:creationId xmlns:a16="http://schemas.microsoft.com/office/drawing/2014/main" id="{807D30BD-38F7-90EA-3F59-20CD1C136A5A}"/>
              </a:ext>
            </a:extLst>
          </p:cNvPr>
          <p:cNvSpPr txBox="1"/>
          <p:nvPr/>
        </p:nvSpPr>
        <p:spPr>
          <a:xfrm>
            <a:off x="5927598" y="610862"/>
            <a:ext cx="4935474" cy="523220"/>
          </a:xfrm>
          <a:prstGeom prst="rect">
            <a:avLst/>
          </a:prstGeom>
          <a:noFill/>
        </p:spPr>
        <p:txBody>
          <a:bodyPr wrap="square">
            <a:spAutoFit/>
          </a:bodyPr>
          <a:lstStyle/>
          <a:p>
            <a:r>
              <a:rPr lang="vi-VN" sz="2800" dirty="0">
                <a:latin typeface="+mj-lt"/>
              </a:rPr>
              <a:t>kĩ thuật vi tính hiện đại, hình ảnh</a:t>
            </a:r>
            <a:endParaRPr lang="en-US" sz="2800" dirty="0"/>
          </a:p>
        </p:txBody>
      </p:sp>
      <p:sp>
        <p:nvSpPr>
          <p:cNvPr id="15" name="TextBox 14">
            <a:extLst>
              <a:ext uri="{FF2B5EF4-FFF2-40B4-BE49-F238E27FC236}">
                <a16:creationId xmlns:a16="http://schemas.microsoft.com/office/drawing/2014/main" id="{F39E0700-E58F-00E3-48EB-57809F2AEE9F}"/>
              </a:ext>
            </a:extLst>
          </p:cNvPr>
          <p:cNvSpPr txBox="1"/>
          <p:nvPr/>
        </p:nvSpPr>
        <p:spPr>
          <a:xfrm>
            <a:off x="1995678" y="620006"/>
            <a:ext cx="1707642" cy="523220"/>
          </a:xfrm>
          <a:prstGeom prst="rect">
            <a:avLst/>
          </a:prstGeom>
          <a:noFill/>
        </p:spPr>
        <p:txBody>
          <a:bodyPr wrap="square">
            <a:spAutoFit/>
          </a:bodyPr>
          <a:lstStyle/>
          <a:p>
            <a:r>
              <a:rPr lang="vi-VN" sz="2800" b="0" i="0" dirty="0">
                <a:effectLst/>
                <a:latin typeface="+mj-lt"/>
              </a:rPr>
              <a:t>khán giả</a:t>
            </a:r>
            <a:endParaRPr lang="en-US" sz="2800" dirty="0"/>
          </a:p>
        </p:txBody>
      </p:sp>
      <p:sp>
        <p:nvSpPr>
          <p:cNvPr id="16" name="TextBox 15">
            <a:extLst>
              <a:ext uri="{FF2B5EF4-FFF2-40B4-BE49-F238E27FC236}">
                <a16:creationId xmlns:a16="http://schemas.microsoft.com/office/drawing/2014/main" id="{4E6CA516-A39F-E159-1825-6510377B43D5}"/>
              </a:ext>
            </a:extLst>
          </p:cNvPr>
          <p:cNvSpPr txBox="1"/>
          <p:nvPr/>
        </p:nvSpPr>
        <p:spPr>
          <a:xfrm>
            <a:off x="9384030" y="199382"/>
            <a:ext cx="1707642" cy="523220"/>
          </a:xfrm>
          <a:prstGeom prst="rect">
            <a:avLst/>
          </a:prstGeom>
          <a:noFill/>
        </p:spPr>
        <p:txBody>
          <a:bodyPr wrap="square">
            <a:spAutoFit/>
          </a:bodyPr>
          <a:lstStyle/>
          <a:p>
            <a:r>
              <a:rPr lang="vi-VN" sz="2800" b="0" i="0" dirty="0">
                <a:effectLst/>
                <a:latin typeface="+mj-lt"/>
              </a:rPr>
              <a:t>đạo diễn</a:t>
            </a:r>
            <a:endParaRPr lang="en-US" sz="2800" dirty="0"/>
          </a:p>
        </p:txBody>
      </p:sp>
    </p:spTree>
    <p:extLst>
      <p:ext uri="{BB962C8B-B14F-4D97-AF65-F5344CB8AC3E}">
        <p14:creationId xmlns:p14="http://schemas.microsoft.com/office/powerpoint/2010/main" val="2691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iterate type="wd">
                                    <p:tmPct val="10000"/>
                                  </p:iterate>
                                  <p:childTnLst>
                                    <p:animClr clrSpc="rgb" dir="cw">
                                      <p:cBhvr override="childStyle">
                                        <p:cTn id="6" dur="500" fill="hold"/>
                                        <p:tgtEl>
                                          <p:spTgt spid="2"/>
                                        </p:tgtEl>
                                        <p:attrNameLst>
                                          <p:attrName>style.color</p:attrName>
                                        </p:attrNameLst>
                                      </p:cBhvr>
                                      <p:to>
                                        <a:srgbClr val="FF0000"/>
                                      </p:to>
                                    </p:animClr>
                                    <p:animClr clrSpc="rgb" dir="cw">
                                      <p:cBhvr>
                                        <p:cTn id="7" dur="500" fill="hold"/>
                                        <p:tgtEl>
                                          <p:spTgt spid="2"/>
                                        </p:tgtEl>
                                        <p:attrNameLst>
                                          <p:attrName>fillcolor</p:attrName>
                                        </p:attrNameLst>
                                      </p:cBhvr>
                                      <p:to>
                                        <a:srgbClr val="FF0000"/>
                                      </p:to>
                                    </p:animClr>
                                    <p:set>
                                      <p:cBhvr>
                                        <p:cTn id="8" dur="500" fill="hold"/>
                                        <p:tgtEl>
                                          <p:spTgt spid="2"/>
                                        </p:tgtEl>
                                        <p:attrNameLst>
                                          <p:attrName>fill.type</p:attrName>
                                        </p:attrNameLst>
                                      </p:cBhvr>
                                      <p:to>
                                        <p:strVal val="solid"/>
                                      </p:to>
                                    </p:set>
                                    <p:set>
                                      <p:cBhvr>
                                        <p:cTn id="9" dur="500" fill="hold"/>
                                        <p:tgtEl>
                                          <p:spTgt spid="2"/>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grpId="0" nodeType="clickEffect">
                                  <p:stCondLst>
                                    <p:cond delay="0"/>
                                  </p:stCondLst>
                                  <p:iterate type="wd">
                                    <p:tmPct val="10000"/>
                                  </p:iterate>
                                  <p:childTnLst>
                                    <p:animClr clrSpc="rgb" dir="cw">
                                      <p:cBhvr override="childStyle">
                                        <p:cTn id="13" dur="500" fill="hold"/>
                                        <p:tgtEl>
                                          <p:spTgt spid="3"/>
                                        </p:tgtEl>
                                        <p:attrNameLst>
                                          <p:attrName>style.color</p:attrName>
                                        </p:attrNameLst>
                                      </p:cBhvr>
                                      <p:to>
                                        <a:srgbClr val="FF0000"/>
                                      </p:to>
                                    </p:animClr>
                                    <p:animClr clrSpc="rgb" dir="cw">
                                      <p:cBhvr>
                                        <p:cTn id="14" dur="500" fill="hold"/>
                                        <p:tgtEl>
                                          <p:spTgt spid="3"/>
                                        </p:tgtEl>
                                        <p:attrNameLst>
                                          <p:attrName>fillcolor</p:attrName>
                                        </p:attrNameLst>
                                      </p:cBhvr>
                                      <p:to>
                                        <a:srgbClr val="FF0000"/>
                                      </p:to>
                                    </p:animClr>
                                    <p:set>
                                      <p:cBhvr>
                                        <p:cTn id="15" dur="500" fill="hold"/>
                                        <p:tgtEl>
                                          <p:spTgt spid="3"/>
                                        </p:tgtEl>
                                        <p:attrNameLst>
                                          <p:attrName>fill.type</p:attrName>
                                        </p:attrNameLst>
                                      </p:cBhvr>
                                      <p:to>
                                        <p:strVal val="solid"/>
                                      </p:to>
                                    </p:set>
                                    <p:set>
                                      <p:cBhvr>
                                        <p:cTn id="16" dur="500" fill="hold"/>
                                        <p:tgtEl>
                                          <p:spTgt spid="3"/>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grpId="0" nodeType="clickEffect">
                                  <p:stCondLst>
                                    <p:cond delay="0"/>
                                  </p:stCondLst>
                                  <p:iterate type="wd">
                                    <p:tmPct val="10000"/>
                                  </p:iterate>
                                  <p:childTnLst>
                                    <p:animClr clrSpc="rgb" dir="cw">
                                      <p:cBhvr override="childStyle">
                                        <p:cTn id="20" dur="500" fill="hold"/>
                                        <p:tgtEl>
                                          <p:spTgt spid="4"/>
                                        </p:tgtEl>
                                        <p:attrNameLst>
                                          <p:attrName>style.color</p:attrName>
                                        </p:attrNameLst>
                                      </p:cBhvr>
                                      <p:to>
                                        <a:srgbClr val="FF0000"/>
                                      </p:to>
                                    </p:animClr>
                                    <p:animClr clrSpc="rgb" dir="cw">
                                      <p:cBhvr>
                                        <p:cTn id="21" dur="500" fill="hold"/>
                                        <p:tgtEl>
                                          <p:spTgt spid="4"/>
                                        </p:tgtEl>
                                        <p:attrNameLst>
                                          <p:attrName>fillcolor</p:attrName>
                                        </p:attrNameLst>
                                      </p:cBhvr>
                                      <p:to>
                                        <a:srgbClr val="FF0000"/>
                                      </p:to>
                                    </p:animClr>
                                    <p:set>
                                      <p:cBhvr>
                                        <p:cTn id="22" dur="500" fill="hold"/>
                                        <p:tgtEl>
                                          <p:spTgt spid="4"/>
                                        </p:tgtEl>
                                        <p:attrNameLst>
                                          <p:attrName>fill.type</p:attrName>
                                        </p:attrNameLst>
                                      </p:cBhvr>
                                      <p:to>
                                        <p:strVal val="solid"/>
                                      </p:to>
                                    </p:set>
                                    <p:set>
                                      <p:cBhvr>
                                        <p:cTn id="23" dur="500" fill="hold"/>
                                        <p:tgtEl>
                                          <p:spTgt spid="4"/>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grpId="0" nodeType="clickEffect">
                                  <p:stCondLst>
                                    <p:cond delay="0"/>
                                  </p:stCondLst>
                                  <p:iterate type="wd">
                                    <p:tmPct val="10000"/>
                                  </p:iterate>
                                  <p:childTnLst>
                                    <p:animClr clrSpc="rgb" dir="cw">
                                      <p:cBhvr override="childStyle">
                                        <p:cTn id="27" dur="500" fill="hold"/>
                                        <p:tgtEl>
                                          <p:spTgt spid="9"/>
                                        </p:tgtEl>
                                        <p:attrNameLst>
                                          <p:attrName>style.color</p:attrName>
                                        </p:attrNameLst>
                                      </p:cBhvr>
                                      <p:to>
                                        <a:srgbClr val="5B9BD5"/>
                                      </p:to>
                                    </p:animClr>
                                    <p:animClr clrSpc="rgb" dir="cw">
                                      <p:cBhvr>
                                        <p:cTn id="28" dur="500" fill="hold"/>
                                        <p:tgtEl>
                                          <p:spTgt spid="9"/>
                                        </p:tgtEl>
                                        <p:attrNameLst>
                                          <p:attrName>fillcolor</p:attrName>
                                        </p:attrNameLst>
                                      </p:cBhvr>
                                      <p:to>
                                        <a:srgbClr val="5B9BD5"/>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grpId="0" nodeType="clickEffect">
                                  <p:stCondLst>
                                    <p:cond delay="0"/>
                                  </p:stCondLst>
                                  <p:iterate type="wd">
                                    <p:tmPct val="10000"/>
                                  </p:iterate>
                                  <p:childTnLst>
                                    <p:animClr clrSpc="rgb" dir="cw">
                                      <p:cBhvr override="childStyle">
                                        <p:cTn id="34" dur="500" fill="hold"/>
                                        <p:tgtEl>
                                          <p:spTgt spid="11"/>
                                        </p:tgtEl>
                                        <p:attrNameLst>
                                          <p:attrName>style.color</p:attrName>
                                        </p:attrNameLst>
                                      </p:cBhvr>
                                      <p:to>
                                        <a:srgbClr val="5B9BD5"/>
                                      </p:to>
                                    </p:animClr>
                                    <p:animClr clrSpc="rgb" dir="cw">
                                      <p:cBhvr>
                                        <p:cTn id="35" dur="500" fill="hold"/>
                                        <p:tgtEl>
                                          <p:spTgt spid="11"/>
                                        </p:tgtEl>
                                        <p:attrNameLst>
                                          <p:attrName>fillcolor</p:attrName>
                                        </p:attrNameLst>
                                      </p:cBhvr>
                                      <p:to>
                                        <a:srgbClr val="5B9BD5"/>
                                      </p:to>
                                    </p:animClr>
                                    <p:set>
                                      <p:cBhvr>
                                        <p:cTn id="36" dur="500" fill="hold"/>
                                        <p:tgtEl>
                                          <p:spTgt spid="11"/>
                                        </p:tgtEl>
                                        <p:attrNameLst>
                                          <p:attrName>fill.type</p:attrName>
                                        </p:attrNameLst>
                                      </p:cBhvr>
                                      <p:to>
                                        <p:strVal val="solid"/>
                                      </p:to>
                                    </p:set>
                                    <p:set>
                                      <p:cBhvr>
                                        <p:cTn id="37" dur="500" fill="hold"/>
                                        <p:tgtEl>
                                          <p:spTgt spid="11"/>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grpId="0" nodeType="clickEffect">
                                  <p:stCondLst>
                                    <p:cond delay="0"/>
                                  </p:stCondLst>
                                  <p:iterate type="wd">
                                    <p:tmPct val="10000"/>
                                  </p:iterate>
                                  <p:childTnLst>
                                    <p:animClr clrSpc="rgb" dir="cw">
                                      <p:cBhvr override="childStyle">
                                        <p:cTn id="41" dur="500" fill="hold"/>
                                        <p:tgtEl>
                                          <p:spTgt spid="12"/>
                                        </p:tgtEl>
                                        <p:attrNameLst>
                                          <p:attrName>style.color</p:attrName>
                                        </p:attrNameLst>
                                      </p:cBhvr>
                                      <p:to>
                                        <a:srgbClr val="5B9BD5"/>
                                      </p:to>
                                    </p:animClr>
                                    <p:animClr clrSpc="rgb" dir="cw">
                                      <p:cBhvr>
                                        <p:cTn id="42" dur="500" fill="hold"/>
                                        <p:tgtEl>
                                          <p:spTgt spid="12"/>
                                        </p:tgtEl>
                                        <p:attrNameLst>
                                          <p:attrName>fillcolor</p:attrName>
                                        </p:attrNameLst>
                                      </p:cBhvr>
                                      <p:to>
                                        <a:srgbClr val="5B9BD5"/>
                                      </p:to>
                                    </p:animClr>
                                    <p:set>
                                      <p:cBhvr>
                                        <p:cTn id="43" dur="500" fill="hold"/>
                                        <p:tgtEl>
                                          <p:spTgt spid="12"/>
                                        </p:tgtEl>
                                        <p:attrNameLst>
                                          <p:attrName>fill.type</p:attrName>
                                        </p:attrNameLst>
                                      </p:cBhvr>
                                      <p:to>
                                        <p:strVal val="solid"/>
                                      </p:to>
                                    </p:set>
                                    <p:set>
                                      <p:cBhvr>
                                        <p:cTn id="44" dur="500" fill="hold"/>
                                        <p:tgtEl>
                                          <p:spTgt spid="1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9" presetClass="emph" presetSubtype="0" fill="hold" grpId="0" nodeType="clickEffect">
                                  <p:stCondLst>
                                    <p:cond delay="0"/>
                                  </p:stCondLst>
                                  <p:iterate type="wd">
                                    <p:tmPct val="10000"/>
                                  </p:iterate>
                                  <p:childTnLst>
                                    <p:animClr clrSpc="rgb" dir="cw">
                                      <p:cBhvr override="childStyle">
                                        <p:cTn id="48" dur="500" fill="hold"/>
                                        <p:tgtEl>
                                          <p:spTgt spid="13"/>
                                        </p:tgtEl>
                                        <p:attrNameLst>
                                          <p:attrName>style.color</p:attrName>
                                        </p:attrNameLst>
                                      </p:cBhvr>
                                      <p:to>
                                        <a:srgbClr val="5B9BD5"/>
                                      </p:to>
                                    </p:animClr>
                                    <p:animClr clrSpc="rgb" dir="cw">
                                      <p:cBhvr>
                                        <p:cTn id="49" dur="500" fill="hold"/>
                                        <p:tgtEl>
                                          <p:spTgt spid="13"/>
                                        </p:tgtEl>
                                        <p:attrNameLst>
                                          <p:attrName>fillcolor</p:attrName>
                                        </p:attrNameLst>
                                      </p:cBhvr>
                                      <p:to>
                                        <a:srgbClr val="5B9BD5"/>
                                      </p:to>
                                    </p:animClr>
                                    <p:set>
                                      <p:cBhvr>
                                        <p:cTn id="50" dur="500" fill="hold"/>
                                        <p:tgtEl>
                                          <p:spTgt spid="13"/>
                                        </p:tgtEl>
                                        <p:attrNameLst>
                                          <p:attrName>fill.type</p:attrName>
                                        </p:attrNameLst>
                                      </p:cBhvr>
                                      <p:to>
                                        <p:strVal val="solid"/>
                                      </p:to>
                                    </p:set>
                                    <p:set>
                                      <p:cBhvr>
                                        <p:cTn id="51" dur="500" fill="hold"/>
                                        <p:tgtEl>
                                          <p:spTgt spid="13"/>
                                        </p:tgtEl>
                                        <p:attrNameLst>
                                          <p:attrName>fill.on</p:attrName>
                                        </p:attrNameLst>
                                      </p:cBhvr>
                                      <p:to>
                                        <p:strVal val="true"/>
                                      </p:to>
                                    </p:set>
                                  </p:childTnLst>
                                </p:cTn>
                              </p:par>
                            </p:childTnLst>
                          </p:cTn>
                        </p:par>
                      </p:childTnLst>
                    </p:cTn>
                  </p:par>
                  <p:par>
                    <p:cTn id="52" fill="hold">
                      <p:stCondLst>
                        <p:cond delay="indefinite"/>
                      </p:stCondLst>
                      <p:childTnLst>
                        <p:par>
                          <p:cTn id="53" fill="hold">
                            <p:stCondLst>
                              <p:cond delay="0"/>
                            </p:stCondLst>
                            <p:childTnLst>
                              <p:par>
                                <p:cTn id="54" presetID="19" presetClass="emph" presetSubtype="0" fill="hold" grpId="0" nodeType="clickEffect">
                                  <p:stCondLst>
                                    <p:cond delay="0"/>
                                  </p:stCondLst>
                                  <p:iterate type="wd">
                                    <p:tmPct val="10000"/>
                                  </p:iterate>
                                  <p:childTnLst>
                                    <p:animClr clrSpc="rgb" dir="cw">
                                      <p:cBhvr override="childStyle">
                                        <p:cTn id="55" dur="500" fill="hold"/>
                                        <p:tgtEl>
                                          <p:spTgt spid="14"/>
                                        </p:tgtEl>
                                        <p:attrNameLst>
                                          <p:attrName>style.color</p:attrName>
                                        </p:attrNameLst>
                                      </p:cBhvr>
                                      <p:to>
                                        <a:schemeClr val="accent2"/>
                                      </p:to>
                                    </p:animClr>
                                    <p:animClr clrSpc="rgb" dir="cw">
                                      <p:cBhvr>
                                        <p:cTn id="56" dur="500" fill="hold"/>
                                        <p:tgtEl>
                                          <p:spTgt spid="14"/>
                                        </p:tgtEl>
                                        <p:attrNameLst>
                                          <p:attrName>fillcolor</p:attrName>
                                        </p:attrNameLst>
                                      </p:cBhvr>
                                      <p:to>
                                        <a:schemeClr val="accent2"/>
                                      </p:to>
                                    </p:animClr>
                                    <p:set>
                                      <p:cBhvr>
                                        <p:cTn id="57" dur="500" fill="hold"/>
                                        <p:tgtEl>
                                          <p:spTgt spid="14"/>
                                        </p:tgtEl>
                                        <p:attrNameLst>
                                          <p:attrName>fill.type</p:attrName>
                                        </p:attrNameLst>
                                      </p:cBhvr>
                                      <p:to>
                                        <p:strVal val="solid"/>
                                      </p:to>
                                    </p:set>
                                    <p:set>
                                      <p:cBhvr>
                                        <p:cTn id="58" dur="500" fill="hold"/>
                                        <p:tgtEl>
                                          <p:spTgt spid="14"/>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9" presetClass="emph" presetSubtype="0" fill="hold" grpId="0" nodeType="clickEffect">
                                  <p:stCondLst>
                                    <p:cond delay="0"/>
                                  </p:stCondLst>
                                  <p:iterate type="wd">
                                    <p:tmPct val="10000"/>
                                  </p:iterate>
                                  <p:childTnLst>
                                    <p:animClr clrSpc="rgb" dir="cw">
                                      <p:cBhvr override="childStyle">
                                        <p:cTn id="62" dur="500" fill="hold"/>
                                        <p:tgtEl>
                                          <p:spTgt spid="15"/>
                                        </p:tgtEl>
                                        <p:attrNameLst>
                                          <p:attrName>style.color</p:attrName>
                                        </p:attrNameLst>
                                      </p:cBhvr>
                                      <p:to>
                                        <a:schemeClr val="accent2"/>
                                      </p:to>
                                    </p:animClr>
                                    <p:animClr clrSpc="rgb" dir="cw">
                                      <p:cBhvr>
                                        <p:cTn id="63" dur="500" fill="hold"/>
                                        <p:tgtEl>
                                          <p:spTgt spid="15"/>
                                        </p:tgtEl>
                                        <p:attrNameLst>
                                          <p:attrName>fillcolor</p:attrName>
                                        </p:attrNameLst>
                                      </p:cBhvr>
                                      <p:to>
                                        <a:schemeClr val="accent2"/>
                                      </p:to>
                                    </p:animClr>
                                    <p:set>
                                      <p:cBhvr>
                                        <p:cTn id="64" dur="500" fill="hold"/>
                                        <p:tgtEl>
                                          <p:spTgt spid="15"/>
                                        </p:tgtEl>
                                        <p:attrNameLst>
                                          <p:attrName>fill.type</p:attrName>
                                        </p:attrNameLst>
                                      </p:cBhvr>
                                      <p:to>
                                        <p:strVal val="solid"/>
                                      </p:to>
                                    </p:set>
                                    <p:set>
                                      <p:cBhvr>
                                        <p:cTn id="65" dur="500" fill="hold"/>
                                        <p:tgtEl>
                                          <p:spTgt spid="15"/>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19" presetClass="emph" presetSubtype="0" fill="hold" grpId="0" nodeType="clickEffect">
                                  <p:stCondLst>
                                    <p:cond delay="0"/>
                                  </p:stCondLst>
                                  <p:iterate type="wd">
                                    <p:tmPct val="10000"/>
                                  </p:iterate>
                                  <p:childTnLst>
                                    <p:animClr clrSpc="rgb" dir="cw">
                                      <p:cBhvr override="childStyle">
                                        <p:cTn id="69" dur="500" fill="hold"/>
                                        <p:tgtEl>
                                          <p:spTgt spid="16"/>
                                        </p:tgtEl>
                                        <p:attrNameLst>
                                          <p:attrName>style.color</p:attrName>
                                        </p:attrNameLst>
                                      </p:cBhvr>
                                      <p:to>
                                        <a:schemeClr val="accent2"/>
                                      </p:to>
                                    </p:animClr>
                                    <p:animClr clrSpc="rgb" dir="cw">
                                      <p:cBhvr>
                                        <p:cTn id="70" dur="500" fill="hold"/>
                                        <p:tgtEl>
                                          <p:spTgt spid="16"/>
                                        </p:tgtEl>
                                        <p:attrNameLst>
                                          <p:attrName>fillcolor</p:attrName>
                                        </p:attrNameLst>
                                      </p:cBhvr>
                                      <p:to>
                                        <a:schemeClr val="accent2"/>
                                      </p:to>
                                    </p:animClr>
                                    <p:set>
                                      <p:cBhvr>
                                        <p:cTn id="71" dur="500" fill="hold"/>
                                        <p:tgtEl>
                                          <p:spTgt spid="16"/>
                                        </p:tgtEl>
                                        <p:attrNameLst>
                                          <p:attrName>fill.type</p:attrName>
                                        </p:attrNameLst>
                                      </p:cBhvr>
                                      <p:to>
                                        <p:strVal val="solid"/>
                                      </p:to>
                                    </p:set>
                                    <p:set>
                                      <p:cBhvr>
                                        <p:cTn id="72" dur="5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112A2C-D127-67F7-4F45-7430738F42A5}"/>
              </a:ext>
            </a:extLst>
          </p:cNvPr>
          <p:cNvSpPr txBox="1"/>
          <p:nvPr/>
        </p:nvSpPr>
        <p:spPr>
          <a:xfrm>
            <a:off x="704088" y="328041"/>
            <a:ext cx="11128248" cy="6555641"/>
          </a:xfrm>
          <a:prstGeom prst="rect">
            <a:avLst/>
          </a:prstGeom>
          <a:noFill/>
        </p:spPr>
        <p:txBody>
          <a:bodyPr wrap="square">
            <a:spAutoFit/>
          </a:bodyPr>
          <a:lstStyle/>
          <a:p>
            <a:pPr algn="just"/>
            <a:r>
              <a:rPr lang="vi-VN" sz="2800" b="0" i="0" dirty="0">
                <a:solidFill>
                  <a:srgbClr val="000000"/>
                </a:solidFill>
                <a:effectLst/>
                <a:latin typeface="Times New Roman" panose="02020603050405020304" pitchFamily="18" charset="0"/>
                <a:cs typeface="Times New Roman" panose="02020603050405020304" pitchFamily="18" charset="0"/>
              </a:rPr>
              <a:t>Chú thỏ trắng trong bộ phim hoạt hình </a:t>
            </a:r>
            <a:r>
              <a:rPr lang="vi-VN" sz="2800" b="0" i="1" dirty="0">
                <a:solidFill>
                  <a:srgbClr val="000000"/>
                </a:solidFill>
                <a:effectLst/>
                <a:latin typeface="Times New Roman" panose="02020603050405020304" pitchFamily="18" charset="0"/>
                <a:cs typeface="Times New Roman" panose="02020603050405020304" pitchFamily="18" charset="0"/>
              </a:rPr>
              <a:t>Dưới một mái nhà </a:t>
            </a:r>
            <a:r>
              <a:rPr lang="vi-VN" sz="2800" b="0" i="0" dirty="0">
                <a:solidFill>
                  <a:srgbClr val="000000"/>
                </a:solidFill>
                <a:effectLst/>
                <a:latin typeface="Times New Roman" panose="02020603050405020304" pitchFamily="18" charset="0"/>
                <a:cs typeface="Times New Roman" panose="02020603050405020304" pitchFamily="18" charset="0"/>
              </a:rPr>
              <a:t>của đạo diễn Phan Trung được khán giả </a:t>
            </a:r>
            <a:r>
              <a:rPr lang="en-US" sz="2800" dirty="0">
                <a:solidFill>
                  <a:srgbClr val="000000"/>
                </a:solidFill>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 Với kĩ thuật vi tính hiện đại, hình ảnh chú thỏ được tái hiện thật sinh động trên màn ảnh. Đó là một chú thỏ có bộ lông trắng muốt, đôi mắt to tròn, tinh anh, đôi tai dài, cái đuôi ngắn ngủn, xinh xinh và giọng nói ấm áp. Sự vui vẻ, cởi mở khiến thỏ càng thêm </a:t>
            </a:r>
            <a:r>
              <a:rPr lang="en-US" sz="2800" dirty="0">
                <a:solidFill>
                  <a:srgbClr val="000000"/>
                </a:solidFill>
                <a:latin typeface="Times New Roman" panose="02020603050405020304" pitchFamily="18" charset="0"/>
                <a:cs typeface="Times New Roman" panose="02020603050405020304" pitchFamily="18" charset="0"/>
              </a:rPr>
              <a:t>    </a:t>
            </a:r>
          </a:p>
          <a:p>
            <a:pPr algn="just"/>
            <a:r>
              <a:rPr lang="vi-VN" sz="2800" b="0" i="0" dirty="0">
                <a:solidFill>
                  <a:srgbClr val="000000"/>
                </a:solidFill>
                <a:effectLst/>
                <a:latin typeface="Times New Roman" panose="02020603050405020304" pitchFamily="18" charset="0"/>
                <a:cs typeface="Times New Roman" panose="02020603050405020304" pitchFamily="18" charset="0"/>
              </a:rPr>
              <a:t>Câu nói hồn nhiên: “Tớ thì lại khoái nhất món này!” và tiếng cười giòn tan của chú khiến người xem </a:t>
            </a:r>
            <a:r>
              <a:rPr lang="en-US" sz="2800" dirty="0">
                <a:solidFill>
                  <a:srgbClr val="000000"/>
                </a:solidFill>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 Tuy nhiên, điều </a:t>
            </a:r>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vi-VN" sz="2800" b="0" i="0" dirty="0">
                <a:solidFill>
                  <a:srgbClr val="000000"/>
                </a:solidFill>
                <a:effectLst/>
                <a:latin typeface="Times New Roman" panose="02020603050405020304" pitchFamily="18" charset="0"/>
                <a:cs typeface="Times New Roman" panose="02020603050405020304" pitchFamily="18" charset="0"/>
              </a:rPr>
              <a:t> ở thỏ trắng là sự tốt bụng và lòng bao dung. Biết tin nhà nhím bị đổ, thỏ vội vã đến giúp đỡ. Hình ảnh chú thỏ chạy như bay trong cơn dông bão, giữa tiếng gió ù ù </a:t>
            </a:r>
            <a:r>
              <a:rPr lang="en-US" sz="2800" dirty="0">
                <a:solidFill>
                  <a:srgbClr val="000000"/>
                </a:solidFill>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 Thấy nhím run cầm cập vì đói rét, thỏ đưa bạn về nhà, tận tình chăm sóc, giúp bạn mau chóng khoẻ lại. Thỏ sẵn lòng san sẻ với bạn thức ăn, chỗ ở, cùng bạn vượt qua mùa đông giá rét. Khi nhím giận dỗi bỏ đi vì hiểu nhầm thỏ, thỏ không những không giận nhím mà còn tất tả đi tìm bạn trong đêm. Câu chuyện về chú thỏ trắng đã cho chúng ta bài học</a:t>
            </a:r>
            <a:endParaRPr lang="en-US" sz="2800" b="0" i="0" dirty="0">
              <a:solidFill>
                <a:srgbClr val="000000"/>
              </a:solidFill>
              <a:effectLst/>
              <a:latin typeface="Times New Roman" panose="02020603050405020304" pitchFamily="18" charset="0"/>
              <a:cs typeface="Times New Roman" panose="02020603050405020304" pitchFamily="18" charset="0"/>
            </a:endParaRPr>
          </a:p>
          <a:p>
            <a:pPr algn="just"/>
            <a:r>
              <a:rPr lang="vi-VN" sz="2800" b="0" i="0" dirty="0">
                <a:solidFill>
                  <a:srgbClr val="000000"/>
                </a:solidFill>
                <a:effectLst/>
                <a:latin typeface="Times New Roman" panose="02020603050405020304" pitchFamily="18" charset="0"/>
                <a:cs typeface="Times New Roman" panose="02020603050405020304" pitchFamily="18" charset="0"/>
              </a:rPr>
              <a:t> </a:t>
            </a:r>
            <a:r>
              <a:rPr lang="en-US" sz="2800" dirty="0">
                <a:solidFill>
                  <a:srgbClr val="000000"/>
                </a:solidFill>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về lòng tốt, niềm tin, sự chân thành, bao dung trong tình bạn.</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DAD85FD-CD83-593C-2FF7-25C0265F46D2}"/>
              </a:ext>
            </a:extLst>
          </p:cNvPr>
          <p:cNvSpPr txBox="1"/>
          <p:nvPr/>
        </p:nvSpPr>
        <p:spPr>
          <a:xfrm>
            <a:off x="3769614" y="757166"/>
            <a:ext cx="2027682" cy="523220"/>
          </a:xfrm>
          <a:prstGeom prst="rect">
            <a:avLst/>
          </a:prstGeom>
          <a:noFill/>
        </p:spPr>
        <p:txBody>
          <a:bodyPr wrap="square">
            <a:spAutoFit/>
          </a:bodyPr>
          <a:lstStyle/>
          <a:p>
            <a:r>
              <a:rPr lang="en-US" sz="2800" dirty="0" err="1">
                <a:effectLst/>
                <a:latin typeface="Times New Roman" panose="02020603050405020304" pitchFamily="18" charset="0"/>
                <a:ea typeface="Calibri" panose="020F0502020204030204" pitchFamily="34" charset="0"/>
              </a:rPr>
              <a:t>rất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yêu</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thích</a:t>
            </a:r>
            <a:endParaRPr lang="en-US" sz="2800" dirty="0"/>
          </a:p>
        </p:txBody>
      </p:sp>
      <p:sp>
        <p:nvSpPr>
          <p:cNvPr id="7" name="TextBox 6">
            <a:extLst>
              <a:ext uri="{FF2B5EF4-FFF2-40B4-BE49-F238E27FC236}">
                <a16:creationId xmlns:a16="http://schemas.microsoft.com/office/drawing/2014/main" id="{AF9EE3A7-931F-7E33-580D-B2D723A40825}"/>
              </a:ext>
            </a:extLst>
          </p:cNvPr>
          <p:cNvSpPr txBox="1"/>
          <p:nvPr/>
        </p:nvSpPr>
        <p:spPr>
          <a:xfrm>
            <a:off x="9987534" y="2046470"/>
            <a:ext cx="1954530" cy="523220"/>
          </a:xfrm>
          <a:prstGeom prst="rect">
            <a:avLst/>
          </a:prstGeom>
          <a:noFill/>
        </p:spPr>
        <p:txBody>
          <a:bodyPr wrap="square">
            <a:spAutoFit/>
          </a:bodyPr>
          <a:lstStyle/>
          <a:p>
            <a:r>
              <a:rPr lang="vi-VN" sz="2800" b="0" i="0" dirty="0">
                <a:solidFill>
                  <a:srgbClr val="000000"/>
                </a:solidFill>
                <a:effectLst/>
                <a:latin typeface="Times New Roman" panose="02020603050405020304" pitchFamily="18" charset="0"/>
                <a:cs typeface="Times New Roman" panose="02020603050405020304" pitchFamily="18" charset="0"/>
              </a:rPr>
              <a:t>đáng yêu</a:t>
            </a:r>
            <a:r>
              <a:rPr lang="en-US" sz="2800" b="0" i="0" dirty="0">
                <a:solidFill>
                  <a:srgbClr val="000000"/>
                </a:solidFill>
                <a:effectLst/>
                <a:latin typeface="Times New Roman" panose="02020603050405020304" pitchFamily="18" charset="0"/>
                <a:cs typeface="Times New Roman" panose="02020603050405020304" pitchFamily="18" charset="0"/>
              </a:rPr>
              <a:t>.</a:t>
            </a:r>
            <a:endParaRPr lang="en-US" sz="2800" dirty="0"/>
          </a:p>
        </p:txBody>
      </p:sp>
      <p:sp>
        <p:nvSpPr>
          <p:cNvPr id="8" name="TextBox 7">
            <a:extLst>
              <a:ext uri="{FF2B5EF4-FFF2-40B4-BE49-F238E27FC236}">
                <a16:creationId xmlns:a16="http://schemas.microsoft.com/office/drawing/2014/main" id="{27FFF507-CD41-9A04-9FA6-E3652B0D894F}"/>
              </a:ext>
            </a:extLst>
          </p:cNvPr>
          <p:cNvSpPr txBox="1"/>
          <p:nvPr/>
        </p:nvSpPr>
        <p:spPr>
          <a:xfrm>
            <a:off x="4373118" y="2906006"/>
            <a:ext cx="2713482" cy="523220"/>
          </a:xfrm>
          <a:prstGeom prst="rect">
            <a:avLst/>
          </a:prstGeom>
          <a:noFill/>
        </p:spPr>
        <p:txBody>
          <a:bodyPr wrap="square">
            <a:spAutoFit/>
          </a:bodyPr>
          <a:lstStyle/>
          <a:p>
            <a:r>
              <a:rPr lang="vi-VN" sz="2800" b="0" i="0" dirty="0">
                <a:solidFill>
                  <a:srgbClr val="000000"/>
                </a:solidFill>
                <a:effectLst/>
                <a:latin typeface="Times New Roman" panose="02020603050405020304" pitchFamily="18" charset="0"/>
                <a:cs typeface="Times New Roman" panose="02020603050405020304" pitchFamily="18" charset="0"/>
              </a:rPr>
              <a:t>vô cùng thích thú</a:t>
            </a:r>
            <a:endParaRPr lang="en-US" sz="2800" dirty="0"/>
          </a:p>
        </p:txBody>
      </p:sp>
      <p:sp>
        <p:nvSpPr>
          <p:cNvPr id="9" name="TextBox 8">
            <a:extLst>
              <a:ext uri="{FF2B5EF4-FFF2-40B4-BE49-F238E27FC236}">
                <a16:creationId xmlns:a16="http://schemas.microsoft.com/office/drawing/2014/main" id="{A7C4171B-E4F5-C27E-FE30-FA65F7E22493}"/>
              </a:ext>
            </a:extLst>
          </p:cNvPr>
          <p:cNvSpPr txBox="1"/>
          <p:nvPr/>
        </p:nvSpPr>
        <p:spPr>
          <a:xfrm>
            <a:off x="9484614" y="2869430"/>
            <a:ext cx="2503170" cy="523220"/>
          </a:xfrm>
          <a:prstGeom prst="rect">
            <a:avLst/>
          </a:prstGeom>
          <a:noFill/>
        </p:spPr>
        <p:txBody>
          <a:bodyPr wrap="square">
            <a:spAutoFit/>
          </a:bodyPr>
          <a:lstStyle/>
          <a:p>
            <a:r>
              <a:rPr lang="vi-VN" sz="2800" b="0" i="0" dirty="0">
                <a:solidFill>
                  <a:srgbClr val="000000"/>
                </a:solidFill>
                <a:effectLst/>
                <a:latin typeface="Times New Roman" panose="02020603050405020304" pitchFamily="18" charset="0"/>
                <a:cs typeface="Times New Roman" panose="02020603050405020304" pitchFamily="18" charset="0"/>
              </a:rPr>
              <a:t>đáng quý nhất</a:t>
            </a:r>
            <a:endParaRPr lang="en-US" sz="2800" dirty="0"/>
          </a:p>
        </p:txBody>
      </p:sp>
      <p:sp>
        <p:nvSpPr>
          <p:cNvPr id="10" name="TextBox 9">
            <a:extLst>
              <a:ext uri="{FF2B5EF4-FFF2-40B4-BE49-F238E27FC236}">
                <a16:creationId xmlns:a16="http://schemas.microsoft.com/office/drawing/2014/main" id="{8F860625-7FB9-E629-CC82-7DD84369559A}"/>
              </a:ext>
            </a:extLst>
          </p:cNvPr>
          <p:cNvSpPr txBox="1"/>
          <p:nvPr/>
        </p:nvSpPr>
        <p:spPr>
          <a:xfrm>
            <a:off x="2586990" y="4164830"/>
            <a:ext cx="2503170" cy="523220"/>
          </a:xfrm>
          <a:prstGeom prst="rect">
            <a:avLst/>
          </a:prstGeom>
          <a:noFill/>
        </p:spPr>
        <p:txBody>
          <a:bodyPr wrap="square">
            <a:spAutoFit/>
          </a:bodyPr>
          <a:lstStyle/>
          <a:p>
            <a:r>
              <a:rPr lang="vi-VN" sz="2800" b="0" i="0" dirty="0">
                <a:solidFill>
                  <a:srgbClr val="000000"/>
                </a:solidFill>
                <a:effectLst/>
                <a:latin typeface="Times New Roman" panose="02020603050405020304" pitchFamily="18" charset="0"/>
                <a:cs typeface="Times New Roman" panose="02020603050405020304" pitchFamily="18" charset="0"/>
              </a:rPr>
              <a:t>thật xúc động!</a:t>
            </a:r>
            <a:endParaRPr lang="en-US" sz="2800" dirty="0"/>
          </a:p>
        </p:txBody>
      </p:sp>
      <p:sp>
        <p:nvSpPr>
          <p:cNvPr id="11" name="TextBox 10">
            <a:extLst>
              <a:ext uri="{FF2B5EF4-FFF2-40B4-BE49-F238E27FC236}">
                <a16:creationId xmlns:a16="http://schemas.microsoft.com/office/drawing/2014/main" id="{ABE4A311-03D3-39ED-08BD-8D8EFF7BA830}"/>
              </a:ext>
            </a:extLst>
          </p:cNvPr>
          <p:cNvSpPr txBox="1"/>
          <p:nvPr/>
        </p:nvSpPr>
        <p:spPr>
          <a:xfrm>
            <a:off x="749046" y="6295382"/>
            <a:ext cx="1308354" cy="523220"/>
          </a:xfrm>
          <a:prstGeom prst="rect">
            <a:avLst/>
          </a:prstGeom>
          <a:noFill/>
        </p:spPr>
        <p:txBody>
          <a:bodyPr wrap="square">
            <a:spAutoFit/>
          </a:bodyPr>
          <a:lstStyle/>
          <a:p>
            <a:r>
              <a:rPr lang="vi-VN" sz="2800" b="0" i="0" dirty="0">
                <a:solidFill>
                  <a:srgbClr val="000000"/>
                </a:solidFill>
                <a:effectLst/>
                <a:latin typeface="Times New Roman" panose="02020603050405020304" pitchFamily="18" charset="0"/>
                <a:cs typeface="Times New Roman" panose="02020603050405020304" pitchFamily="18" charset="0"/>
              </a:rPr>
              <a:t>ý nghĩa</a:t>
            </a:r>
            <a:endParaRPr lang="en-US" sz="2800" dirty="0"/>
          </a:p>
        </p:txBody>
      </p:sp>
    </p:spTree>
    <p:extLst>
      <p:ext uri="{BB962C8B-B14F-4D97-AF65-F5344CB8AC3E}">
        <p14:creationId xmlns:p14="http://schemas.microsoft.com/office/powerpoint/2010/main" val="69407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iterate type="wd">
                                    <p:tmPct val="10000"/>
                                  </p:iterate>
                                  <p:childTnLst>
                                    <p:animClr clrSpc="rgb" dir="cw">
                                      <p:cBhvr override="childStyle">
                                        <p:cTn id="6" dur="500" fill="hold"/>
                                        <p:tgtEl>
                                          <p:spTgt spid="6"/>
                                        </p:tgtEl>
                                        <p:attrNameLst>
                                          <p:attrName>style.color</p:attrName>
                                        </p:attrNameLst>
                                      </p:cBhvr>
                                      <p:to>
                                        <a:srgbClr val="FF0000"/>
                                      </p:to>
                                    </p:animClr>
                                    <p:animClr clrSpc="rgb" dir="cw">
                                      <p:cBhvr>
                                        <p:cTn id="7" dur="500" fill="hold"/>
                                        <p:tgtEl>
                                          <p:spTgt spid="6"/>
                                        </p:tgtEl>
                                        <p:attrNameLst>
                                          <p:attrName>fillcolor</p:attrName>
                                        </p:attrNameLst>
                                      </p:cBhvr>
                                      <p:to>
                                        <a:srgbClr val="FF0000"/>
                                      </p:to>
                                    </p:animClr>
                                    <p:set>
                                      <p:cBhvr>
                                        <p:cTn id="8" dur="500" fill="hold"/>
                                        <p:tgtEl>
                                          <p:spTgt spid="6"/>
                                        </p:tgtEl>
                                        <p:attrNameLst>
                                          <p:attrName>fill.type</p:attrName>
                                        </p:attrNameLst>
                                      </p:cBhvr>
                                      <p:to>
                                        <p:strVal val="solid"/>
                                      </p:to>
                                    </p:set>
                                    <p:set>
                                      <p:cBhvr>
                                        <p:cTn id="9" dur="500" fill="hold"/>
                                        <p:tgtEl>
                                          <p:spTgt spid="6"/>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grpId="0" nodeType="clickEffect">
                                  <p:stCondLst>
                                    <p:cond delay="0"/>
                                  </p:stCondLst>
                                  <p:iterate type="wd">
                                    <p:tmPct val="10000"/>
                                  </p:iterate>
                                  <p:childTnLst>
                                    <p:animClr clrSpc="rgb" dir="cw">
                                      <p:cBhvr override="childStyle">
                                        <p:cTn id="13" dur="500" fill="hold"/>
                                        <p:tgtEl>
                                          <p:spTgt spid="7"/>
                                        </p:tgtEl>
                                        <p:attrNameLst>
                                          <p:attrName>style.color</p:attrName>
                                        </p:attrNameLst>
                                      </p:cBhvr>
                                      <p:to>
                                        <a:srgbClr val="FF0000"/>
                                      </p:to>
                                    </p:animClr>
                                    <p:animClr clrSpc="rgb" dir="cw">
                                      <p:cBhvr>
                                        <p:cTn id="14" dur="500" fill="hold"/>
                                        <p:tgtEl>
                                          <p:spTgt spid="7"/>
                                        </p:tgtEl>
                                        <p:attrNameLst>
                                          <p:attrName>fillcolor</p:attrName>
                                        </p:attrNameLst>
                                      </p:cBhvr>
                                      <p:to>
                                        <a:srgbClr val="FF0000"/>
                                      </p:to>
                                    </p:animClr>
                                    <p:set>
                                      <p:cBhvr>
                                        <p:cTn id="15" dur="500" fill="hold"/>
                                        <p:tgtEl>
                                          <p:spTgt spid="7"/>
                                        </p:tgtEl>
                                        <p:attrNameLst>
                                          <p:attrName>fill.type</p:attrName>
                                        </p:attrNameLst>
                                      </p:cBhvr>
                                      <p:to>
                                        <p:strVal val="solid"/>
                                      </p:to>
                                    </p:set>
                                    <p:set>
                                      <p:cBhvr>
                                        <p:cTn id="16" dur="500" fill="hold"/>
                                        <p:tgtEl>
                                          <p:spTgt spid="7"/>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9" presetClass="emph" presetSubtype="0" fill="hold" grpId="0" nodeType="clickEffect">
                                  <p:stCondLst>
                                    <p:cond delay="0"/>
                                  </p:stCondLst>
                                  <p:iterate type="wd">
                                    <p:tmPct val="10000"/>
                                  </p:iterate>
                                  <p:childTnLst>
                                    <p:animClr clrSpc="rgb" dir="cw">
                                      <p:cBhvr override="childStyle">
                                        <p:cTn id="20" dur="500" fill="hold"/>
                                        <p:tgtEl>
                                          <p:spTgt spid="8"/>
                                        </p:tgtEl>
                                        <p:attrNameLst>
                                          <p:attrName>style.color</p:attrName>
                                        </p:attrNameLst>
                                      </p:cBhvr>
                                      <p:to>
                                        <a:srgbClr val="FF0000"/>
                                      </p:to>
                                    </p:animClr>
                                    <p:animClr clrSpc="rgb" dir="cw">
                                      <p:cBhvr>
                                        <p:cTn id="21" dur="500" fill="hold"/>
                                        <p:tgtEl>
                                          <p:spTgt spid="8"/>
                                        </p:tgtEl>
                                        <p:attrNameLst>
                                          <p:attrName>fillcolor</p:attrName>
                                        </p:attrNameLst>
                                      </p:cBhvr>
                                      <p:to>
                                        <a:srgbClr val="FF000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19" presetClass="emph" presetSubtype="0" fill="hold" grpId="0" nodeType="clickEffect">
                                  <p:stCondLst>
                                    <p:cond delay="0"/>
                                  </p:stCondLst>
                                  <p:iterate type="wd">
                                    <p:tmPct val="10000"/>
                                  </p:iterate>
                                  <p:childTnLst>
                                    <p:animClr clrSpc="rgb" dir="cw">
                                      <p:cBhvr override="childStyle">
                                        <p:cTn id="27" dur="500" fill="hold"/>
                                        <p:tgtEl>
                                          <p:spTgt spid="9"/>
                                        </p:tgtEl>
                                        <p:attrNameLst>
                                          <p:attrName>style.color</p:attrName>
                                        </p:attrNameLst>
                                      </p:cBhvr>
                                      <p:to>
                                        <a:srgbClr val="FF0000"/>
                                      </p:to>
                                    </p:animClr>
                                    <p:animClr clrSpc="rgb" dir="cw">
                                      <p:cBhvr>
                                        <p:cTn id="28" dur="500" fill="hold"/>
                                        <p:tgtEl>
                                          <p:spTgt spid="9"/>
                                        </p:tgtEl>
                                        <p:attrNameLst>
                                          <p:attrName>fillcolor</p:attrName>
                                        </p:attrNameLst>
                                      </p:cBhvr>
                                      <p:to>
                                        <a:srgbClr val="FF0000"/>
                                      </p:to>
                                    </p:animClr>
                                    <p:set>
                                      <p:cBhvr>
                                        <p:cTn id="29" dur="500" fill="hold"/>
                                        <p:tgtEl>
                                          <p:spTgt spid="9"/>
                                        </p:tgtEl>
                                        <p:attrNameLst>
                                          <p:attrName>fill.type</p:attrName>
                                        </p:attrNameLst>
                                      </p:cBhvr>
                                      <p:to>
                                        <p:strVal val="solid"/>
                                      </p:to>
                                    </p:set>
                                    <p:set>
                                      <p:cBhvr>
                                        <p:cTn id="30" dur="500" fill="hold"/>
                                        <p:tgtEl>
                                          <p:spTgt spid="9"/>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9" presetClass="emph" presetSubtype="0" fill="hold" grpId="0" nodeType="clickEffect">
                                  <p:stCondLst>
                                    <p:cond delay="0"/>
                                  </p:stCondLst>
                                  <p:iterate type="wd">
                                    <p:tmPct val="10000"/>
                                  </p:iterate>
                                  <p:childTnLst>
                                    <p:animClr clrSpc="rgb" dir="cw">
                                      <p:cBhvr override="childStyle">
                                        <p:cTn id="34" dur="500" fill="hold"/>
                                        <p:tgtEl>
                                          <p:spTgt spid="10"/>
                                        </p:tgtEl>
                                        <p:attrNameLst>
                                          <p:attrName>style.color</p:attrName>
                                        </p:attrNameLst>
                                      </p:cBhvr>
                                      <p:to>
                                        <a:srgbClr val="FF0000"/>
                                      </p:to>
                                    </p:animClr>
                                    <p:animClr clrSpc="rgb" dir="cw">
                                      <p:cBhvr>
                                        <p:cTn id="35" dur="500" fill="hold"/>
                                        <p:tgtEl>
                                          <p:spTgt spid="10"/>
                                        </p:tgtEl>
                                        <p:attrNameLst>
                                          <p:attrName>fillcolor</p:attrName>
                                        </p:attrNameLst>
                                      </p:cBhvr>
                                      <p:to>
                                        <a:srgbClr val="FF0000"/>
                                      </p:to>
                                    </p:animClr>
                                    <p:set>
                                      <p:cBhvr>
                                        <p:cTn id="36" dur="500" fill="hold"/>
                                        <p:tgtEl>
                                          <p:spTgt spid="10"/>
                                        </p:tgtEl>
                                        <p:attrNameLst>
                                          <p:attrName>fill.type</p:attrName>
                                        </p:attrNameLst>
                                      </p:cBhvr>
                                      <p:to>
                                        <p:strVal val="solid"/>
                                      </p:to>
                                    </p:set>
                                    <p:set>
                                      <p:cBhvr>
                                        <p:cTn id="37" dur="500" fill="hold"/>
                                        <p:tgtEl>
                                          <p:spTgt spid="10"/>
                                        </p:tgtEl>
                                        <p:attrNameLst>
                                          <p:attrName>fill.on</p:attrName>
                                        </p:attrNameLst>
                                      </p:cBhvr>
                                      <p:to>
                                        <p:strVal val="true"/>
                                      </p:to>
                                    </p:set>
                                  </p:childTnLst>
                                </p:cTn>
                              </p:par>
                            </p:childTnLst>
                          </p:cTn>
                        </p:par>
                      </p:childTnLst>
                    </p:cTn>
                  </p:par>
                  <p:par>
                    <p:cTn id="38" fill="hold">
                      <p:stCondLst>
                        <p:cond delay="indefinite"/>
                      </p:stCondLst>
                      <p:childTnLst>
                        <p:par>
                          <p:cTn id="39" fill="hold">
                            <p:stCondLst>
                              <p:cond delay="0"/>
                            </p:stCondLst>
                            <p:childTnLst>
                              <p:par>
                                <p:cTn id="40" presetID="19" presetClass="emph" presetSubtype="0" fill="hold" grpId="0" nodeType="clickEffect">
                                  <p:stCondLst>
                                    <p:cond delay="0"/>
                                  </p:stCondLst>
                                  <p:iterate type="wd">
                                    <p:tmPct val="10000"/>
                                  </p:iterate>
                                  <p:childTnLst>
                                    <p:animClr clrSpc="rgb" dir="cw">
                                      <p:cBhvr override="childStyle">
                                        <p:cTn id="41" dur="500" fill="hold"/>
                                        <p:tgtEl>
                                          <p:spTgt spid="11"/>
                                        </p:tgtEl>
                                        <p:attrNameLst>
                                          <p:attrName>style.color</p:attrName>
                                        </p:attrNameLst>
                                      </p:cBhvr>
                                      <p:to>
                                        <a:srgbClr val="FF0000"/>
                                      </p:to>
                                    </p:animClr>
                                    <p:animClr clrSpc="rgb" dir="cw">
                                      <p:cBhvr>
                                        <p:cTn id="42" dur="500" fill="hold"/>
                                        <p:tgtEl>
                                          <p:spTgt spid="11"/>
                                        </p:tgtEl>
                                        <p:attrNameLst>
                                          <p:attrName>fillcolor</p:attrName>
                                        </p:attrNameLst>
                                      </p:cBhvr>
                                      <p:to>
                                        <a:srgbClr val="FF0000"/>
                                      </p:to>
                                    </p:animClr>
                                    <p:set>
                                      <p:cBhvr>
                                        <p:cTn id="43" dur="500" fill="hold"/>
                                        <p:tgtEl>
                                          <p:spTgt spid="11"/>
                                        </p:tgtEl>
                                        <p:attrNameLst>
                                          <p:attrName>fill.type</p:attrName>
                                        </p:attrNameLst>
                                      </p:cBhvr>
                                      <p:to>
                                        <p:strVal val="solid"/>
                                      </p:to>
                                    </p:set>
                                    <p:set>
                                      <p:cBhvr>
                                        <p:cTn id="44" dur="5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1903</TotalTime>
  <Words>1082</Words>
  <Application>Microsoft Office PowerPoint</Application>
  <PresentationFormat>Widescreen</PresentationFormat>
  <Paragraphs>73</Paragraphs>
  <Slides>14</Slides>
  <Notes>2</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101</cp:revision>
  <dcterms:created xsi:type="dcterms:W3CDTF">2024-11-11T13:28:58Z</dcterms:created>
  <dcterms:modified xsi:type="dcterms:W3CDTF">2024-12-18T08:52:42Z</dcterms:modified>
</cp:coreProperties>
</file>