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ppt/media/audio9.wav" ContentType="audio/wav"/>
  <Override PartName="/ppt/media/audio14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553" r:id="rId3"/>
    <p:sldId id="604" r:id="rId4"/>
    <p:sldId id="576" r:id="rId5"/>
    <p:sldId id="566" r:id="rId6"/>
    <p:sldId id="359" r:id="rId7"/>
    <p:sldId id="567" r:id="rId8"/>
    <p:sldId id="577" r:id="rId9"/>
    <p:sldId id="594" r:id="rId10"/>
    <p:sldId id="499" r:id="rId11"/>
    <p:sldId id="459" r:id="rId12"/>
    <p:sldId id="538" r:id="rId13"/>
    <p:sldId id="507" r:id="rId14"/>
    <p:sldId id="540" r:id="rId15"/>
    <p:sldId id="602" r:id="rId16"/>
    <p:sldId id="511" r:id="rId17"/>
    <p:sldId id="595" r:id="rId18"/>
    <p:sldId id="469" r:id="rId19"/>
    <p:sldId id="549" r:id="rId20"/>
    <p:sldId id="578" r:id="rId21"/>
    <p:sldId id="579" r:id="rId22"/>
    <p:sldId id="580" r:id="rId23"/>
    <p:sldId id="495" r:id="rId24"/>
    <p:sldId id="501" r:id="rId25"/>
    <p:sldId id="581" r:id="rId26"/>
    <p:sldId id="609" r:id="rId27"/>
    <p:sldId id="610" r:id="rId28"/>
    <p:sldId id="489" r:id="rId29"/>
    <p:sldId id="583" r:id="rId30"/>
    <p:sldId id="590" r:id="rId31"/>
    <p:sldId id="592" r:id="rId32"/>
    <p:sldId id="593" r:id="rId33"/>
    <p:sldId id="574" r:id="rId34"/>
  </p:sldIdLst>
  <p:sldSz cx="18288000" cy="10287000"/>
  <p:notesSz cx="6858000" cy="9144000"/>
  <p:embeddedFontLst>
    <p:embeddedFont>
      <p:font typeface="Bahnschrift Condensed" panose="020B0502040204020203" pitchFamily="34" charset="0"/>
      <p:regular r:id="rId36"/>
      <p:bold r:id="rId37"/>
    </p:embeddedFont>
    <p:embeddedFont>
      <p:font typeface="宋体" panose="02010600030101010101" pitchFamily="2" charset="-122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Century Gothic" panose="020B0604020202020204" charset="0"/>
      <p:regular r:id="rId43"/>
      <p:bold r:id="rId44"/>
      <p:italic r:id="rId45"/>
      <p:boldItalic r:id="rId46"/>
    </p:embeddedFont>
    <p:embeddedFont>
      <p:font typeface=".VnHelvetIns" panose="020B7200000000000000" pitchFamily="3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.VnCooper" panose="020B7200000000000000" pitchFamily="34" charset="0"/>
      <p:regular r:id="rId52"/>
    </p:embeddedFont>
    <p:embeddedFont>
      <p:font typeface="Bernard MT Condensed" panose="020B0604020202020204" charset="0"/>
      <p:regular r:id="rId53"/>
    </p:embeddedFont>
    <p:embeddedFont>
      <p:font typeface="Mango AC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06" autoAdjust="0"/>
    <p:restoredTop sz="94622" autoAdjust="0"/>
  </p:normalViewPr>
  <p:slideViewPr>
    <p:cSldViewPr>
      <p:cViewPr varScale="1">
        <p:scale>
          <a:sx n="59" d="100"/>
          <a:sy n="59" d="100"/>
        </p:scale>
        <p:origin x="269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8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0A54B-2979-410E-99C8-BB9F1861AA64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12AE0-014B-432C-A157-2BEDC70DB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921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626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59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003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2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0807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4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3179600" y="6053226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14718960" y="-207594"/>
            <a:ext cx="23280" cy="69144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699200" y="840200"/>
            <a:ext cx="14889600" cy="129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2217200" y="3989502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583900" y="4516451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12235601" y="4003403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11602301" y="4516451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7302600" y="7420514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6669300" y="8073350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7302600" y="4003403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6669300" y="4516451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2217200" y="7420514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583900" y="8073350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12235601" y="7420514"/>
            <a:ext cx="36828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761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4400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36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11602301" y="8073350"/>
            <a:ext cx="4949400" cy="11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8265000" y="6053226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13198001" y="6053226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3179600" y="2763764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8265000" y="2763764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13198001" y="2763764"/>
            <a:ext cx="1758000" cy="8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544283" y="2326526"/>
            <a:ext cx="2051946" cy="1622064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14413532" y="307796"/>
            <a:ext cx="3303366" cy="1439945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10498664" y="211934"/>
            <a:ext cx="2912219" cy="977472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60033" y="9042162"/>
            <a:ext cx="1278497" cy="764028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6616822" y="8389561"/>
            <a:ext cx="1332230" cy="1946894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6101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4a"/><Relationship Id="rId7" Type="http://schemas.openxmlformats.org/officeDocument/2006/relationships/image" Target="../media/image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10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4a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6.m4a"/><Relationship Id="rId7" Type="http://schemas.openxmlformats.org/officeDocument/2006/relationships/image" Target="../media/image5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audio" Target="../media/audio11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m4a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4a"/><Relationship Id="rId7" Type="http://schemas.openxmlformats.org/officeDocument/2006/relationships/image" Target="../media/image5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audio" Target="../media/audio12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4a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0.m4a"/><Relationship Id="rId7" Type="http://schemas.openxmlformats.org/officeDocument/2006/relationships/image" Target="../media/image5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audio" Target="../media/audio13.wav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0.m4a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3.wav"/><Relationship Id="rId7" Type="http://schemas.openxmlformats.org/officeDocument/2006/relationships/image" Target="../media/image4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audio" Target="../media/audio16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5.png"/><Relationship Id="rId10" Type="http://schemas.openxmlformats.org/officeDocument/2006/relationships/image" Target="../media/image52.png"/><Relationship Id="rId4" Type="http://schemas.openxmlformats.org/officeDocument/2006/relationships/audio" Target="../media/audio1.wav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1.png"/><Relationship Id="rId3" Type="http://schemas.openxmlformats.org/officeDocument/2006/relationships/audio" Target="../media/audio16.wav"/><Relationship Id="rId7" Type="http://schemas.openxmlformats.org/officeDocument/2006/relationships/image" Target="../media/image57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11" Type="http://schemas.openxmlformats.org/officeDocument/2006/relationships/image" Target="../media/image51.png"/><Relationship Id="rId5" Type="http://schemas.openxmlformats.org/officeDocument/2006/relationships/image" Target="../media/image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59.png"/><Relationship Id="rId1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55.png"/><Relationship Id="rId3" Type="http://schemas.openxmlformats.org/officeDocument/2006/relationships/audio" Target="../media/audio16.wav"/><Relationship Id="rId7" Type="http://schemas.openxmlformats.org/officeDocument/2006/relationships/image" Target="../media/image64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67.png"/><Relationship Id="rId4" Type="http://schemas.openxmlformats.org/officeDocument/2006/relationships/audio" Target="../media/audio1.wav"/><Relationship Id="rId9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7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6.wav"/><Relationship Id="rId11" Type="http://schemas.openxmlformats.org/officeDocument/2006/relationships/image" Target="../media/image11.png"/><Relationship Id="rId5" Type="http://schemas.openxmlformats.org/officeDocument/2006/relationships/audio" Target="../media/audio5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4"/>
          <p:cNvSpPr txBox="1"/>
          <p:nvPr/>
        </p:nvSpPr>
        <p:spPr>
          <a:xfrm>
            <a:off x="1447800" y="5600700"/>
            <a:ext cx="15573405" cy="1676400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0324116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WELCOME TO 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OUR ENGLISH CLASS</a:t>
            </a:r>
          </a:p>
        </p:txBody>
      </p:sp>
      <p:sp>
        <p:nvSpPr>
          <p:cNvPr id="4" name="TextBox 33"/>
          <p:cNvSpPr txBox="1"/>
          <p:nvPr/>
        </p:nvSpPr>
        <p:spPr>
          <a:xfrm>
            <a:off x="4495900" y="7810500"/>
            <a:ext cx="11429900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0000"/>
                </a:solidFill>
                <a:latin typeface="Comic Sans MS" pitchFamily="66" charset="0"/>
                <a:ea typeface="อีฟดอวอิ้ง Bold"/>
                <a:cs typeface="อีฟดอวอิ้ง Bold"/>
                <a:sym typeface="อีฟดอวอิ้ง Bold"/>
              </a:rPr>
              <a:t>    Teacher: </a:t>
            </a:r>
            <a:r>
              <a:rPr lang="en-US" sz="4500" b="1" dirty="0" err="1" smtClean="0">
                <a:solidFill>
                  <a:srgbClr val="000000"/>
                </a:solidFill>
                <a:latin typeface="Comic Sans MS" pitchFamily="66" charset="0"/>
                <a:ea typeface="อีฟดอวอิ้ง Bold"/>
                <a:cs typeface="อีฟดอวอิ้ง Bold"/>
                <a:sym typeface="อีฟดอวอิ้ง Bold"/>
              </a:rPr>
              <a:t>Ms</a:t>
            </a:r>
            <a:r>
              <a:rPr lang="en-US" sz="4500" b="1" dirty="0" smtClean="0">
                <a:solidFill>
                  <a:srgbClr val="000000"/>
                </a:solidFill>
                <a:latin typeface="Comic Sans MS" pitchFamily="66" charset="0"/>
                <a:ea typeface="อีฟดอวอิ้ง Bold"/>
                <a:cs typeface="อีฟดอวอิ้ง Bold"/>
                <a:sym typeface="อีฟดอวอิ้ง Bold"/>
              </a:rPr>
              <a:t> My      </a:t>
            </a:r>
            <a:endParaRPr lang="en-US" sz="4500" b="1" dirty="0">
              <a:solidFill>
                <a:srgbClr val="000000"/>
              </a:solidFill>
              <a:latin typeface="Comic Sans MS" pitchFamily="66" charset="0"/>
              <a:ea typeface="อีฟดอวอิ้ง Bold"/>
              <a:cs typeface="อีฟดอวอิ้ง Bold"/>
              <a:sym typeface="อีฟดอวอิ้ง Bold"/>
            </a:endParaRPr>
          </a:p>
          <a:p>
            <a:pPr marL="0" lvl="0" indent="0">
              <a:lnSpc>
                <a:spcPct val="150000"/>
              </a:lnSpc>
              <a:spcBef>
                <a:spcPct val="0"/>
              </a:spcBef>
            </a:pPr>
            <a:r>
              <a:rPr lang="en-US" sz="4500" b="1" u="none" strike="noStrike" dirty="0">
                <a:solidFill>
                  <a:srgbClr val="000000"/>
                </a:solidFill>
                <a:latin typeface="Comic Sans MS" pitchFamily="66" charset="0"/>
                <a:ea typeface="อีฟดอวอิ้ง Bold"/>
                <a:cs typeface="อีฟดอวอิ้ง Bold"/>
                <a:sym typeface="อีฟดอวอิ้ง Bold"/>
              </a:rPr>
              <a:t>    Class    : </a:t>
            </a:r>
            <a:r>
              <a:rPr lang="en-US" sz="4500" b="1" u="none" strike="noStrike" dirty="0" smtClean="0">
                <a:solidFill>
                  <a:srgbClr val="000000"/>
                </a:solidFill>
                <a:latin typeface="Comic Sans MS" pitchFamily="66" charset="0"/>
                <a:ea typeface="อีฟดอวอิ้ง Bold"/>
                <a:cs typeface="อีฟดอวอิ้ง Bold"/>
                <a:sym typeface="อีฟดอวอิ้ง Bold"/>
              </a:rPr>
              <a:t>4C</a:t>
            </a:r>
            <a:endParaRPr lang="en-US" sz="4500" b="1" u="none" strike="noStrike" dirty="0">
              <a:solidFill>
                <a:srgbClr val="000000"/>
              </a:solidFill>
              <a:latin typeface="Comic Sans MS" pitchFamily="66" charset="0"/>
              <a:ea typeface="อีฟดอวอิ้ง Bold"/>
              <a:cs typeface="อีฟดอวอิ้ง Bold"/>
              <a:sym typeface="อีฟดอวอิ้ง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4"/>
          <p:cNvSpPr txBox="1"/>
          <p:nvPr/>
        </p:nvSpPr>
        <p:spPr>
          <a:xfrm>
            <a:off x="1371600" y="647700"/>
            <a:ext cx="15773400" cy="65864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 algn="ctr">
              <a:buAutoNum type="arabicPeriod"/>
            </a:pPr>
            <a:endParaRPr lang="en-US" sz="10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anose="030F0702030302020204" pitchFamily="66" charset="0"/>
              <a:ea typeface="Mango AC"/>
              <a:cs typeface="Mango AC"/>
              <a:sym typeface="Mango AC"/>
            </a:endParaRPr>
          </a:p>
          <a:p>
            <a:pPr algn="ctr"/>
            <a:r>
              <a:rPr lang="en-US" sz="8800" b="1" u="sng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Activity 2:</a:t>
            </a:r>
          </a:p>
          <a:p>
            <a:pPr algn="ctr"/>
            <a:r>
              <a:rPr lang="en-US" sz="12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Listen, point </a:t>
            </a:r>
          </a:p>
          <a:p>
            <a:pPr algn="ctr"/>
            <a:r>
              <a:rPr lang="en-US" sz="12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and say</a:t>
            </a:r>
          </a:p>
        </p:txBody>
      </p:sp>
    </p:spTree>
    <p:extLst>
      <p:ext uri="{BB962C8B-B14F-4D97-AF65-F5344CB8AC3E}">
        <p14:creationId xmlns:p14="http://schemas.microsoft.com/office/powerpoint/2010/main" val="15534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34"/>
          <p:cNvSpPr txBox="1"/>
          <p:nvPr/>
        </p:nvSpPr>
        <p:spPr>
          <a:xfrm>
            <a:off x="2667000" y="3086100"/>
            <a:ext cx="13335000" cy="24637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0" b="1" u="sng" dirty="0" smtClean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NEW WORDS:</a:t>
            </a:r>
            <a:endParaRPr lang="en-US" sz="12000" b="1" u="sng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anose="030F0702030302020204" pitchFamily="66" charset="0"/>
              <a:ea typeface="Mango AC"/>
              <a:cs typeface="Mango AC"/>
              <a:sym typeface="Mango AC"/>
            </a:endParaRPr>
          </a:p>
        </p:txBody>
      </p:sp>
    </p:spTree>
    <p:extLst>
      <p:ext uri="{BB962C8B-B14F-4D97-AF65-F5344CB8AC3E}">
        <p14:creationId xmlns:p14="http://schemas.microsoft.com/office/powerpoint/2010/main" val="117200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4">
            <a:hlinkClick r:id="" action="ppaction://media"/>
            <a:extLst>
              <a:ext uri="{FF2B5EF4-FFF2-40B4-BE49-F238E27FC236}">
                <a16:creationId xmlns:a16="http://schemas.microsoft.com/office/drawing/2014/main" id="{97518EBB-8798-4398-8965-4A11D3436C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19050"/>
            <a:ext cx="18288000" cy="10287000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370A1E25-7E55-4C6A-B78B-BFB8FA8DA97B}"/>
              </a:ext>
            </a:extLst>
          </p:cNvPr>
          <p:cNvSpPr/>
          <p:nvPr/>
        </p:nvSpPr>
        <p:spPr>
          <a:xfrm>
            <a:off x="1447800" y="647700"/>
            <a:ext cx="6096000" cy="237757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sunny</a:t>
            </a:r>
          </a:p>
        </p:txBody>
      </p:sp>
      <p:pic>
        <p:nvPicPr>
          <p:cNvPr id="13" name="sunny">
            <a:hlinkClick r:id="" action="ppaction://media"/>
            <a:extLst>
              <a:ext uri="{FF2B5EF4-FFF2-40B4-BE49-F238E27FC236}">
                <a16:creationId xmlns:a16="http://schemas.microsoft.com/office/drawing/2014/main" id="{E40423AC-532B-4AC4-A034-355C67C99E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50000" y="41275"/>
            <a:ext cx="1692275" cy="169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3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unn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  <p:bldP spid="1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3">
            <a:hlinkClick r:id="" action="ppaction://media"/>
            <a:extLst>
              <a:ext uri="{FF2B5EF4-FFF2-40B4-BE49-F238E27FC236}">
                <a16:creationId xmlns:a16="http://schemas.microsoft.com/office/drawing/2014/main" id="{8E66F807-E059-4420-A74B-ED709757C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49" y="19050"/>
            <a:ext cx="18254133" cy="10267950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E3DA8A97-BAB9-4AE0-8BD6-68AE608F9608}"/>
              </a:ext>
            </a:extLst>
          </p:cNvPr>
          <p:cNvSpPr/>
          <p:nvPr/>
        </p:nvSpPr>
        <p:spPr>
          <a:xfrm>
            <a:off x="12115800" y="589543"/>
            <a:ext cx="5919962" cy="206979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3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rainy</a:t>
            </a:r>
          </a:p>
        </p:txBody>
      </p:sp>
      <p:pic>
        <p:nvPicPr>
          <p:cNvPr id="11" name="rainy">
            <a:hlinkClick r:id="" action="ppaction://media"/>
            <a:extLst>
              <a:ext uri="{FF2B5EF4-FFF2-40B4-BE49-F238E27FC236}">
                <a16:creationId xmlns:a16="http://schemas.microsoft.com/office/drawing/2014/main" id="{14561EEB-1CDE-47F4-BFDA-2F35C49762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592800" y="868363"/>
            <a:ext cx="1844674" cy="184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9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6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ain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id="{704F7203-C660-42BA-9F11-062C4BE4DE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4CD7CC17-05A3-4256-9B3C-8D969D042EFB}"/>
              </a:ext>
            </a:extLst>
          </p:cNvPr>
          <p:cNvSpPr/>
          <p:nvPr/>
        </p:nvSpPr>
        <p:spPr>
          <a:xfrm>
            <a:off x="11489118" y="190500"/>
            <a:ext cx="6807847" cy="237757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cloudy</a:t>
            </a:r>
          </a:p>
        </p:txBody>
      </p:sp>
      <p:pic>
        <p:nvPicPr>
          <p:cNvPr id="11" name="cloudy">
            <a:hlinkClick r:id="" action="ppaction://media"/>
            <a:extLst>
              <a:ext uri="{FF2B5EF4-FFF2-40B4-BE49-F238E27FC236}">
                <a16:creationId xmlns:a16="http://schemas.microsoft.com/office/drawing/2014/main" id="{0E475693-DFA3-4383-9215-3CFDEA764B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31200" y="5905500"/>
            <a:ext cx="1826011" cy="182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2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oud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1">
            <a:hlinkClick r:id="" action="ppaction://media"/>
            <a:extLst>
              <a:ext uri="{FF2B5EF4-FFF2-40B4-BE49-F238E27FC236}">
                <a16:creationId xmlns:a16="http://schemas.microsoft.com/office/drawing/2014/main" id="{3D071EE8-28E1-41B2-8354-5375EA616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050" y="0"/>
            <a:ext cx="18288000" cy="10287000"/>
          </a:xfrm>
          <a:prstGeom prst="rect">
            <a:avLst/>
          </a:prstGeom>
        </p:spPr>
      </p:pic>
      <p:sp>
        <p:nvSpPr>
          <p:cNvPr id="10" name="1">
            <a:extLst>
              <a:ext uri="{FF2B5EF4-FFF2-40B4-BE49-F238E27FC236}">
                <a16:creationId xmlns:a16="http://schemas.microsoft.com/office/drawing/2014/main" id="{E5EA0BAD-8E33-4069-B073-02DA72F35E54}"/>
              </a:ext>
            </a:extLst>
          </p:cNvPr>
          <p:cNvSpPr/>
          <p:nvPr/>
        </p:nvSpPr>
        <p:spPr>
          <a:xfrm>
            <a:off x="3352800" y="800100"/>
            <a:ext cx="6172200" cy="237757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50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windy</a:t>
            </a:r>
          </a:p>
        </p:txBody>
      </p:sp>
      <p:pic>
        <p:nvPicPr>
          <p:cNvPr id="11" name="windy">
            <a:hlinkClick r:id="" action="ppaction://media"/>
            <a:extLst>
              <a:ext uri="{FF2B5EF4-FFF2-40B4-BE49-F238E27FC236}">
                <a16:creationId xmlns:a16="http://schemas.microsoft.com/office/drawing/2014/main" id="{E5E7A794-12B7-4F30-B73B-B8C74AF6E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421600" y="2011362"/>
            <a:ext cx="1387475" cy="13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5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2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62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indy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796" y="3280515"/>
            <a:ext cx="2648025" cy="2648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2020" y="3278955"/>
            <a:ext cx="3187560" cy="3053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658" y="3699053"/>
            <a:ext cx="3264170" cy="1732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9837" y="3494445"/>
            <a:ext cx="3350555" cy="1942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ounded Rectangle 7"/>
          <p:cNvSpPr/>
          <p:nvPr/>
        </p:nvSpPr>
        <p:spPr>
          <a:xfrm>
            <a:off x="533400" y="6669658"/>
            <a:ext cx="3134819" cy="149674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sunny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011134" y="6653329"/>
            <a:ext cx="3134819" cy="149674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516334" y="6669658"/>
            <a:ext cx="3134819" cy="149674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cloudy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21534" y="6611566"/>
            <a:ext cx="3134819" cy="149674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windy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526734" y="6606845"/>
            <a:ext cx="3134819" cy="1496743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59760" y="3390900"/>
            <a:ext cx="2317096" cy="218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2">
            <a:extLst>
              <a:ext uri="{FF2B5EF4-FFF2-40B4-BE49-F238E27FC236}">
                <a16:creationId xmlns:a16="http://schemas.microsoft.com/office/drawing/2014/main" id="{25D3AD51-75BE-45C0-9404-26BB299C2FDC}"/>
              </a:ext>
            </a:extLst>
          </p:cNvPr>
          <p:cNvSpPr/>
          <p:nvPr/>
        </p:nvSpPr>
        <p:spPr>
          <a:xfrm>
            <a:off x="190485" y="8150072"/>
            <a:ext cx="3390127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sʌnɪ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sp>
        <p:nvSpPr>
          <p:cNvPr id="15" name="2">
            <a:extLst>
              <a:ext uri="{FF2B5EF4-FFF2-40B4-BE49-F238E27FC236}">
                <a16:creationId xmlns:a16="http://schemas.microsoft.com/office/drawing/2014/main" id="{F897D505-F364-40DD-B511-7168C96BE7DE}"/>
              </a:ext>
            </a:extLst>
          </p:cNvPr>
          <p:cNvSpPr/>
          <p:nvPr/>
        </p:nvSpPr>
        <p:spPr>
          <a:xfrm>
            <a:off x="3681831" y="8150072"/>
            <a:ext cx="3542525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reɪnɪ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7FF0CBAA-FD42-4D04-AC96-8C776D398022}"/>
              </a:ext>
            </a:extLst>
          </p:cNvPr>
          <p:cNvSpPr/>
          <p:nvPr/>
        </p:nvSpPr>
        <p:spPr>
          <a:xfrm>
            <a:off x="6766056" y="8166401"/>
            <a:ext cx="4635374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klaʊdɪ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</a:p>
        </p:txBody>
      </p:sp>
      <p:sp>
        <p:nvSpPr>
          <p:cNvPr id="17" name="2">
            <a:extLst>
              <a:ext uri="{FF2B5EF4-FFF2-40B4-BE49-F238E27FC236}">
                <a16:creationId xmlns:a16="http://schemas.microsoft.com/office/drawing/2014/main" id="{B3DCEBA9-1BD5-4DDF-BEFE-D40ED77ECE8D}"/>
              </a:ext>
            </a:extLst>
          </p:cNvPr>
          <p:cNvSpPr/>
          <p:nvPr/>
        </p:nvSpPr>
        <p:spPr>
          <a:xfrm>
            <a:off x="10883511" y="8103588"/>
            <a:ext cx="3429000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wɪndɪ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B25A4665-48C9-4096-940E-247620252C8D}"/>
              </a:ext>
            </a:extLst>
          </p:cNvPr>
          <p:cNvSpPr/>
          <p:nvPr/>
        </p:nvSpPr>
        <p:spPr>
          <a:xfrm>
            <a:off x="14466605" y="8103587"/>
            <a:ext cx="3237727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weðə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24615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0629872" y="1853867"/>
            <a:ext cx="2722202" cy="1650335"/>
          </a:xfrm>
          <a:custGeom>
            <a:avLst/>
            <a:gdLst/>
            <a:ahLst/>
            <a:cxnLst/>
            <a:rect l="l" t="t" r="r" b="b"/>
            <a:pathLst>
              <a:path w="2722202" h="1650335">
                <a:moveTo>
                  <a:pt x="2722202" y="0"/>
                </a:moveTo>
                <a:lnTo>
                  <a:pt x="0" y="0"/>
                </a:lnTo>
                <a:lnTo>
                  <a:pt x="0" y="1650335"/>
                </a:lnTo>
                <a:lnTo>
                  <a:pt x="2722202" y="1650335"/>
                </a:lnTo>
                <a:lnTo>
                  <a:pt x="272220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34"/>
          <p:cNvSpPr txBox="1"/>
          <p:nvPr/>
        </p:nvSpPr>
        <p:spPr>
          <a:xfrm>
            <a:off x="228600" y="3839113"/>
            <a:ext cx="18288000" cy="26545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MISSING GAME</a:t>
            </a:r>
          </a:p>
        </p:txBody>
      </p:sp>
    </p:spTree>
    <p:extLst>
      <p:ext uri="{BB962C8B-B14F-4D97-AF65-F5344CB8AC3E}">
        <p14:creationId xmlns:p14="http://schemas.microsoft.com/office/powerpoint/2010/main" val="94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704" y="687965"/>
            <a:ext cx="4273677" cy="2861062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1530" y="634088"/>
            <a:ext cx="4430401" cy="2965706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821" y="5364655"/>
            <a:ext cx="4335577" cy="2901965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9331" y="5448983"/>
            <a:ext cx="4214801" cy="2828957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6" name="Oval 35"/>
          <p:cNvSpPr/>
          <p:nvPr/>
        </p:nvSpPr>
        <p:spPr>
          <a:xfrm>
            <a:off x="3517551" y="571500"/>
            <a:ext cx="929601" cy="85835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9861057" y="712272"/>
            <a:ext cx="900092" cy="903563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505200" y="5223798"/>
            <a:ext cx="877365" cy="8583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9861057" y="5223798"/>
            <a:ext cx="941263" cy="858308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28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4184219" y="3717494"/>
            <a:ext cx="4029708" cy="964831"/>
          </a:xfrm>
          <a:prstGeom prst="round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rainy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0745973" y="3663959"/>
            <a:ext cx="3941516" cy="964831"/>
          </a:xfrm>
          <a:prstGeom prst="round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windy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3982351" y="8482688"/>
            <a:ext cx="4653974" cy="964831"/>
          </a:xfrm>
          <a:prstGeom prst="round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sunny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10761149" y="8406488"/>
            <a:ext cx="4093917" cy="964831"/>
          </a:xfrm>
          <a:prstGeom prst="roundRect">
            <a:avLst/>
          </a:prstGeom>
          <a:solidFill>
            <a:schemeClr val="bg1"/>
          </a:solidFill>
          <a:ln w="762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2060"/>
                </a:solidFill>
                <a:latin typeface="Bahnschrift Condensed" panose="020B0502040204020203" pitchFamily="34" charset="0"/>
              </a:rPr>
              <a:t>cloudy</a:t>
            </a:r>
          </a:p>
        </p:txBody>
      </p:sp>
    </p:spTree>
    <p:extLst>
      <p:ext uri="{BB962C8B-B14F-4D97-AF65-F5344CB8AC3E}">
        <p14:creationId xmlns:p14="http://schemas.microsoft.com/office/powerpoint/2010/main" val="41026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447800" y="1248822"/>
            <a:ext cx="8991600" cy="1350688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9220200" y="7353300"/>
            <a:ext cx="5334000" cy="1371600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551010" y="7386735"/>
            <a:ext cx="2623314" cy="1066800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</a:p>
        </p:txBody>
      </p:sp>
      <p:pic>
        <p:nvPicPr>
          <p:cNvPr id="9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8"/>
          <a:stretch/>
        </p:blipFill>
        <p:spPr bwMode="auto">
          <a:xfrm flipH="1">
            <a:off x="2561565" y="3002026"/>
            <a:ext cx="3233473" cy="45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72"/>
          <a:stretch/>
        </p:blipFill>
        <p:spPr bwMode="auto">
          <a:xfrm flipH="1">
            <a:off x="14310048" y="6056840"/>
            <a:ext cx="3007855" cy="42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88154" y="848407"/>
            <a:ext cx="4932091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6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A3FF6-C93F-A372-EF5C-A1DD4A86B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>
            <a:extLst>
              <a:ext uri="{FF2B5EF4-FFF2-40B4-BE49-F238E27FC236}">
                <a16:creationId xmlns:a16="http://schemas.microsoft.com/office/drawing/2014/main" id="{CFF53EA6-4047-6146-DC50-289967812BEA}"/>
              </a:ext>
            </a:extLst>
          </p:cNvPr>
          <p:cNvSpPr txBox="1"/>
          <p:nvPr/>
        </p:nvSpPr>
        <p:spPr>
          <a:xfrm>
            <a:off x="1600200" y="3924300"/>
            <a:ext cx="15544800" cy="1348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29"/>
              </a:lnSpc>
              <a:spcBef>
                <a:spcPct val="0"/>
              </a:spcBef>
            </a:pPr>
            <a:r>
              <a:rPr lang="en-US" sz="12000" b="1" u="sng" spc="47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Warm-up:</a:t>
            </a:r>
            <a:endParaRPr lang="en-US" sz="12000" b="1" u="sng" strike="noStrike" spc="475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Wedges"/>
              <a:cs typeface="Wedges"/>
              <a:sym typeface="Wedges"/>
            </a:endParaRPr>
          </a:p>
        </p:txBody>
      </p:sp>
    </p:spTree>
    <p:extLst>
      <p:ext uri="{BB962C8B-B14F-4D97-AF65-F5344CB8AC3E}">
        <p14:creationId xmlns:p14="http://schemas.microsoft.com/office/powerpoint/2010/main" val="162833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447800" y="1248822"/>
            <a:ext cx="8991600" cy="1350688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9220200" y="7353300"/>
            <a:ext cx="5334000" cy="1371600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551010" y="7386735"/>
            <a:ext cx="2623314" cy="1066800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windy</a:t>
            </a:r>
          </a:p>
        </p:txBody>
      </p:sp>
      <p:pic>
        <p:nvPicPr>
          <p:cNvPr id="9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8"/>
          <a:stretch/>
        </p:blipFill>
        <p:spPr bwMode="auto">
          <a:xfrm flipH="1">
            <a:off x="2561565" y="3002026"/>
            <a:ext cx="3233473" cy="45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72"/>
          <a:stretch/>
        </p:blipFill>
        <p:spPr bwMode="auto">
          <a:xfrm flipH="1">
            <a:off x="14310048" y="6056840"/>
            <a:ext cx="3007855" cy="42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66337" y="761715"/>
            <a:ext cx="5151566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79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447800" y="1248822"/>
            <a:ext cx="8991600" cy="1350688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9220200" y="7353300"/>
            <a:ext cx="5334000" cy="1371600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551010" y="7386735"/>
            <a:ext cx="2623314" cy="1066800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sunny</a:t>
            </a:r>
          </a:p>
        </p:txBody>
      </p:sp>
      <p:pic>
        <p:nvPicPr>
          <p:cNvPr id="9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8"/>
          <a:stretch/>
        </p:blipFill>
        <p:spPr bwMode="auto">
          <a:xfrm flipH="1">
            <a:off x="2561565" y="3002026"/>
            <a:ext cx="3233473" cy="45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72"/>
          <a:stretch/>
        </p:blipFill>
        <p:spPr bwMode="auto">
          <a:xfrm flipH="1">
            <a:off x="14310048" y="6056840"/>
            <a:ext cx="3007855" cy="42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5854" y="584915"/>
            <a:ext cx="5182049" cy="466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5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ular Callout 14"/>
          <p:cNvSpPr/>
          <p:nvPr/>
        </p:nvSpPr>
        <p:spPr>
          <a:xfrm>
            <a:off x="1447800" y="1248822"/>
            <a:ext cx="8991600" cy="1350688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9220200" y="7353300"/>
            <a:ext cx="5334000" cy="1371600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8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1626086" y="7386735"/>
            <a:ext cx="2623314" cy="1066800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cloudy</a:t>
            </a:r>
          </a:p>
        </p:txBody>
      </p:sp>
      <p:pic>
        <p:nvPicPr>
          <p:cNvPr id="9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8"/>
          <a:stretch/>
        </p:blipFill>
        <p:spPr bwMode="auto">
          <a:xfrm flipH="1">
            <a:off x="2561565" y="3002026"/>
            <a:ext cx="3233473" cy="45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72"/>
          <a:stretch/>
        </p:blipFill>
        <p:spPr bwMode="auto">
          <a:xfrm flipH="1">
            <a:off x="14310048" y="6056840"/>
            <a:ext cx="3007855" cy="42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0600" y="703635"/>
            <a:ext cx="5054022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5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4"/>
          <p:cNvSpPr txBox="1"/>
          <p:nvPr/>
        </p:nvSpPr>
        <p:spPr>
          <a:xfrm>
            <a:off x="2041854" y="847029"/>
            <a:ext cx="6814761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.VnCooper" pitchFamily="34" charset="0"/>
                <a:ea typeface="Mango AC"/>
                <a:cs typeface="Mango AC"/>
                <a:sym typeface="Mango AC"/>
              </a:rPr>
              <a:t>Work in pairs: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7493240"/>
            <a:ext cx="2604898" cy="2064381"/>
          </a:xfrm>
          <a:prstGeom prst="rect">
            <a:avLst/>
          </a:prstGeom>
        </p:spPr>
      </p:pic>
      <p:pic>
        <p:nvPicPr>
          <p:cNvPr id="15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D12155B6-37B4-472A-B77D-6BE36A4C9C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278"/>
          <a:stretch/>
        </p:blipFill>
        <p:spPr bwMode="auto">
          <a:xfrm flipH="1">
            <a:off x="2286000" y="2074637"/>
            <a:ext cx="3233473" cy="450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remium Vector | Happy cute kids boy and girl talking each othercartoon  vector">
            <a:extLst>
              <a:ext uri="{FF2B5EF4-FFF2-40B4-BE49-F238E27FC236}">
                <a16:creationId xmlns:a16="http://schemas.microsoft.com/office/drawing/2014/main" id="{9AA822E2-B7B3-4485-98D3-4D27E4E51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272"/>
          <a:stretch/>
        </p:blipFill>
        <p:spPr bwMode="auto">
          <a:xfrm flipH="1">
            <a:off x="5151751" y="2287959"/>
            <a:ext cx="2786929" cy="423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10820400" y="7997171"/>
            <a:ext cx="4541704" cy="1352629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857500" y="7190230"/>
            <a:ext cx="7391400" cy="1326004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0" y="576151"/>
            <a:ext cx="8151349" cy="66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60 GI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TextBox 34"/>
          <p:cNvSpPr txBox="1"/>
          <p:nvPr/>
        </p:nvSpPr>
        <p:spPr>
          <a:xfrm>
            <a:off x="1257300" y="1485900"/>
            <a:ext cx="157734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 algn="ctr">
              <a:buAutoNum type="arabicPeriod"/>
            </a:pPr>
            <a:endParaRPr lang="en-US" sz="10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anose="030F0702030302020204" pitchFamily="66" charset="0"/>
              <a:ea typeface="Mango AC"/>
              <a:cs typeface="Mango AC"/>
              <a:sym typeface="Mango AC"/>
            </a:endParaRPr>
          </a:p>
          <a:p>
            <a:pPr algn="ctr"/>
            <a:r>
              <a:rPr lang="en-US" sz="8800" b="1" u="sng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Activity 3:</a:t>
            </a:r>
          </a:p>
          <a:p>
            <a:pPr algn="ctr"/>
            <a:r>
              <a:rPr lang="en-US" sz="12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Let’s talk</a:t>
            </a:r>
          </a:p>
        </p:txBody>
      </p:sp>
    </p:spTree>
    <p:extLst>
      <p:ext uri="{BB962C8B-B14F-4D97-AF65-F5344CB8AC3E}">
        <p14:creationId xmlns:p14="http://schemas.microsoft.com/office/powerpoint/2010/main" val="312946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8">
            <a:extLst>
              <a:ext uri="{FF2B5EF4-FFF2-40B4-BE49-F238E27FC236}">
                <a16:creationId xmlns:a16="http://schemas.microsoft.com/office/drawing/2014/main" id="{22BE3BF4-E0A6-4B04-84FD-798C38B4B75A}"/>
              </a:ext>
            </a:extLst>
          </p:cNvPr>
          <p:cNvSpPr/>
          <p:nvPr/>
        </p:nvSpPr>
        <p:spPr>
          <a:xfrm>
            <a:off x="1600200" y="876300"/>
            <a:ext cx="9067800" cy="1676400"/>
          </a:xfrm>
          <a:prstGeom prst="wedgeRoundRectCallout">
            <a:avLst>
              <a:gd name="adj1" fmla="val -56150"/>
              <a:gd name="adj2" fmla="val 17721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</a:t>
            </a: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like yesterday?</a:t>
            </a: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45711431-E357-4B10-8B59-710679038672}"/>
              </a:ext>
            </a:extLst>
          </p:cNvPr>
          <p:cNvSpPr/>
          <p:nvPr/>
        </p:nvSpPr>
        <p:spPr>
          <a:xfrm>
            <a:off x="10668000" y="2879556"/>
            <a:ext cx="5236889" cy="1501944"/>
          </a:xfrm>
          <a:prstGeom prst="wedgeRoundRectCallout">
            <a:avLst>
              <a:gd name="adj1" fmla="val 57571"/>
              <a:gd name="adj2" fmla="val 18657"/>
              <a:gd name="adj3" fmla="val 16667"/>
            </a:avLst>
          </a:prstGeom>
          <a:solidFill>
            <a:srgbClr val="FFEA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_____.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4914900"/>
            <a:ext cx="1527767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7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0" y="0"/>
            <a:ext cx="18288000" cy="10629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5800" y="5905500"/>
            <a:ext cx="228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8288000" cy="10477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2400" y="58293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5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66;p56"/>
          <p:cNvSpPr txBox="1">
            <a:spLocks/>
          </p:cNvSpPr>
          <p:nvPr/>
        </p:nvSpPr>
        <p:spPr>
          <a:xfrm>
            <a:off x="3581400" y="419100"/>
            <a:ext cx="11017137" cy="144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Wrap-up: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927" y="1346420"/>
            <a:ext cx="2776836" cy="2795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123" y="1136000"/>
            <a:ext cx="2987891" cy="2908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704" y="4695614"/>
            <a:ext cx="2961967" cy="29660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5122" y="4818717"/>
            <a:ext cx="2987892" cy="2884066"/>
          </a:xfrm>
          <a:prstGeom prst="rect">
            <a:avLst/>
          </a:prstGeom>
        </p:spPr>
      </p:pic>
      <p:sp>
        <p:nvSpPr>
          <p:cNvPr id="13" name="Up Arrow 12"/>
          <p:cNvSpPr/>
          <p:nvPr/>
        </p:nvSpPr>
        <p:spPr>
          <a:xfrm rot="2644498">
            <a:off x="11153473" y="2886456"/>
            <a:ext cx="723960" cy="97840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7209805">
            <a:off x="11262059" y="4723301"/>
            <a:ext cx="723960" cy="97840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3493707">
            <a:off x="6323049" y="4808452"/>
            <a:ext cx="723960" cy="97840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8797331">
            <a:off x="6331642" y="3026454"/>
            <a:ext cx="723960" cy="978408"/>
          </a:xfrm>
          <a:prstGeom prst="up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ular Callout 16"/>
          <p:cNvSpPr/>
          <p:nvPr/>
        </p:nvSpPr>
        <p:spPr>
          <a:xfrm>
            <a:off x="1371600" y="7786348"/>
            <a:ext cx="9067800" cy="1395752"/>
          </a:xfrm>
          <a:prstGeom prst="wedgeRoundRectCallout">
            <a:avLst>
              <a:gd name="adj1" fmla="val -17748"/>
              <a:gd name="adj2" fmla="val 23561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</a:t>
            </a:r>
          </a:p>
          <a:p>
            <a:pPr algn="ctr"/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last weekend?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11277600" y="8476653"/>
            <a:ext cx="4114800" cy="939501"/>
          </a:xfrm>
          <a:prstGeom prst="wedgeRoundRectCallout">
            <a:avLst>
              <a:gd name="adj1" fmla="val -11085"/>
              <a:gd name="adj2" fmla="val 16043"/>
              <a:gd name="adj3" fmla="val 16667"/>
            </a:avLst>
          </a:prstGeom>
          <a:solidFill>
            <a:schemeClr val="bg1"/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…………….</a:t>
            </a:r>
            <a:endParaRPr lang="vi-VN" sz="40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6482397" y="3205398"/>
            <a:ext cx="5380666" cy="2565883"/>
          </a:xfrm>
          <a:prstGeom prst="cloudCallout">
            <a:avLst>
              <a:gd name="adj1" fmla="val -33370"/>
              <a:gd name="adj2" fmla="val 94632"/>
            </a:avLst>
          </a:prstGeom>
          <a:solidFill>
            <a:schemeClr val="bg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</a:t>
            </a:r>
            <a:r>
              <a:rPr lang="en-US" sz="24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UNIT 16: 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Weather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Lesson 1: Part 1-2-3</a:t>
            </a:r>
          </a:p>
        </p:txBody>
      </p:sp>
    </p:spTree>
    <p:extLst>
      <p:ext uri="{BB962C8B-B14F-4D97-AF65-F5344CB8AC3E}">
        <p14:creationId xmlns:p14="http://schemas.microsoft.com/office/powerpoint/2010/main" val="428010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">
            <a:extLst>
              <a:ext uri="{FF2B5EF4-FFF2-40B4-BE49-F238E27FC236}">
                <a16:creationId xmlns:a16="http://schemas.microsoft.com/office/drawing/2014/main" id="{EF9E4DBE-66F4-4BAE-99B4-AD76E3327916}"/>
              </a:ext>
            </a:extLst>
          </p:cNvPr>
          <p:cNvSpPr txBox="1"/>
          <p:nvPr/>
        </p:nvSpPr>
        <p:spPr>
          <a:xfrm>
            <a:off x="2971800" y="2324100"/>
            <a:ext cx="11849100" cy="383181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sz="1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Ring the</a:t>
            </a:r>
          </a:p>
          <a:p>
            <a:pPr algn="ctr"/>
            <a:r>
              <a:rPr lang="en-US" sz="12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golden bell</a:t>
            </a:r>
          </a:p>
        </p:txBody>
      </p:sp>
      <p:sp>
        <p:nvSpPr>
          <p:cNvPr id="8" name="Google Shape;1066;p56"/>
          <p:cNvSpPr txBox="1">
            <a:spLocks/>
          </p:cNvSpPr>
          <p:nvPr/>
        </p:nvSpPr>
        <p:spPr>
          <a:xfrm>
            <a:off x="3962400" y="55179"/>
            <a:ext cx="10515600" cy="20141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VNI-Whimsy" panose="00000400000000000000" pitchFamily="2" charset="0"/>
              </a:rPr>
              <a:t/>
            </a:r>
            <a:b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VNI-Whimsy" panose="00000400000000000000" pitchFamily="2" charset="0"/>
              </a:rPr>
            </a:b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Comic Sans MS" panose="030F0702030302020204" pitchFamily="66" charset="0"/>
              </a:rPr>
              <a:t>Mini game:</a:t>
            </a:r>
          </a:p>
        </p:txBody>
      </p:sp>
      <p:pic>
        <p:nvPicPr>
          <p:cNvPr id="2" name="NHẠC NỀN RAP IQ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35800" y="-1501775"/>
            <a:ext cx="1539875" cy="153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03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854" numSld="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514600" y="5647187"/>
            <a:ext cx="14889600" cy="129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https://youtu.be/XcW9Ct000yY?si=stfo_C8qTkWeRPiK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ubtitle 12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ubtitle 14"/>
          <p:cNvSpPr>
            <a:spLocks noGrp="1"/>
          </p:cNvSpPr>
          <p:nvPr>
            <p:ph type="subTitle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2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221" y="5130560"/>
            <a:ext cx="4163686" cy="3024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4809" y="5125846"/>
            <a:ext cx="4163686" cy="3024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81393" y="5125848"/>
            <a:ext cx="4163686" cy="30240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814" y="4429564"/>
            <a:ext cx="829840" cy="10509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9807" y="4411520"/>
            <a:ext cx="939629" cy="11011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0443" y="4381034"/>
            <a:ext cx="989817" cy="11479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81EEF76-51FD-4FF0-B264-B5FC5A5DAABB}"/>
              </a:ext>
            </a:extLst>
          </p:cNvPr>
          <p:cNvSpPr txBox="1"/>
          <p:nvPr/>
        </p:nvSpPr>
        <p:spPr>
          <a:xfrm>
            <a:off x="3036822" y="6269816"/>
            <a:ext cx="3426484" cy="100027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5600" b="1" dirty="0">
                <a:latin typeface="Comic Sans MS" panose="030F0702030302020204" pitchFamily="66" charset="0"/>
              </a:rPr>
              <a:t>weather</a:t>
            </a:r>
            <a:endParaRPr lang="en-US" sz="5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289208-E52A-4EEF-9E7C-5795241EACC3}"/>
              </a:ext>
            </a:extLst>
          </p:cNvPr>
          <p:cNvSpPr txBox="1"/>
          <p:nvPr/>
        </p:nvSpPr>
        <p:spPr>
          <a:xfrm>
            <a:off x="7563751" y="6235345"/>
            <a:ext cx="3426484" cy="100027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5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cinema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77C927-2EA8-47A1-9589-56A8CC0C7E44}"/>
              </a:ext>
            </a:extLst>
          </p:cNvPr>
          <p:cNvSpPr txBox="1"/>
          <p:nvPr/>
        </p:nvSpPr>
        <p:spPr>
          <a:xfrm>
            <a:off x="12080492" y="6199632"/>
            <a:ext cx="3426484" cy="1000274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</a:bodyPr>
          <a:lstStyle/>
          <a:p>
            <a:pPr algn="ctr"/>
            <a:r>
              <a:rPr lang="en-US" sz="56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face</a:t>
            </a:r>
          </a:p>
        </p:txBody>
      </p:sp>
      <p:sp>
        <p:nvSpPr>
          <p:cNvPr id="35" name="1"/>
          <p:cNvSpPr/>
          <p:nvPr/>
        </p:nvSpPr>
        <p:spPr>
          <a:xfrm>
            <a:off x="2668254" y="4416948"/>
            <a:ext cx="4046250" cy="40847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2000"/>
          </a:p>
        </p:txBody>
      </p:sp>
      <p:sp>
        <p:nvSpPr>
          <p:cNvPr id="34" name="1"/>
          <p:cNvSpPr/>
          <p:nvPr/>
        </p:nvSpPr>
        <p:spPr>
          <a:xfrm>
            <a:off x="7200475" y="4516225"/>
            <a:ext cx="4046250" cy="388620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2000"/>
          </a:p>
        </p:txBody>
      </p:sp>
      <p:sp>
        <p:nvSpPr>
          <p:cNvPr id="30" name="1"/>
          <p:cNvSpPr/>
          <p:nvPr/>
        </p:nvSpPr>
        <p:spPr>
          <a:xfrm>
            <a:off x="11824466" y="4516225"/>
            <a:ext cx="4046250" cy="408475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 sz="200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378" y="10671270"/>
            <a:ext cx="2264224" cy="2353432"/>
          </a:xfrm>
          <a:prstGeom prst="rect">
            <a:avLst/>
          </a:prstGeom>
          <a:ln>
            <a:noFill/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7785" y="10600406"/>
            <a:ext cx="2235562" cy="2392052"/>
          </a:xfrm>
          <a:prstGeom prst="rect">
            <a:avLst/>
          </a:prstGeom>
          <a:ln>
            <a:noFill/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499" y="10537906"/>
            <a:ext cx="2235562" cy="2392052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5B0DD328-6722-4C7B-85C2-BA2F15590FFB}"/>
              </a:ext>
            </a:extLst>
          </p:cNvPr>
          <p:cNvSpPr/>
          <p:nvPr/>
        </p:nvSpPr>
        <p:spPr>
          <a:xfrm>
            <a:off x="1892814" y="1245338"/>
            <a:ext cx="14661572" cy="2487942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5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</a:rPr>
              <a:t>A:</a:t>
            </a:r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What was the _______ like last Sunday?</a:t>
            </a:r>
          </a:p>
          <a:p>
            <a:r>
              <a:rPr 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B: It was rainy.</a:t>
            </a:r>
          </a:p>
        </p:txBody>
      </p:sp>
      <p:pic>
        <p:nvPicPr>
          <p:cNvPr id="18" name="Picture 1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1400" y="8877300"/>
            <a:ext cx="2892058" cy="1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5729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93827E-6 L 0.00174 -0.4688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234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9877E-6 L 0.00348 -0.46265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20988E-6 L 0.00347 -0.48858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"/>
          <p:cNvSpPr/>
          <p:nvPr/>
        </p:nvSpPr>
        <p:spPr>
          <a:xfrm>
            <a:off x="9389460" y="7022693"/>
            <a:ext cx="7507180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windy.</a:t>
            </a:r>
          </a:p>
        </p:txBody>
      </p:sp>
      <p:sp>
        <p:nvSpPr>
          <p:cNvPr id="2" name="1"/>
          <p:cNvSpPr/>
          <p:nvPr/>
        </p:nvSpPr>
        <p:spPr>
          <a:xfrm>
            <a:off x="9389460" y="3719207"/>
            <a:ext cx="7507180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cloudy.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335" y="3752329"/>
            <a:ext cx="5372098" cy="4896371"/>
          </a:xfrm>
          <a:prstGeom prst="rect">
            <a:avLst/>
          </a:prstGeom>
        </p:spPr>
      </p:pic>
      <p:sp>
        <p:nvSpPr>
          <p:cNvPr id="24" name="3"/>
          <p:cNvSpPr/>
          <p:nvPr/>
        </p:nvSpPr>
        <p:spPr>
          <a:xfrm>
            <a:off x="9381918" y="5405999"/>
            <a:ext cx="7507180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 sunny.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2" b="542"/>
          <a:stretch/>
        </p:blipFill>
        <p:spPr>
          <a:xfrm>
            <a:off x="3589321" y="4601342"/>
            <a:ext cx="3605270" cy="2809464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044" y="7099606"/>
            <a:ext cx="865874" cy="10965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063" y="3781824"/>
            <a:ext cx="939629" cy="11011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4877" y="5380674"/>
            <a:ext cx="989817" cy="114798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9AA749-2057-4747-99E8-249D36EA4FB0}"/>
              </a:ext>
            </a:extLst>
          </p:cNvPr>
          <p:cNvSpPr/>
          <p:nvPr/>
        </p:nvSpPr>
        <p:spPr>
          <a:xfrm>
            <a:off x="5433222" y="887940"/>
            <a:ext cx="8569000" cy="2560924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What was the weather like last weekend?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5100" y="6924444"/>
            <a:ext cx="1176622" cy="1258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0016" y="5209110"/>
            <a:ext cx="1191706" cy="1238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5100" y="3700540"/>
            <a:ext cx="1176622" cy="1258984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1400" y="8877300"/>
            <a:ext cx="2892058" cy="1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607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55951 -0.0143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2" y="-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-0.55065 0.00648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39" y="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55951 -0.00463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8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"/>
          <p:cNvSpPr/>
          <p:nvPr/>
        </p:nvSpPr>
        <p:spPr>
          <a:xfrm>
            <a:off x="2528119" y="3905101"/>
            <a:ext cx="13846586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do you do in the morning?</a:t>
            </a:r>
          </a:p>
        </p:txBody>
      </p:sp>
      <p:sp>
        <p:nvSpPr>
          <p:cNvPr id="2" name="1"/>
          <p:cNvSpPr/>
          <p:nvPr/>
        </p:nvSpPr>
        <p:spPr>
          <a:xfrm>
            <a:off x="2612615" y="5588109"/>
            <a:ext cx="13846586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Where does he go on Saturdays?</a:t>
            </a:r>
          </a:p>
        </p:txBody>
      </p:sp>
      <p:sp>
        <p:nvSpPr>
          <p:cNvPr id="24" name="3"/>
          <p:cNvSpPr/>
          <p:nvPr/>
        </p:nvSpPr>
        <p:spPr>
          <a:xfrm>
            <a:off x="2612615" y="7101851"/>
            <a:ext cx="13846586" cy="1200150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was </a:t>
            </a:r>
            <a:r>
              <a:rPr lang="vi-VN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weather like yesterday?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73" y="6907324"/>
            <a:ext cx="1254881" cy="15892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3559787"/>
            <a:ext cx="1296889" cy="15197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058" y="5172815"/>
            <a:ext cx="1312483" cy="152221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7C9AA749-2057-4747-99E8-249D36EA4FB0}"/>
              </a:ext>
            </a:extLst>
          </p:cNvPr>
          <p:cNvSpPr/>
          <p:nvPr/>
        </p:nvSpPr>
        <p:spPr>
          <a:xfrm>
            <a:off x="4665187" y="767062"/>
            <a:ext cx="9741438" cy="2560924"/>
          </a:xfrm>
          <a:prstGeom prst="rect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A: </a:t>
            </a:r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___________.</a:t>
            </a:r>
          </a:p>
          <a:p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    B: </a:t>
            </a:r>
            <a:r>
              <a:rPr lang="en-US" sz="5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 was rainy.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990" y="3656846"/>
            <a:ext cx="1176622" cy="12589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2926" y="7034538"/>
            <a:ext cx="1191706" cy="12386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23990" y="5269674"/>
            <a:ext cx="1176622" cy="1258984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1400" y="8877300"/>
            <a:ext cx="2892058" cy="12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3323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90643 0.01512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30" y="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19753E-6 L -0.91476 0.025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47" y="12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5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6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48000" decel="5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33333E-6 L -0.93056 0.00277 " pathEditMode="relative" rAng="0" ptsTypes="AA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28" y="1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3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" grpId="0" animBg="1"/>
      <p:bldP spid="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4"/>
          <p:cNvSpPr txBox="1"/>
          <p:nvPr/>
        </p:nvSpPr>
        <p:spPr>
          <a:xfrm>
            <a:off x="1447800" y="5600700"/>
            <a:ext cx="15573405" cy="1676400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0324116"/>
              </a:avLst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THANKS FOR </a:t>
            </a:r>
          </a:p>
          <a:p>
            <a:pPr algn="ctr">
              <a:lnSpc>
                <a:spcPct val="150000"/>
              </a:lnSpc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0615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9753600" y="2933700"/>
            <a:ext cx="7239000" cy="385057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828800" y="1638300"/>
            <a:ext cx="7315200" cy="608163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8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.VnHelvetIns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0" y="2016916"/>
            <a:ext cx="6019800" cy="5684145"/>
          </a:xfrm>
          <a:prstGeom prst="rect">
            <a:avLst/>
          </a:prstGeom>
        </p:spPr>
      </p:pic>
      <p:sp>
        <p:nvSpPr>
          <p:cNvPr id="7" name="2"/>
          <p:cNvSpPr/>
          <p:nvPr/>
        </p:nvSpPr>
        <p:spPr>
          <a:xfrm>
            <a:off x="11868536" y="5038376"/>
            <a:ext cx="3237727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weðə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9" name="1"/>
          <p:cNvSpPr/>
          <p:nvPr/>
        </p:nvSpPr>
        <p:spPr>
          <a:xfrm>
            <a:off x="11125200" y="3748130"/>
            <a:ext cx="4724400" cy="145424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9000" b="1" dirty="0">
                <a:solidFill>
                  <a:srgbClr val="FF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Arial" panose="020B0604020202020204" pitchFamily="34" charset="0"/>
              </a:rPr>
              <a:t>weather</a:t>
            </a:r>
          </a:p>
        </p:txBody>
      </p:sp>
      <p:pic>
        <p:nvPicPr>
          <p:cNvPr id="2" name="weath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45400" y="677862"/>
            <a:ext cx="1920875" cy="19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2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eather Bùi Liễu 096814278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3124200" y="4457700"/>
            <a:ext cx="11672440" cy="14302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029"/>
              </a:lnSpc>
              <a:spcBef>
                <a:spcPct val="0"/>
              </a:spcBef>
            </a:pPr>
            <a:r>
              <a:rPr lang="en-US" sz="16600" b="1" spc="475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anose="02050806060905020404" pitchFamily="18" charset="0"/>
                <a:ea typeface="Wedges"/>
                <a:cs typeface="Wedges"/>
                <a:sym typeface="Wedges"/>
              </a:rPr>
              <a:t>Weather</a:t>
            </a:r>
            <a:endParaRPr lang="en-US" sz="16600" b="1" u="none" strike="noStrike" spc="475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nard MT Condensed" panose="02050806060905020404" pitchFamily="18" charset="0"/>
              <a:ea typeface="Wedges"/>
              <a:cs typeface="Wedges"/>
              <a:sym typeface="Wedge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91000" y="6210300"/>
            <a:ext cx="9931074" cy="6644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6000" b="1" dirty="0">
                <a:solidFill>
                  <a:srgbClr val="655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Jella"/>
                <a:cs typeface="Jella"/>
                <a:sym typeface="Jella"/>
              </a:rPr>
              <a:t>Lesson 1 – Part 1,2,3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3B32D9C4-4C27-8522-B450-B0756E119FA7}"/>
              </a:ext>
            </a:extLst>
          </p:cNvPr>
          <p:cNvSpPr txBox="1"/>
          <p:nvPr/>
        </p:nvSpPr>
        <p:spPr>
          <a:xfrm>
            <a:off x="7162800" y="2019300"/>
            <a:ext cx="5195952" cy="1015663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r>
              <a:rPr lang="en-US" sz="6600" b="1" u="sng" dirty="0">
                <a:solidFill>
                  <a:srgbClr val="6550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Jella"/>
                <a:cs typeface="Jella"/>
                <a:sym typeface="Jella"/>
              </a:rPr>
              <a:t>Unit 16:</a:t>
            </a:r>
          </a:p>
        </p:txBody>
      </p:sp>
    </p:spTree>
    <p:extLst>
      <p:ext uri="{BB962C8B-B14F-4D97-AF65-F5344CB8AC3E}">
        <p14:creationId xmlns:p14="http://schemas.microsoft.com/office/powerpoint/2010/main" val="258504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34"/>
          <p:cNvSpPr txBox="1"/>
          <p:nvPr/>
        </p:nvSpPr>
        <p:spPr>
          <a:xfrm>
            <a:off x="1371600" y="647700"/>
            <a:ext cx="1577340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371600" indent="-1371600" algn="ctr">
              <a:buAutoNum type="arabicPeriod"/>
            </a:pPr>
            <a:endParaRPr lang="en-US" sz="100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Comic Sans MS" panose="030F0702030302020204" pitchFamily="66" charset="0"/>
              <a:ea typeface="Mango AC"/>
              <a:cs typeface="Mango AC"/>
              <a:sym typeface="Mango AC"/>
            </a:endParaRPr>
          </a:p>
          <a:p>
            <a:pPr algn="ctr"/>
            <a:r>
              <a:rPr lang="en-US" sz="8800" b="1" u="sng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Activity 1:</a:t>
            </a:r>
          </a:p>
          <a:p>
            <a:pPr algn="ctr"/>
            <a:r>
              <a:rPr lang="en-US" sz="12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Look, listen </a:t>
            </a:r>
          </a:p>
          <a:p>
            <a:pPr algn="ctr"/>
            <a:r>
              <a:rPr lang="en-US" sz="12000" b="1" dirty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and repeat</a:t>
            </a:r>
          </a:p>
        </p:txBody>
      </p:sp>
    </p:spTree>
    <p:extLst>
      <p:ext uri="{BB962C8B-B14F-4D97-AF65-F5344CB8AC3E}">
        <p14:creationId xmlns:p14="http://schemas.microsoft.com/office/powerpoint/2010/main" val="105210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691" y="1485900"/>
            <a:ext cx="16924509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3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11">
            <a:extLst>
              <a:ext uri="{FF2B5EF4-FFF2-40B4-BE49-F238E27FC236}">
                <a16:creationId xmlns:a16="http://schemas.microsoft.com/office/drawing/2014/main" id="{19A1E68F-9EDB-44FA-9FE8-EB7DF40BEDEE}"/>
              </a:ext>
            </a:extLst>
          </p:cNvPr>
          <p:cNvGrpSpPr/>
          <p:nvPr/>
        </p:nvGrpSpPr>
        <p:grpSpPr>
          <a:xfrm>
            <a:off x="533400" y="2081836"/>
            <a:ext cx="16992600" cy="6052070"/>
            <a:chOff x="258389" y="586879"/>
            <a:chExt cx="8534401" cy="3102235"/>
          </a:xfrm>
        </p:grpSpPr>
        <p:pic>
          <p:nvPicPr>
            <p:cNvPr id="28" name="15">
              <a:extLst>
                <a:ext uri="{FF2B5EF4-FFF2-40B4-BE49-F238E27FC236}">
                  <a16:creationId xmlns:a16="http://schemas.microsoft.com/office/drawing/2014/main" id="{CDE537BE-30CA-4CC5-8FF6-A48D8F6F51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email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1975" b="199"/>
            <a:stretch/>
          </p:blipFill>
          <p:spPr>
            <a:xfrm>
              <a:off x="258389" y="965748"/>
              <a:ext cx="8534401" cy="27233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29" name="14">
              <a:extLst>
                <a:ext uri="{FF2B5EF4-FFF2-40B4-BE49-F238E27FC236}">
                  <a16:creationId xmlns:a16="http://schemas.microsoft.com/office/drawing/2014/main" id="{9DFBA1E7-3ED8-490F-8FD6-A457DB9948EA}"/>
                </a:ext>
              </a:extLst>
            </p:cNvPr>
            <p:cNvSpPr/>
            <p:nvPr/>
          </p:nvSpPr>
          <p:spPr>
            <a:xfrm>
              <a:off x="780766" y="586879"/>
              <a:ext cx="2809491" cy="615680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</a:endParaRPr>
            </a:p>
          </p:txBody>
        </p:sp>
        <p:sp>
          <p:nvSpPr>
            <p:cNvPr id="30" name="13">
              <a:extLst>
                <a:ext uri="{FF2B5EF4-FFF2-40B4-BE49-F238E27FC236}">
                  <a16:creationId xmlns:a16="http://schemas.microsoft.com/office/drawing/2014/main" id="{33E3538A-4FCB-4B1D-9439-E9BB1D88E22E}"/>
                </a:ext>
              </a:extLst>
            </p:cNvPr>
            <p:cNvSpPr/>
            <p:nvPr/>
          </p:nvSpPr>
          <p:spPr>
            <a:xfrm>
              <a:off x="4984044" y="860508"/>
              <a:ext cx="2861264" cy="699998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</a:endParaRPr>
            </a:p>
          </p:txBody>
        </p:sp>
        <p:sp>
          <p:nvSpPr>
            <p:cNvPr id="32" name="12">
              <a:extLst>
                <a:ext uri="{FF2B5EF4-FFF2-40B4-BE49-F238E27FC236}">
                  <a16:creationId xmlns:a16="http://schemas.microsoft.com/office/drawing/2014/main" id="{5F922354-9C33-41C5-ACD4-996413ACDBFB}"/>
                </a:ext>
              </a:extLst>
            </p:cNvPr>
            <p:cNvSpPr/>
            <p:nvPr/>
          </p:nvSpPr>
          <p:spPr>
            <a:xfrm>
              <a:off x="1994827" y="2838649"/>
              <a:ext cx="1833472" cy="436212"/>
            </a:xfrm>
            <a:prstGeom prst="roundRect">
              <a:avLst/>
            </a:prstGeom>
            <a:solidFill>
              <a:srgbClr val="FDF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4000" dirty="0">
                <a:solidFill>
                  <a:schemeClr val="tx1"/>
                </a:solidFill>
              </a:endParaRPr>
            </a:p>
          </p:txBody>
        </p:sp>
      </p:grpSp>
      <p:sp>
        <p:nvSpPr>
          <p:cNvPr id="33" name="10">
            <a:extLst>
              <a:ext uri="{FF2B5EF4-FFF2-40B4-BE49-F238E27FC236}">
                <a16:creationId xmlns:a16="http://schemas.microsoft.com/office/drawing/2014/main" id="{0637D138-16C9-4CA0-89D7-F16B5B1CEA32}"/>
              </a:ext>
            </a:extLst>
          </p:cNvPr>
          <p:cNvSpPr/>
          <p:nvPr/>
        </p:nvSpPr>
        <p:spPr>
          <a:xfrm>
            <a:off x="1423882" y="1998118"/>
            <a:ext cx="6008111" cy="13999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Hi, Minh. Where were you last weekend?</a:t>
            </a:r>
            <a:endParaRPr lang="vi-VN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9">
            <a:extLst>
              <a:ext uri="{FF2B5EF4-FFF2-40B4-BE49-F238E27FC236}">
                <a16:creationId xmlns:a16="http://schemas.microsoft.com/office/drawing/2014/main" id="{6E0297E5-6000-436D-86FF-51152FDDDB85}"/>
              </a:ext>
            </a:extLst>
          </p:cNvPr>
          <p:cNvSpPr/>
          <p:nvPr/>
        </p:nvSpPr>
        <p:spPr>
          <a:xfrm>
            <a:off x="9902536" y="2722231"/>
            <a:ext cx="5903385" cy="12453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What was the weather like in Sa Pa?</a:t>
            </a:r>
          </a:p>
        </p:txBody>
      </p:sp>
      <p:sp>
        <p:nvSpPr>
          <p:cNvPr id="35" name="8">
            <a:extLst>
              <a:ext uri="{FF2B5EF4-FFF2-40B4-BE49-F238E27FC236}">
                <a16:creationId xmlns:a16="http://schemas.microsoft.com/office/drawing/2014/main" id="{4F4DF5DC-F8E5-41C3-AF88-307761AC484E}"/>
              </a:ext>
            </a:extLst>
          </p:cNvPr>
          <p:cNvSpPr/>
          <p:nvPr/>
        </p:nvSpPr>
        <p:spPr>
          <a:xfrm>
            <a:off x="3933712" y="6340996"/>
            <a:ext cx="4082119" cy="9935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I was in Sa Pa.</a:t>
            </a:r>
            <a:endParaRPr lang="vi-VN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7">
            <a:extLst>
              <a:ext uri="{FF2B5EF4-FFF2-40B4-BE49-F238E27FC236}">
                <a16:creationId xmlns:a16="http://schemas.microsoft.com/office/drawing/2014/main" id="{230D4F1A-8811-4F68-9897-D1EC5E9A8E96}"/>
              </a:ext>
            </a:extLst>
          </p:cNvPr>
          <p:cNvSpPr/>
          <p:nvPr/>
        </p:nvSpPr>
        <p:spPr>
          <a:xfrm>
            <a:off x="528145" y="2849087"/>
            <a:ext cx="608761" cy="5591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6">
            <a:extLst>
              <a:ext uri="{FF2B5EF4-FFF2-40B4-BE49-F238E27FC236}">
                <a16:creationId xmlns:a16="http://schemas.microsoft.com/office/drawing/2014/main" id="{FC2FF892-DF5E-4500-9EA9-F546190F4E58}"/>
              </a:ext>
            </a:extLst>
          </p:cNvPr>
          <p:cNvSpPr/>
          <p:nvPr/>
        </p:nvSpPr>
        <p:spPr>
          <a:xfrm>
            <a:off x="9344139" y="2897331"/>
            <a:ext cx="608761" cy="559184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4000" b="1" dirty="0">
              <a:solidFill>
                <a:schemeClr val="accent4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20" name="5">
            <a:extLst>
              <a:ext uri="{FF2B5EF4-FFF2-40B4-BE49-F238E27FC236}">
                <a16:creationId xmlns:a16="http://schemas.microsoft.com/office/drawing/2014/main" id="{5802D0AE-1E42-4DCB-8C35-4BE94F99C197}"/>
              </a:ext>
            </a:extLst>
          </p:cNvPr>
          <p:cNvSpPr/>
          <p:nvPr/>
        </p:nvSpPr>
        <p:spPr>
          <a:xfrm>
            <a:off x="12254489" y="7055763"/>
            <a:ext cx="3415148" cy="782934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19" name="4">
            <a:extLst>
              <a:ext uri="{FF2B5EF4-FFF2-40B4-BE49-F238E27FC236}">
                <a16:creationId xmlns:a16="http://schemas.microsoft.com/office/drawing/2014/main" id="{BF659DAB-2F26-4E5B-9CDE-4D9AE803F13A}"/>
              </a:ext>
            </a:extLst>
          </p:cNvPr>
          <p:cNvSpPr/>
          <p:nvPr/>
        </p:nvSpPr>
        <p:spPr>
          <a:xfrm>
            <a:off x="12285661" y="6926064"/>
            <a:ext cx="3682555" cy="1042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It was sunny.</a:t>
            </a:r>
            <a:endParaRPr lang="vi-VN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3">
            <a:extLst>
              <a:ext uri="{FF2B5EF4-FFF2-40B4-BE49-F238E27FC236}">
                <a16:creationId xmlns:a16="http://schemas.microsoft.com/office/drawing/2014/main" id="{401C6EC2-54B7-4B3A-B220-5F0B1C1C640B}"/>
              </a:ext>
            </a:extLst>
          </p:cNvPr>
          <p:cNvSpPr/>
          <p:nvPr/>
        </p:nvSpPr>
        <p:spPr>
          <a:xfrm>
            <a:off x="1136906" y="7237375"/>
            <a:ext cx="4686730" cy="872424"/>
          </a:xfrm>
          <a:prstGeom prst="roundRect">
            <a:avLst/>
          </a:prstGeom>
          <a:solidFill>
            <a:srgbClr val="FDF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dirty="0">
              <a:solidFill>
                <a:schemeClr val="tx1"/>
              </a:solidFill>
            </a:endParaRP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2AF2A7AB-5F66-4496-AB16-D38B3A6FDEC2}"/>
              </a:ext>
            </a:extLst>
          </p:cNvPr>
          <p:cNvSpPr/>
          <p:nvPr/>
        </p:nvSpPr>
        <p:spPr>
          <a:xfrm>
            <a:off x="950937" y="7314184"/>
            <a:ext cx="5388492" cy="7188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Great! I like Sa Pa.</a:t>
            </a:r>
            <a:endParaRPr lang="vi-VN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9D3458E5-C8F0-450E-B1B2-C437FB7C07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216" y="537825"/>
            <a:ext cx="1283345" cy="127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138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52.1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52.4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52.2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52.5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52.3 Bùi Liễ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19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>
            <a:extLst>
              <a:ext uri="{FF2B5EF4-FFF2-40B4-BE49-F238E27FC236}">
                <a16:creationId xmlns:a16="http://schemas.microsoft.com/office/drawing/2014/main" id="{11989518-EA1F-4AD7-9325-E5C54126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598" y="3164515"/>
            <a:ext cx="955802" cy="94713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12">
            <a:extLst>
              <a:ext uri="{FF2B5EF4-FFF2-40B4-BE49-F238E27FC236}">
                <a16:creationId xmlns:a16="http://schemas.microsoft.com/office/drawing/2014/main" id="{18CFEA97-F2F0-48CC-897D-6897A9BDD93D}"/>
              </a:ext>
            </a:extLst>
          </p:cNvPr>
          <p:cNvSpPr txBox="1"/>
          <p:nvPr/>
        </p:nvSpPr>
        <p:spPr>
          <a:xfrm>
            <a:off x="1295400" y="2755893"/>
            <a:ext cx="16382999" cy="817245"/>
          </a:xfrm>
          <a:prstGeom prst="wedgeRoundRectCallout">
            <a:avLst>
              <a:gd name="adj1" fmla="val -55711"/>
              <a:gd name="adj2" fmla="val -379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chemeClr val="tx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What was the weather like </a:t>
            </a:r>
            <a:r>
              <a:rPr lang="en-US" u="sng" dirty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last </a:t>
            </a:r>
            <a:r>
              <a:rPr lang="en-US" u="sng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weekend/ yesterday</a:t>
            </a:r>
            <a:r>
              <a:rPr lang="en-US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anose="030F0702030302020204" pitchFamily="66" charset="0"/>
                <a:cs typeface="Arial" panose="020B0604020202020204" pitchFamily="34" charset="0"/>
              </a:rPr>
              <a:t>?</a:t>
            </a:r>
            <a:endParaRPr lang="vi-VN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11">
            <a:extLst>
              <a:ext uri="{FF2B5EF4-FFF2-40B4-BE49-F238E27FC236}">
                <a16:creationId xmlns:a16="http://schemas.microsoft.com/office/drawing/2014/main" id="{368A101E-68F2-4841-B1D3-DBC1D0BE1923}"/>
              </a:ext>
            </a:extLst>
          </p:cNvPr>
          <p:cNvSpPr txBox="1">
            <a:spLocks/>
          </p:cNvSpPr>
          <p:nvPr/>
        </p:nvSpPr>
        <p:spPr>
          <a:xfrm>
            <a:off x="2590800" y="4891269"/>
            <a:ext cx="11859167" cy="961846"/>
          </a:xfrm>
          <a:prstGeom prst="wedgeRoundRectCallout">
            <a:avLst>
              <a:gd name="adj1" fmla="val 60968"/>
              <a:gd name="adj2" fmla="val 20917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800" b="1" dirty="0">
                <a:solidFill>
                  <a:schemeClr val="tx1"/>
                </a:solidFill>
                <a:cs typeface="Arial" panose="020B0604020202020204" pitchFamily="34" charset="0"/>
              </a:rPr>
              <a:t>It </a:t>
            </a:r>
            <a:r>
              <a:rPr lang="en-US" sz="4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was +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adj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(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tình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từ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chỉ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thời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4800" b="1" u="sng" dirty="0" err="1" smtClean="0">
                <a:solidFill>
                  <a:srgbClr val="FF0000"/>
                </a:solidFill>
                <a:cs typeface="Arial" panose="020B0604020202020204" pitchFamily="34" charset="0"/>
              </a:rPr>
              <a:t>tiết</a:t>
            </a:r>
            <a:r>
              <a:rPr lang="en-US" sz="4800" b="1" u="sng" dirty="0" smtClean="0">
                <a:solidFill>
                  <a:srgbClr val="FF0000"/>
                </a:solidFill>
                <a:cs typeface="Arial" panose="020B0604020202020204" pitchFamily="34" charset="0"/>
              </a:rPr>
              <a:t>)</a:t>
            </a:r>
            <a:endParaRPr lang="en-US" sz="4800" b="1" u="sng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10">
            <a:extLst>
              <a:ext uri="{FF2B5EF4-FFF2-40B4-BE49-F238E27FC236}">
                <a16:creationId xmlns:a16="http://schemas.microsoft.com/office/drawing/2014/main" id="{AB3015DD-8B8C-4ADF-A0E3-88429A454339}"/>
              </a:ext>
            </a:extLst>
          </p:cNvPr>
          <p:cNvSpPr txBox="1">
            <a:spLocks/>
          </p:cNvSpPr>
          <p:nvPr/>
        </p:nvSpPr>
        <p:spPr>
          <a:xfrm>
            <a:off x="5486847" y="3293120"/>
            <a:ext cx="11640030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6" name="9">
            <a:extLst>
              <a:ext uri="{FF2B5EF4-FFF2-40B4-BE49-F238E27FC236}">
                <a16:creationId xmlns:a16="http://schemas.microsoft.com/office/drawing/2014/main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9601200" y="5418736"/>
            <a:ext cx="5567036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vi-VN" sz="4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________.)</a:t>
            </a:r>
            <a:endParaRPr lang="en-US" sz="40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549289E2-7F1B-4544-A37C-34E6AD678EEC}"/>
              </a:ext>
            </a:extLst>
          </p:cNvPr>
          <p:cNvSpPr txBox="1">
            <a:spLocks/>
          </p:cNvSpPr>
          <p:nvPr/>
        </p:nvSpPr>
        <p:spPr>
          <a:xfrm>
            <a:off x="2267881" y="1222482"/>
            <a:ext cx="14771276" cy="1330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tiết cuối tuần trước như thế nào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D05B3924-F9CA-47E0-9628-48B9B6058F5C}"/>
              </a:ext>
            </a:extLst>
          </p:cNvPr>
          <p:cNvSpPr txBox="1">
            <a:spLocks/>
          </p:cNvSpPr>
          <p:nvPr/>
        </p:nvSpPr>
        <p:spPr>
          <a:xfrm>
            <a:off x="978025" y="5905500"/>
            <a:ext cx="3329114" cy="1425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 u="sng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Example:</a:t>
            </a:r>
          </a:p>
        </p:txBody>
      </p:sp>
      <p:pic>
        <p:nvPicPr>
          <p:cNvPr id="11" name="6">
            <a:extLst>
              <a:ext uri="{FF2B5EF4-FFF2-40B4-BE49-F238E27FC236}">
                <a16:creationId xmlns:a16="http://schemas.microsoft.com/office/drawing/2014/main" id="{0718C63C-329E-4E77-A107-F9D3F4EF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3" r="133"/>
          <a:stretch/>
        </p:blipFill>
        <p:spPr bwMode="auto">
          <a:xfrm>
            <a:off x="722130" y="7241106"/>
            <a:ext cx="3031542" cy="2029196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5">
            <a:extLst>
              <a:ext uri="{FF2B5EF4-FFF2-40B4-BE49-F238E27FC236}">
                <a16:creationId xmlns:a16="http://schemas.microsoft.com/office/drawing/2014/main" id="{ABAFD9F1-D3A4-4259-9D55-1C4267977EAD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8" b="6918"/>
          <a:stretch/>
        </p:blipFill>
        <p:spPr>
          <a:xfrm>
            <a:off x="15309800" y="4899941"/>
            <a:ext cx="938692" cy="96184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6" name="4">
            <a:extLst>
              <a:ext uri="{FF2B5EF4-FFF2-40B4-BE49-F238E27FC236}">
                <a16:creationId xmlns:a16="http://schemas.microsoft.com/office/drawing/2014/main" id="{80F47F87-4B1B-4198-A214-77CA0556A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008241" y="7106387"/>
            <a:ext cx="940434" cy="957288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3">
            <a:extLst>
              <a:ext uri="{FF2B5EF4-FFF2-40B4-BE49-F238E27FC236}">
                <a16:creationId xmlns:a16="http://schemas.microsoft.com/office/drawing/2014/main" id="{8258280C-EC52-4636-B1D9-7C0132C5A327}"/>
              </a:ext>
            </a:extLst>
          </p:cNvPr>
          <p:cNvSpPr txBox="1">
            <a:spLocks/>
          </p:cNvSpPr>
          <p:nvPr/>
        </p:nvSpPr>
        <p:spPr>
          <a:xfrm>
            <a:off x="9165209" y="8398360"/>
            <a:ext cx="3794542" cy="890406"/>
          </a:xfrm>
          <a:prstGeom prst="wedgeRoundRectCallout">
            <a:avLst>
              <a:gd name="adj1" fmla="val 66440"/>
              <a:gd name="adj2" fmla="val 8194"/>
              <a:gd name="adj3" fmla="val 16667"/>
            </a:avLst>
          </a:prstGeom>
          <a:solidFill>
            <a:srgbClr val="FAB882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 dirty="0">
                <a:solidFill>
                  <a:schemeClr val="tx1"/>
                </a:solidFill>
                <a:cs typeface="Arial" panose="020B0604020202020204" pitchFamily="34" charset="0"/>
              </a:rPr>
              <a:t>It was </a:t>
            </a:r>
            <a:r>
              <a:rPr lang="en-US" sz="4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rainy</a:t>
            </a:r>
            <a:r>
              <a:rPr lang="en-US" sz="4000" b="1" dirty="0">
                <a:solidFill>
                  <a:schemeClr val="tx1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2">
            <a:extLst>
              <a:ext uri="{FF2B5EF4-FFF2-40B4-BE49-F238E27FC236}">
                <a16:creationId xmlns:a16="http://schemas.microsoft.com/office/drawing/2014/main" id="{59A0521A-F3BC-46A5-B101-B48FC132DA1D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918" b="6918"/>
          <a:stretch/>
        </p:blipFill>
        <p:spPr>
          <a:xfrm>
            <a:off x="13613544" y="8469799"/>
            <a:ext cx="938692" cy="961844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20" name="1">
            <a:extLst>
              <a:ext uri="{FF2B5EF4-FFF2-40B4-BE49-F238E27FC236}">
                <a16:creationId xmlns:a16="http://schemas.microsoft.com/office/drawing/2014/main" id="{1A88CFF2-1108-4BD1-B85C-A28CA1981DA0}"/>
              </a:ext>
            </a:extLst>
          </p:cNvPr>
          <p:cNvSpPr txBox="1">
            <a:spLocks/>
          </p:cNvSpPr>
          <p:nvPr/>
        </p:nvSpPr>
        <p:spPr>
          <a:xfrm>
            <a:off x="5486847" y="6972850"/>
            <a:ext cx="11927458" cy="961846"/>
          </a:xfrm>
          <a:prstGeom prst="wedgeRoundRectCallout">
            <a:avLst>
              <a:gd name="adj1" fmla="val -55163"/>
              <a:gd name="adj2" fmla="val -448"/>
              <a:gd name="adj3" fmla="val 16667"/>
            </a:avLst>
          </a:prstGeom>
          <a:solidFill>
            <a:srgbClr val="FAB882"/>
          </a:solidFill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 dirty="0">
                <a:solidFill>
                  <a:schemeClr val="tx1"/>
                </a:solidFill>
                <a:cs typeface="Arial" panose="020B0604020202020204" pitchFamily="34" charset="0"/>
              </a:rPr>
              <a:t>What was the weather like last weekend?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457200" y="186002"/>
            <a:ext cx="18288000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u="sng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Comic Sans MS" panose="030F0702030302020204" pitchFamily="66" charset="0"/>
                <a:ea typeface="Mango AC"/>
                <a:cs typeface="Mango AC"/>
                <a:sym typeface="Mango AC"/>
              </a:rPr>
              <a:t>Model sentences:</a:t>
            </a:r>
          </a:p>
        </p:txBody>
      </p:sp>
    </p:spTree>
    <p:extLst>
      <p:ext uri="{BB962C8B-B14F-4D97-AF65-F5344CB8AC3E}">
        <p14:creationId xmlns:p14="http://schemas.microsoft.com/office/powerpoint/2010/main" val="219239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8" grpId="0"/>
      <p:bldP spid="9" grpId="0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9251</TotalTime>
  <Words>382</Words>
  <Application>Microsoft Office PowerPoint</Application>
  <PresentationFormat>Custom</PresentationFormat>
  <Paragraphs>115</Paragraphs>
  <Slides>33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2" baseType="lpstr">
      <vt:lpstr>Bahnschrift Condensed</vt:lpstr>
      <vt:lpstr>VNI-Whimsy</vt:lpstr>
      <vt:lpstr>Kirang Haerang</vt:lpstr>
      <vt:lpstr>宋体</vt:lpstr>
      <vt:lpstr>Times New Roman</vt:lpstr>
      <vt:lpstr>Comic Sans MS</vt:lpstr>
      <vt:lpstr>Century Gothic</vt:lpstr>
      <vt:lpstr>Arial</vt:lpstr>
      <vt:lpstr>.VnHelvetIns</vt:lpstr>
      <vt:lpstr>Comfortaa</vt:lpstr>
      <vt:lpstr>Jella</vt:lpstr>
      <vt:lpstr>Calibri</vt:lpstr>
      <vt:lpstr>.VnCooper</vt:lpstr>
      <vt:lpstr>Wedges</vt:lpstr>
      <vt:lpstr>Bernard MT Condensed</vt:lpstr>
      <vt:lpstr>อีฟดอวอิ้ง Bold</vt:lpstr>
      <vt:lpstr>Mango AC</vt:lpstr>
      <vt:lpstr>Catamaran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OUR ENGLISH CLASS</dc:title>
  <dc:creator>Administrator</dc:creator>
  <cp:lastModifiedBy>Admin</cp:lastModifiedBy>
  <cp:revision>322</cp:revision>
  <dcterms:created xsi:type="dcterms:W3CDTF">2006-08-16T00:00:00Z</dcterms:created>
  <dcterms:modified xsi:type="dcterms:W3CDTF">2026-04-11T10:49:42Z</dcterms:modified>
  <dc:identifier>DAGXktD7rOw</dc:identifier>
</cp:coreProperties>
</file>