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3/27/2026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3/27/2026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3/27/2026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3/27/2026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3/27/2026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3/27/2026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3/27/2026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3/27/2026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3/27/2026</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40806" y="3875525"/>
            <a:ext cx="7766936" cy="1646302"/>
          </a:xfrm>
        </p:spPr>
        <p:txBody>
          <a:bodyPr/>
          <a:lstStyle/>
          <a:p>
            <a:r>
              <a:rPr lang="en-US" b="1" dirty="0">
                <a:solidFill>
                  <a:srgbClr val="FF0000"/>
                </a:solidFill>
                <a:latin typeface="UTM Avo" pitchFamily="18" charset="0"/>
                <a:cs typeface="Times New Roman" pitchFamily="18" charset="0"/>
              </a:rPr>
              <a:t>BÀI 18: THỰC HÀNH RỬA TAY, CHẢI RĂNG, RỬA MẶT (TIẾT </a:t>
            </a:r>
            <a:r>
              <a:rPr lang="vi-VN" b="1" dirty="0" smtClean="0">
                <a:solidFill>
                  <a:srgbClr val="FF0000"/>
                </a:solidFill>
                <a:latin typeface="UTM Avo" pitchFamily="18" charset="0"/>
                <a:cs typeface="Times New Roman" pitchFamily="18" charset="0"/>
              </a:rPr>
              <a:t>2</a:t>
            </a:r>
            <a:r>
              <a:rPr lang="en-US" b="1" dirty="0" smtClean="0">
                <a:solidFill>
                  <a:srgbClr val="FF0000"/>
                </a:solidFill>
                <a:latin typeface="UTM Avo" pitchFamily="18" charset="0"/>
                <a:cs typeface="Times New Roman" pitchFamily="18" charset="0"/>
              </a:rPr>
              <a:t>)</a:t>
            </a:r>
            <a:r>
              <a:rPr lang="en-US" b="1" dirty="0">
                <a:solidFill>
                  <a:srgbClr val="FF0000"/>
                </a:solidFill>
                <a:latin typeface="UTM Avo" pitchFamily="18" charset="0"/>
                <a:cs typeface="Times New Roman" pitchFamily="18" charset="0"/>
              </a:rPr>
              <a:t/>
            </a:r>
            <a:br>
              <a:rPr lang="en-US" b="1" dirty="0">
                <a:solidFill>
                  <a:srgbClr val="FF0000"/>
                </a:solidFill>
                <a:latin typeface="UTM Avo" pitchFamily="18" charset="0"/>
                <a:cs typeface="Times New Roman" pitchFamily="18" charset="0"/>
              </a:rPr>
            </a:br>
            <a:endParaRPr lang="en-US" dirty="0"/>
          </a:p>
        </p:txBody>
      </p:sp>
    </p:spTree>
    <p:extLst>
      <p:ext uri="{BB962C8B-B14F-4D97-AF65-F5344CB8AC3E}">
        <p14:creationId xmlns:p14="http://schemas.microsoft.com/office/powerpoint/2010/main" val="42730607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rgbClr val="FF0000"/>
                </a:solidFill>
              </a:rPr>
              <a:t> </a:t>
            </a:r>
            <a:r>
              <a:rPr lang="en-US" b="1" dirty="0" err="1">
                <a:latin typeface="Times New Roman" pitchFamily="18" charset="0"/>
                <a:cs typeface="Times New Roman" pitchFamily="18" charset="0"/>
              </a:rPr>
              <a:t>Hoạt</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động</a:t>
            </a:r>
            <a:r>
              <a:rPr lang="en-US" b="1" dirty="0">
                <a:latin typeface="Times New Roman" pitchFamily="18" charset="0"/>
                <a:cs typeface="Times New Roman" pitchFamily="18" charset="0"/>
              </a:rPr>
              <a:t> 1: </a:t>
            </a:r>
            <a:r>
              <a:rPr lang="en-US" b="1" dirty="0" err="1">
                <a:latin typeface="Times New Roman" pitchFamily="18" charset="0"/>
                <a:cs typeface="Times New Roman" pitchFamily="18" charset="0"/>
              </a:rPr>
              <a:t>Lợi</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ích</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của</a:t>
            </a:r>
            <a:r>
              <a:rPr lang="en-US" b="1" dirty="0">
                <a:latin typeface="Times New Roman" pitchFamily="18" charset="0"/>
                <a:cs typeface="Times New Roman" pitchFamily="18" charset="0"/>
              </a:rPr>
              <a:t> </a:t>
            </a:r>
            <a:r>
              <a:rPr lang="en-US" b="1" dirty="0" err="1">
                <a:latin typeface="Times New Roman" pitchFamily="18" charset="0"/>
                <a:cs typeface="Times New Roman" pitchFamily="18" charset="0"/>
              </a:rPr>
              <a:t>việc</a:t>
            </a:r>
            <a:r>
              <a:rPr lang="en-US" b="1" dirty="0">
                <a:latin typeface="Times New Roman" pitchFamily="18" charset="0"/>
                <a:cs typeface="Times New Roman" pitchFamily="18" charset="0"/>
              </a:rPr>
              <a:t> </a:t>
            </a:r>
            <a:r>
              <a:rPr lang="vi-VN" b="1" dirty="0" smtClean="0">
                <a:latin typeface="Times New Roman" pitchFamily="18" charset="0"/>
                <a:cs typeface="Times New Roman" pitchFamily="18" charset="0"/>
              </a:rPr>
              <a:t>chải răng</a:t>
            </a:r>
            <a:endParaRPr lang="en-US" dirty="0"/>
          </a:p>
        </p:txBody>
      </p:sp>
      <p:sp>
        <p:nvSpPr>
          <p:cNvPr id="3" name="Content Placeholder 2"/>
          <p:cNvSpPr>
            <a:spLocks noGrp="1"/>
          </p:cNvSpPr>
          <p:nvPr>
            <p:ph idx="1"/>
          </p:nvPr>
        </p:nvSpPr>
        <p:spPr>
          <a:xfrm>
            <a:off x="677334" y="1431720"/>
            <a:ext cx="8596668" cy="3880773"/>
          </a:xfrm>
        </p:spPr>
        <p:txBody>
          <a:bodyPr>
            <a:normAutofit/>
          </a:bodyPr>
          <a:lstStyle/>
          <a:p>
            <a:r>
              <a:rPr lang="vi-VN" sz="2400" b="1" dirty="0"/>
              <a:t>Bạn trong hình dưới đây đã làm gì để có hàm răng trắng, đẹp</a:t>
            </a:r>
            <a:r>
              <a:rPr lang="vi-VN" sz="2400" b="1" dirty="0" smtClean="0"/>
              <a:t>?</a:t>
            </a:r>
          </a:p>
          <a:p>
            <a:r>
              <a:rPr lang="vi-VN" sz="2400" b="1" dirty="0" smtClean="0"/>
              <a:t>Hằng ngày, em chải răng vào lúc nào?</a:t>
            </a:r>
            <a:endParaRPr lang="en-US" sz="2400" dirty="0"/>
          </a:p>
        </p:txBody>
      </p:sp>
      <p:sp>
        <p:nvSpPr>
          <p:cNvPr id="5" name="Rectangle 4"/>
          <p:cNvSpPr/>
          <p:nvPr/>
        </p:nvSpPr>
        <p:spPr>
          <a:xfrm>
            <a:off x="916517" y="2752520"/>
            <a:ext cx="6096000" cy="3539430"/>
          </a:xfrm>
          <a:prstGeom prst="rect">
            <a:avLst/>
          </a:prstGeom>
        </p:spPr>
        <p:txBody>
          <a:bodyPr>
            <a:spAutoFit/>
          </a:bodyPr>
          <a:lstStyle/>
          <a:p>
            <a:r>
              <a:rPr lang="vi-VN" sz="2800" i="1" dirty="0" smtClean="0">
                <a:solidFill>
                  <a:srgbClr val="FF0000"/>
                </a:solidFill>
                <a:latin typeface="Times New Roman" panose="02020603050405020304" pitchFamily="18" charset="0"/>
                <a:cs typeface="Times New Roman" panose="02020603050405020304" pitchFamily="18" charset="0"/>
              </a:rPr>
              <a:t>Trả lời:</a:t>
            </a:r>
          </a:p>
          <a:p>
            <a:r>
              <a:rPr lang="vi-VN" sz="2800" i="1" dirty="0" smtClean="0">
                <a:solidFill>
                  <a:srgbClr val="FF0000"/>
                </a:solidFill>
                <a:latin typeface="Times New Roman" panose="02020603050405020304" pitchFamily="18" charset="0"/>
                <a:cs typeface="Times New Roman" panose="02020603050405020304" pitchFamily="18" charset="0"/>
              </a:rPr>
              <a:t>Để </a:t>
            </a:r>
            <a:r>
              <a:rPr lang="vi-VN" sz="2800" i="1" dirty="0">
                <a:solidFill>
                  <a:srgbClr val="FF0000"/>
                </a:solidFill>
                <a:latin typeface="Times New Roman" panose="02020603050405020304" pitchFamily="18" charset="0"/>
                <a:cs typeface="Times New Roman" panose="02020603050405020304" pitchFamily="18" charset="0"/>
              </a:rPr>
              <a:t>có hàm răng trắng, đẹp, bạn trong hình đã đánh răng mỗi sáng và tối trước khi đi ngủ.</a:t>
            </a:r>
          </a:p>
          <a:p>
            <a:r>
              <a:rPr lang="vi-VN" sz="2800" b="1" i="1" dirty="0">
                <a:solidFill>
                  <a:srgbClr val="FF0000"/>
                </a:solidFill>
                <a:latin typeface="Times New Roman" panose="02020603050405020304" pitchFamily="18" charset="0"/>
                <a:cs typeface="Times New Roman" panose="02020603050405020304" pitchFamily="18" charset="0"/>
              </a:rPr>
              <a:t>Kết luận</a:t>
            </a:r>
            <a:r>
              <a:rPr lang="vi-VN" sz="2800" i="1" dirty="0">
                <a:solidFill>
                  <a:srgbClr val="FF0000"/>
                </a:solidFill>
                <a:latin typeface="Times New Roman" panose="02020603050405020304" pitchFamily="18" charset="0"/>
                <a:cs typeface="Times New Roman" panose="02020603050405020304" pitchFamily="18" charset="0"/>
              </a:rPr>
              <a:t>: Chải răng sau khi ăn và mỗi tối trước khi đi ngủ sẽ giúp em có hàm răng trắng, khỏe, đẹp, hơi thở thơm tho và phòng được bệnh về răng miệng.</a:t>
            </a:r>
            <a:endParaRPr lang="vi-VN" sz="2800" b="0" i="1" dirty="0">
              <a:solidFill>
                <a:srgbClr val="FF0000"/>
              </a:solidFill>
              <a:effectLst/>
              <a:latin typeface="Times New Roman" panose="02020603050405020304" pitchFamily="18" charset="0"/>
              <a:cs typeface="Times New Roman" panose="02020603050405020304" pitchFamily="18" charset="0"/>
            </a:endParaRPr>
          </a:p>
        </p:txBody>
      </p:sp>
      <p:pic>
        <p:nvPicPr>
          <p:cNvPr id="7" name="Picture 6"/>
          <p:cNvPicPr>
            <a:picLocks noChangeAspect="1"/>
          </p:cNvPicPr>
          <p:nvPr/>
        </p:nvPicPr>
        <p:blipFill>
          <a:blip r:embed="rId2"/>
          <a:stretch>
            <a:fillRect/>
          </a:stretch>
        </p:blipFill>
        <p:spPr>
          <a:xfrm>
            <a:off x="7251700" y="1861281"/>
            <a:ext cx="4940300" cy="5035567"/>
          </a:xfrm>
          <a:prstGeom prst="rect">
            <a:avLst/>
          </a:prstGeom>
        </p:spPr>
      </p:pic>
    </p:spTree>
    <p:extLst>
      <p:ext uri="{BB962C8B-B14F-4D97-AF65-F5344CB8AC3E}">
        <p14:creationId xmlns:p14="http://schemas.microsoft.com/office/powerpoint/2010/main" val="31878241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dirty="0"/>
          </a:p>
        </p:txBody>
      </p:sp>
      <p:pic>
        <p:nvPicPr>
          <p:cNvPr id="4" name="Picture 3"/>
          <p:cNvPicPr>
            <a:picLocks noChangeAspect="1"/>
          </p:cNvPicPr>
          <p:nvPr/>
        </p:nvPicPr>
        <p:blipFill>
          <a:blip r:embed="rId2"/>
          <a:stretch>
            <a:fillRect/>
          </a:stretch>
        </p:blipFill>
        <p:spPr>
          <a:xfrm>
            <a:off x="223989" y="1930400"/>
            <a:ext cx="10422348" cy="2336800"/>
          </a:xfrm>
          <a:prstGeom prst="rect">
            <a:avLst/>
          </a:prstGeom>
        </p:spPr>
      </p:pic>
    </p:spTree>
    <p:extLst>
      <p:ext uri="{BB962C8B-B14F-4D97-AF65-F5344CB8AC3E}">
        <p14:creationId xmlns:p14="http://schemas.microsoft.com/office/powerpoint/2010/main" val="22196615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vi-VN" dirty="0" smtClean="0"/>
              <a:t>Hoạt động 2: </a:t>
            </a:r>
            <a:r>
              <a:rPr lang="vi-VN" dirty="0"/>
              <a:t>Chải răng như thế nào? </a:t>
            </a:r>
            <a:br>
              <a:rPr lang="vi-VN" dirty="0"/>
            </a:br>
            <a:endParaRPr lang="en-US" dirty="0"/>
          </a:p>
        </p:txBody>
      </p:sp>
      <p:sp>
        <p:nvSpPr>
          <p:cNvPr id="3" name="Content Placeholder 2"/>
          <p:cNvSpPr>
            <a:spLocks noGrp="1"/>
          </p:cNvSpPr>
          <p:nvPr>
            <p:ph idx="1"/>
          </p:nvPr>
        </p:nvSpPr>
        <p:spPr>
          <a:xfrm>
            <a:off x="677334" y="1524485"/>
            <a:ext cx="8596668" cy="3880773"/>
          </a:xfrm>
        </p:spPr>
        <p:txBody>
          <a:bodyPr>
            <a:normAutofit/>
          </a:bodyPr>
          <a:lstStyle/>
          <a:p>
            <a:r>
              <a:rPr lang="vi-VN" sz="2400" dirty="0"/>
              <a:t>Chải răng đúng </a:t>
            </a:r>
            <a:r>
              <a:rPr lang="vi-VN" sz="2400" dirty="0" smtClean="0"/>
              <a:t>cách</a:t>
            </a:r>
          </a:p>
          <a:p>
            <a:r>
              <a:rPr lang="vi-VN" sz="2400" dirty="0"/>
              <a:t>C</a:t>
            </a:r>
            <a:r>
              <a:rPr lang="vi-VN" sz="2400" dirty="0" smtClean="0"/>
              <a:t>húng </a:t>
            </a:r>
            <a:r>
              <a:rPr lang="vi-VN" sz="2400" dirty="0"/>
              <a:t>ta cần: </a:t>
            </a:r>
            <a:r>
              <a:rPr lang="vi-VN" sz="2400" i="1" dirty="0">
                <a:solidFill>
                  <a:srgbClr val="FF0000"/>
                </a:solidFill>
              </a:rPr>
              <a:t>kem đánh răng, bàn chải, nước và chậu rửa.</a:t>
            </a:r>
          </a:p>
          <a:p>
            <a:endParaRPr lang="en-US" sz="2400" dirty="0"/>
          </a:p>
        </p:txBody>
      </p:sp>
      <p:pic>
        <p:nvPicPr>
          <p:cNvPr id="5" name="Picture 4"/>
          <p:cNvPicPr>
            <a:picLocks noChangeAspect="1"/>
          </p:cNvPicPr>
          <p:nvPr/>
        </p:nvPicPr>
        <p:blipFill>
          <a:blip r:embed="rId2"/>
          <a:stretch>
            <a:fillRect/>
          </a:stretch>
        </p:blipFill>
        <p:spPr>
          <a:xfrm>
            <a:off x="823264" y="2845285"/>
            <a:ext cx="8588520" cy="2457338"/>
          </a:xfrm>
          <a:prstGeom prst="rect">
            <a:avLst/>
          </a:prstGeom>
        </p:spPr>
      </p:pic>
    </p:spTree>
    <p:extLst>
      <p:ext uri="{BB962C8B-B14F-4D97-AF65-F5344CB8AC3E}">
        <p14:creationId xmlns:p14="http://schemas.microsoft.com/office/powerpoint/2010/main" val="34544781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in)">
                                      <p:cBhvr>
                                        <p:cTn id="7"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3833" y="119270"/>
            <a:ext cx="8596668" cy="1320800"/>
          </a:xfrm>
        </p:spPr>
        <p:txBody>
          <a:bodyPr/>
          <a:lstStyle/>
          <a:p>
            <a:r>
              <a:rPr lang="vi-VN" dirty="0"/>
              <a:t>Các bước chải răng</a:t>
            </a:r>
            <a:endParaRPr lang="en-US" dirty="0"/>
          </a:p>
        </p:txBody>
      </p:sp>
      <p:sp>
        <p:nvSpPr>
          <p:cNvPr id="3" name="Content Placeholder 2"/>
          <p:cNvSpPr>
            <a:spLocks noGrp="1"/>
          </p:cNvSpPr>
          <p:nvPr>
            <p:ph idx="1"/>
          </p:nvPr>
        </p:nvSpPr>
        <p:spPr>
          <a:xfrm>
            <a:off x="304800" y="686905"/>
            <a:ext cx="6737163" cy="3880773"/>
          </a:xfrm>
        </p:spPr>
        <p:txBody>
          <a:bodyPr>
            <a:noAutofit/>
          </a:bodyPr>
          <a:lstStyle/>
          <a:p>
            <a:r>
              <a:rPr lang="vi-VN" b="1" dirty="0">
                <a:latin typeface="Times New Roman" panose="02020603050405020304" pitchFamily="18" charset="0"/>
                <a:cs typeface="Times New Roman" panose="02020603050405020304" pitchFamily="18" charset="0"/>
              </a:rPr>
              <a:t>Các bước đánh răng đúng </a:t>
            </a:r>
            <a:r>
              <a:rPr lang="vi-VN" b="1" dirty="0" smtClean="0">
                <a:latin typeface="Times New Roman" panose="02020603050405020304" pitchFamily="18" charset="0"/>
                <a:cs typeface="Times New Roman" panose="02020603050405020304" pitchFamily="18" charset="0"/>
              </a:rPr>
              <a:t>cách:</a:t>
            </a:r>
          </a:p>
          <a:p>
            <a:r>
              <a:rPr lang="vi-VN" b="1" dirty="0" smtClean="0">
                <a:latin typeface="Times New Roman" panose="02020603050405020304" pitchFamily="18" charset="0"/>
                <a:cs typeface="Times New Roman" panose="02020603050405020304" pitchFamily="18" charset="0"/>
              </a:rPr>
              <a:t>Bước </a:t>
            </a:r>
            <a:r>
              <a:rPr lang="vi-VN" b="1" dirty="0">
                <a:latin typeface="Times New Roman" panose="02020603050405020304" pitchFamily="18" charset="0"/>
                <a:cs typeface="Times New Roman" panose="02020603050405020304" pitchFamily="18" charset="0"/>
              </a:rPr>
              <a:t>1: Súc miệng và làm ướt bàn chải</a:t>
            </a:r>
            <a:r>
              <a:rPr lang="vi-VN" dirty="0">
                <a:latin typeface="Times New Roman" panose="02020603050405020304" pitchFamily="18" charset="0"/>
                <a:cs typeface="Times New Roman" panose="02020603050405020304" pitchFamily="18" charset="0"/>
              </a:rPr>
              <a:t> Bé lấy một chút nước vào cốc, súc miệng sơ qua để loại bỏ thức ăn thừa và làm ướt bàn chải dưới vòi nước.</a:t>
            </a:r>
          </a:p>
          <a:p>
            <a:r>
              <a:rPr lang="vi-VN" b="1" dirty="0">
                <a:latin typeface="Times New Roman" panose="02020603050405020304" pitchFamily="18" charset="0"/>
                <a:cs typeface="Times New Roman" panose="02020603050405020304" pitchFamily="18" charset="0"/>
              </a:rPr>
              <a:t>Bước 2: Lấy kem đánh răng</a:t>
            </a:r>
            <a:r>
              <a:rPr lang="vi-VN" dirty="0">
                <a:latin typeface="Times New Roman" panose="02020603050405020304" pitchFamily="18" charset="0"/>
                <a:cs typeface="Times New Roman" panose="02020603050405020304" pitchFamily="18" charset="0"/>
              </a:rPr>
              <a:t> Bé lấy một lượng kem đánh răng vừa đủ (chỉ khoảng bằng hạt đậu) lên lông bàn chải.</a:t>
            </a:r>
          </a:p>
          <a:p>
            <a:r>
              <a:rPr lang="vi-VN" b="1" dirty="0">
                <a:latin typeface="Times New Roman" panose="02020603050405020304" pitchFamily="18" charset="0"/>
                <a:cs typeface="Times New Roman" panose="02020603050405020304" pitchFamily="18" charset="0"/>
              </a:rPr>
              <a:t>Bước 3: Chải răng đúng cách</a:t>
            </a:r>
            <a:r>
              <a:rPr lang="vi-VN" dirty="0">
                <a:latin typeface="Times New Roman" panose="02020603050405020304" pitchFamily="18" charset="0"/>
                <a:cs typeface="Times New Roman" panose="02020603050405020304" pitchFamily="18" charset="0"/>
              </a:rPr>
              <a:t> Đây là bước quan trọng nhất. Bé cần chú ý:</a:t>
            </a:r>
          </a:p>
          <a:p>
            <a:pPr lvl="1"/>
            <a:r>
              <a:rPr lang="vi-VN" b="1" dirty="0">
                <a:latin typeface="Times New Roman" panose="02020603050405020304" pitchFamily="18" charset="0"/>
                <a:cs typeface="Times New Roman" panose="02020603050405020304" pitchFamily="18" charset="0"/>
              </a:rPr>
              <a:t>Mặt ngoài:</a:t>
            </a:r>
            <a:r>
              <a:rPr lang="vi-VN" dirty="0">
                <a:latin typeface="Times New Roman" panose="02020603050405020304" pitchFamily="18" charset="0"/>
                <a:cs typeface="Times New Roman" panose="02020603050405020304" pitchFamily="18" charset="0"/>
              </a:rPr>
              <a:t> Chải theo chiều dọc hoặc xoay tròn (không chải ngang vì dễ làm hỏng nướu).</a:t>
            </a:r>
          </a:p>
          <a:p>
            <a:pPr lvl="1"/>
            <a:r>
              <a:rPr lang="vi-VN" b="1" dirty="0">
                <a:latin typeface="Times New Roman" panose="02020603050405020304" pitchFamily="18" charset="0"/>
                <a:cs typeface="Times New Roman" panose="02020603050405020304" pitchFamily="18" charset="0"/>
              </a:rPr>
              <a:t>Mặt nhai:</a:t>
            </a:r>
            <a:r>
              <a:rPr lang="vi-VN" dirty="0">
                <a:latin typeface="Times New Roman" panose="02020603050405020304" pitchFamily="18" charset="0"/>
                <a:cs typeface="Times New Roman" panose="02020603050405020304" pitchFamily="18" charset="0"/>
              </a:rPr>
              <a:t> Đặt bàn chải song song và chải nhẹ nhàng trên bề mặt răng hàm.</a:t>
            </a:r>
          </a:p>
          <a:p>
            <a:pPr lvl="1"/>
            <a:r>
              <a:rPr lang="vi-VN" b="1" dirty="0">
                <a:latin typeface="Times New Roman" panose="02020603050405020304" pitchFamily="18" charset="0"/>
                <a:cs typeface="Times New Roman" panose="02020603050405020304" pitchFamily="18" charset="0"/>
              </a:rPr>
              <a:t>Mặt trong:</a:t>
            </a:r>
            <a:r>
              <a:rPr lang="vi-VN" dirty="0">
                <a:latin typeface="Times New Roman" panose="02020603050405020304" pitchFamily="18" charset="0"/>
                <a:cs typeface="Times New Roman" panose="02020603050405020304" pitchFamily="18" charset="0"/>
              </a:rPr>
              <a:t> Chải sạch các mặt bên trong của cả hàm trên và hàm dưới.</a:t>
            </a:r>
          </a:p>
          <a:p>
            <a:r>
              <a:rPr lang="vi-VN" b="1" dirty="0">
                <a:latin typeface="Times New Roman" panose="02020603050405020304" pitchFamily="18" charset="0"/>
                <a:cs typeface="Times New Roman" panose="02020603050405020304" pitchFamily="18" charset="0"/>
              </a:rPr>
              <a:t>Bước 4: Súc miệng sạch sẽ</a:t>
            </a:r>
            <a:r>
              <a:rPr lang="vi-VN" dirty="0">
                <a:latin typeface="Times New Roman" panose="02020603050405020304" pitchFamily="18" charset="0"/>
                <a:cs typeface="Times New Roman" panose="02020603050405020304" pitchFamily="18" charset="0"/>
              </a:rPr>
              <a:t> Bé súc miệng kỹ với nước sạch nhiều lần để loại bỏ hoàn toàn bọt kem đánh răng, sau đó nhổ ra ngoài. Lưu ý nhắc các bé không được nuốt kem đánh răng.</a:t>
            </a:r>
          </a:p>
          <a:p>
            <a:r>
              <a:rPr lang="vi-VN" b="1" dirty="0">
                <a:latin typeface="Times New Roman" panose="02020603050405020304" pitchFamily="18" charset="0"/>
                <a:cs typeface="Times New Roman" panose="02020603050405020304" pitchFamily="18" charset="0"/>
              </a:rPr>
              <a:t>Bước 5: Vệ sinh dụng cụ</a:t>
            </a:r>
            <a:r>
              <a:rPr lang="vi-VN" dirty="0">
                <a:latin typeface="Times New Roman" panose="02020603050405020304" pitchFamily="18" charset="0"/>
                <a:cs typeface="Times New Roman" panose="02020603050405020304" pitchFamily="18" charset="0"/>
              </a:rPr>
              <a:t> Bé rửa sạch bàn chải dưới vòi nước, sau đó cắm bàn chải và để kem đánh răng vào giá đựng ngăn nắp cho lần sử dụng sau.</a:t>
            </a:r>
          </a:p>
          <a:p>
            <a:endParaRPr lang="en-US" sz="1600" dirty="0"/>
          </a:p>
        </p:txBody>
      </p:sp>
      <p:pic>
        <p:nvPicPr>
          <p:cNvPr id="5" name="Picture 4"/>
          <p:cNvPicPr>
            <a:picLocks noChangeAspect="1"/>
          </p:cNvPicPr>
          <p:nvPr/>
        </p:nvPicPr>
        <p:blipFill>
          <a:blip r:embed="rId2"/>
          <a:stretch>
            <a:fillRect/>
          </a:stretch>
        </p:blipFill>
        <p:spPr>
          <a:xfrm>
            <a:off x="7041963" y="967409"/>
            <a:ext cx="5150036" cy="5890591"/>
          </a:xfrm>
          <a:prstGeom prst="rect">
            <a:avLst/>
          </a:prstGeom>
        </p:spPr>
      </p:pic>
    </p:spTree>
    <p:extLst>
      <p:ext uri="{BB962C8B-B14F-4D97-AF65-F5344CB8AC3E}">
        <p14:creationId xmlns:p14="http://schemas.microsoft.com/office/powerpoint/2010/main" val="27092812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pic>
        <p:nvPicPr>
          <p:cNvPr id="4" name="Picture 3"/>
          <p:cNvPicPr>
            <a:picLocks noChangeAspect="1"/>
          </p:cNvPicPr>
          <p:nvPr/>
        </p:nvPicPr>
        <p:blipFill>
          <a:blip r:embed="rId2"/>
          <a:stretch>
            <a:fillRect/>
          </a:stretch>
        </p:blipFill>
        <p:spPr>
          <a:xfrm>
            <a:off x="230302" y="2491079"/>
            <a:ext cx="10361064" cy="2186937"/>
          </a:xfrm>
          <a:prstGeom prst="rect">
            <a:avLst/>
          </a:prstGeom>
        </p:spPr>
      </p:pic>
    </p:spTree>
    <p:extLst>
      <p:ext uri="{BB962C8B-B14F-4D97-AF65-F5344CB8AC3E}">
        <p14:creationId xmlns:p14="http://schemas.microsoft.com/office/powerpoint/2010/main" val="195296536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23108" y="2888974"/>
            <a:ext cx="8596668" cy="1320800"/>
          </a:xfrm>
        </p:spPr>
        <p:txBody>
          <a:bodyPr>
            <a:normAutofit/>
          </a:bodyPr>
          <a:lstStyle/>
          <a:p>
            <a:pPr algn="ctr"/>
            <a:r>
              <a:rPr lang="vi-VN" sz="6000" b="1" i="1" dirty="0" smtClean="0"/>
              <a:t>THANK YOU</a:t>
            </a:r>
            <a:endParaRPr lang="en-US" sz="6000" b="1" i="1" dirty="0"/>
          </a:p>
        </p:txBody>
      </p:sp>
    </p:spTree>
    <p:extLst>
      <p:ext uri="{BB962C8B-B14F-4D97-AF65-F5344CB8AC3E}">
        <p14:creationId xmlns:p14="http://schemas.microsoft.com/office/powerpoint/2010/main" val="199258780"/>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22</TotalTime>
  <Words>382</Words>
  <Application>Microsoft Office PowerPoint</Application>
  <PresentationFormat>Widescreen</PresentationFormat>
  <Paragraphs>21</Paragraphs>
  <Slides>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7</vt:i4>
      </vt:variant>
    </vt:vector>
  </HeadingPairs>
  <TitlesOfParts>
    <vt:vector size="14" baseType="lpstr">
      <vt:lpstr>Arial</vt:lpstr>
      <vt:lpstr>Tahoma</vt:lpstr>
      <vt:lpstr>Times New Roman</vt:lpstr>
      <vt:lpstr>Trebuchet MS</vt:lpstr>
      <vt:lpstr>UTM Avo</vt:lpstr>
      <vt:lpstr>Wingdings 3</vt:lpstr>
      <vt:lpstr>Facet</vt:lpstr>
      <vt:lpstr>BÀI 18: THỰC HÀNH RỬA TAY, CHẢI RĂNG, RỬA MẶT (TIẾT 2) </vt:lpstr>
      <vt:lpstr> Hoạt động 1: Lợi ích của việc chải răng</vt:lpstr>
      <vt:lpstr>PowerPoint Presentation</vt:lpstr>
      <vt:lpstr>Hoạt động 2: Chải răng như thế nào?  </vt:lpstr>
      <vt:lpstr>Các bước chải răng</vt:lpstr>
      <vt:lpstr>PowerPoint Presentation</vt:lpstr>
      <vt:lpstr>THANK YOU</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BÀI 18: THỰC HÀNH RỬA TAY, CHẢI RĂNG, RỬA MẶT (TIẾT 2)</dc:title>
  <dc:creator>fpt 656</dc:creator>
  <cp:lastModifiedBy>fpt 656</cp:lastModifiedBy>
  <cp:revision>3</cp:revision>
  <dcterms:created xsi:type="dcterms:W3CDTF">2026-03-27T16:44:14Z</dcterms:created>
  <dcterms:modified xsi:type="dcterms:W3CDTF">2026-03-27T17:07:01Z</dcterms:modified>
</cp:coreProperties>
</file>