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0"/>
  </p:notesMasterIdLst>
  <p:sldIdLst>
    <p:sldId id="256" r:id="rId2"/>
    <p:sldId id="257" r:id="rId3"/>
    <p:sldId id="259" r:id="rId4"/>
    <p:sldId id="260" r:id="rId5"/>
    <p:sldId id="294" r:id="rId6"/>
    <p:sldId id="333" r:id="rId7"/>
    <p:sldId id="273" r:id="rId8"/>
    <p:sldId id="334" r:id="rId9"/>
    <p:sldId id="326" r:id="rId10"/>
    <p:sldId id="335" r:id="rId11"/>
    <p:sldId id="327" r:id="rId12"/>
    <p:sldId id="336" r:id="rId13"/>
    <p:sldId id="337" r:id="rId14"/>
    <p:sldId id="328" r:id="rId15"/>
    <p:sldId id="308" r:id="rId16"/>
    <p:sldId id="338" r:id="rId17"/>
    <p:sldId id="339" r:id="rId18"/>
    <p:sldId id="340" r:id="rId19"/>
    <p:sldId id="341" r:id="rId20"/>
    <p:sldId id="342" r:id="rId21"/>
    <p:sldId id="329" r:id="rId22"/>
    <p:sldId id="343" r:id="rId23"/>
    <p:sldId id="330" r:id="rId24"/>
    <p:sldId id="331" r:id="rId25"/>
    <p:sldId id="332" r:id="rId26"/>
    <p:sldId id="274" r:id="rId27"/>
    <p:sldId id="305" r:id="rId28"/>
    <p:sldId id="289" r:id="rId2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2B32"/>
    <a:srgbClr val="F3BB26"/>
    <a:srgbClr val="000000"/>
    <a:srgbClr val="FFFAF7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30" autoAdjust="0"/>
    <p:restoredTop sz="94660"/>
  </p:normalViewPr>
  <p:slideViewPr>
    <p:cSldViewPr snapToGrid="0">
      <p:cViewPr varScale="1">
        <p:scale>
          <a:sx n="64" d="100"/>
          <a:sy n="64" d="100"/>
        </p:scale>
        <p:origin x="6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76154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9201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0892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6902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9794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8550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2437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4222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hyperlink" Target="https://youtu.be/27p4MsuQqn8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MlRT8n2Poc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mi-thuat-3/1/126/62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hyperlink" Target="https://youtu.be/0z4o1pZpC0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mi-thuat-3/1/126/64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mi-thuat-3/1/126/62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27p4MsuQqn8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431045" y="209464"/>
            <a:ext cx="268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Mĩ thuật 3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41841" y="1789591"/>
            <a:ext cx="12108318" cy="196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Chủ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7</a:t>
            </a:r>
          </a:p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vẽ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, in,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nặn</a:t>
            </a:r>
            <a:endParaRPr lang="en-US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Google Shape;54;p1">
            <a:extLst>
              <a:ext uri="{FF2B5EF4-FFF2-40B4-BE49-F238E27FC236}">
                <a16:creationId xmlns:a16="http://schemas.microsoft.com/office/drawing/2014/main" id="{50121D54-0636-A8A0-7723-842661EDF632}"/>
              </a:ext>
            </a:extLst>
          </p:cNvPr>
          <p:cNvSpPr txBox="1">
            <a:spLocks/>
          </p:cNvSpPr>
          <p:nvPr/>
        </p:nvSpPr>
        <p:spPr>
          <a:xfrm>
            <a:off x="826110" y="3429000"/>
            <a:ext cx="10539780" cy="1448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16: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thiên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nhiên</a:t>
            </a:r>
            <a:endParaRPr lang="en-US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D02DD6B-26D6-2BDB-FFF7-B093C194A705}"/>
              </a:ext>
            </a:extLst>
          </p:cNvPr>
          <p:cNvGrpSpPr/>
          <p:nvPr/>
        </p:nvGrpSpPr>
        <p:grpSpPr>
          <a:xfrm>
            <a:off x="608912" y="2990375"/>
            <a:ext cx="5906883" cy="558267"/>
            <a:chOff x="1177401" y="3935022"/>
            <a:chExt cx="5219030" cy="2401248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CFCC8F2C-5C2F-3513-75AC-D581718E6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177401" y="4013322"/>
              <a:ext cx="5219030" cy="232294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13FD412-ABD3-3344-9ACE-78C6984EEC82}"/>
                </a:ext>
              </a:extLst>
            </p:cNvPr>
            <p:cNvSpPr/>
            <p:nvPr/>
          </p:nvSpPr>
          <p:spPr>
            <a:xfrm>
              <a:off x="1177401" y="3935022"/>
              <a:ext cx="5219029" cy="21018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Tx/>
                <a:buFontTx/>
                <a:buNone/>
              </a:pPr>
              <a:r>
                <a:rPr lang="en-US" sz="20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itchFamily="34" charset="0"/>
                </a:rPr>
                <a:t>Màu</a:t>
              </a:r>
              <a:r>
                <a:rPr lang="en-US" sz="20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lang="en-US" sz="20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itchFamily="34" charset="0"/>
                </a:rPr>
                <a:t>sắc</a:t>
              </a:r>
              <a:r>
                <a:rPr lang="en-US" sz="20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itchFamily="34" charset="0"/>
                </a:rPr>
                <a:t> ở </a:t>
              </a:r>
              <a:r>
                <a:rPr lang="en-US" sz="20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itchFamily="34" charset="0"/>
                </a:rPr>
                <a:t>hình</a:t>
              </a:r>
              <a:r>
                <a:rPr lang="en-US" sz="20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lang="en-US" sz="20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itchFamily="34" charset="0"/>
                </a:rPr>
                <a:t>ảnh</a:t>
              </a:r>
              <a:r>
                <a:rPr lang="en-US" sz="20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lang="en-US" sz="20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itchFamily="34" charset="0"/>
                </a:rPr>
                <a:t>chính</a:t>
              </a:r>
              <a:r>
                <a:rPr lang="en-US" sz="20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itchFamily="34" charset="0"/>
                </a:rPr>
                <a:t>, </a:t>
              </a:r>
              <a:r>
                <a:rPr lang="en-US" sz="20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itchFamily="34" charset="0"/>
                </a:rPr>
                <a:t>hình</a:t>
              </a:r>
              <a:r>
                <a:rPr lang="en-US" sz="20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lang="en-US" sz="20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itchFamily="34" charset="0"/>
                </a:rPr>
                <a:t>ảnh</a:t>
              </a:r>
              <a:r>
                <a:rPr lang="en-US" sz="20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lang="en-US" sz="20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itchFamily="34" charset="0"/>
                </a:rPr>
                <a:t>phụ</a:t>
              </a:r>
              <a:r>
                <a:rPr lang="en-US" sz="20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itchFamily="34" charset="0"/>
                </a:rPr>
                <a:t>. </a:t>
              </a:r>
            </a:p>
          </p:txBody>
        </p:sp>
      </p:grp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1D282788-75B5-3D66-C087-B7BB1997C5F1}"/>
              </a:ext>
            </a:extLst>
          </p:cNvPr>
          <p:cNvSpPr/>
          <p:nvPr/>
        </p:nvSpPr>
        <p:spPr>
          <a:xfrm>
            <a:off x="7156100" y="2857501"/>
            <a:ext cx="2871865" cy="952499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rgbClr val="C0504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lnSpc>
                <a:spcPct val="150000"/>
              </a:lnSpc>
              <a:buClrTx/>
              <a:defRPr/>
            </a:pPr>
            <a:r>
              <a:rPr lang="en-US" sz="2000" kern="1200" dirty="0" err="1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Hình</a:t>
            </a:r>
            <a:r>
              <a:rPr lang="en-US" sz="2000" kern="1200" dirty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ảnh</a:t>
            </a:r>
            <a:r>
              <a:rPr lang="en-US" sz="2000" kern="1200" dirty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chính</a:t>
            </a:r>
            <a:r>
              <a:rPr lang="en-US" sz="2000" kern="1200" dirty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:</a:t>
            </a:r>
          </a:p>
          <a:p>
            <a:pPr lvl="0" algn="ctr">
              <a:lnSpc>
                <a:spcPct val="150000"/>
              </a:lnSpc>
              <a:buClrTx/>
              <a:defRPr/>
            </a:pPr>
            <a:r>
              <a:rPr lang="en-US" sz="2000" kern="1200" dirty="0" err="1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Đỏ</a:t>
            </a:r>
            <a:r>
              <a:rPr lang="en-US" sz="2000" kern="1200" dirty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, </a:t>
            </a:r>
            <a:r>
              <a:rPr lang="en-US" sz="2000" kern="1200" dirty="0" err="1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hồng</a:t>
            </a:r>
            <a:r>
              <a:rPr lang="en-US" sz="2000" kern="1200" dirty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, </a:t>
            </a:r>
            <a:r>
              <a:rPr lang="en-US" sz="2000" kern="1200" dirty="0" err="1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vàng</a:t>
            </a:r>
            <a:endParaRPr lang="en-US" sz="2000" kern="1200" dirty="0">
              <a:solidFill>
                <a:srgbClr val="C0504D">
                  <a:lumMod val="50000"/>
                </a:srgbClr>
              </a:solidFill>
              <a:latin typeface="UTM Avo" panose="02040603050506020204" pitchFamily="18" charset="0"/>
              <a:ea typeface="+mn-ea"/>
              <a:cs typeface="Arial" pitchFamily="34" charset="0"/>
            </a:endParaRPr>
          </a:p>
        </p:txBody>
      </p:sp>
      <p:sp>
        <p:nvSpPr>
          <p:cNvPr id="11" name="Rounded Rectangle 23">
            <a:extLst>
              <a:ext uri="{FF2B5EF4-FFF2-40B4-BE49-F238E27FC236}">
                <a16:creationId xmlns:a16="http://schemas.microsoft.com/office/drawing/2014/main" id="{29614875-D666-5B04-2A86-1DD4A3478DFB}"/>
              </a:ext>
            </a:extLst>
          </p:cNvPr>
          <p:cNvSpPr/>
          <p:nvPr/>
        </p:nvSpPr>
        <p:spPr>
          <a:xfrm>
            <a:off x="6832600" y="4019549"/>
            <a:ext cx="3518867" cy="1060451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rgbClr val="C0504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lnSpc>
                <a:spcPct val="150000"/>
              </a:lnSpc>
              <a:buClrTx/>
              <a:defRPr/>
            </a:pPr>
            <a:r>
              <a:rPr lang="vi-VN" sz="2000" kern="1200" dirty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Hình ảnh phụ:</a:t>
            </a:r>
            <a:endParaRPr lang="en-US" sz="2000" kern="1200" dirty="0">
              <a:solidFill>
                <a:srgbClr val="C0504D">
                  <a:lumMod val="50000"/>
                </a:srgbClr>
              </a:solidFill>
              <a:latin typeface="UTM Avo" panose="02040603050506020204" pitchFamily="18" charset="0"/>
              <a:ea typeface="+mn-ea"/>
              <a:cs typeface="Arial" pitchFamily="34" charset="0"/>
            </a:endParaRPr>
          </a:p>
          <a:p>
            <a:pPr lvl="0" algn="ctr">
              <a:lnSpc>
                <a:spcPct val="150000"/>
              </a:lnSpc>
              <a:buClrTx/>
              <a:defRPr/>
            </a:pPr>
            <a:r>
              <a:rPr lang="vi-VN" sz="2000" kern="1200" dirty="0">
                <a:solidFill>
                  <a:srgbClr val="C0504D">
                    <a:lumMod val="50000"/>
                  </a:srgbClr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Xanh lá, nâu, xanh dương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DA10CE-60CB-A804-1DD2-398D27FE46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0" t="19574" r="1786" b="3830"/>
          <a:stretch/>
        </p:blipFill>
        <p:spPr>
          <a:xfrm>
            <a:off x="706253" y="3790950"/>
            <a:ext cx="5712200" cy="292101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C18EAB5-2A96-C4C1-1C75-07BBE6666275}"/>
              </a:ext>
            </a:extLst>
          </p:cNvPr>
          <p:cNvGrpSpPr/>
          <p:nvPr/>
        </p:nvGrpSpPr>
        <p:grpSpPr>
          <a:xfrm>
            <a:off x="0" y="2058845"/>
            <a:ext cx="6468684" cy="842174"/>
            <a:chOff x="-228600" y="1770529"/>
            <a:chExt cx="9318812" cy="1065396"/>
          </a:xfrm>
        </p:grpSpPr>
        <p:sp>
          <p:nvSpPr>
            <p:cNvPr id="14" name="Pentagon 12">
              <a:extLst>
                <a:ext uri="{FF2B5EF4-FFF2-40B4-BE49-F238E27FC236}">
                  <a16:creationId xmlns:a16="http://schemas.microsoft.com/office/drawing/2014/main" id="{CCAB530F-4F1A-6D21-8F6D-5E18F975E7CC}"/>
                </a:ext>
              </a:extLst>
            </p:cNvPr>
            <p:cNvSpPr/>
            <p:nvPr/>
          </p:nvSpPr>
          <p:spPr>
            <a:xfrm>
              <a:off x="-228600" y="1770529"/>
              <a:ext cx="9318811" cy="914400"/>
            </a:xfrm>
            <a:prstGeom prst="homePlate">
              <a:avLst/>
            </a:prstGeom>
            <a:solidFill>
              <a:srgbClr val="4BACC6">
                <a:lumMod val="60000"/>
                <a:lumOff val="40000"/>
              </a:srgbClr>
            </a:solidFill>
            <a:ln w="25400" cap="flat" cmpd="sng" algn="ctr">
              <a:solidFill>
                <a:srgbClr val="4BACC6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5311078-B38A-947F-1114-9CC2F562D666}"/>
                </a:ext>
              </a:extLst>
            </p:cNvPr>
            <p:cNvSpPr/>
            <p:nvPr/>
          </p:nvSpPr>
          <p:spPr>
            <a:xfrm>
              <a:off x="221608" y="1949498"/>
              <a:ext cx="8868604" cy="8864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NV1: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Sáng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tạo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sản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Tổ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chim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125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5EFDBD82-FF50-B778-684B-6997C33406F6}"/>
              </a:ext>
            </a:extLst>
          </p:cNvPr>
          <p:cNvSpPr txBox="1"/>
          <p:nvPr/>
        </p:nvSpPr>
        <p:spPr>
          <a:xfrm>
            <a:off x="295847" y="1866390"/>
            <a:ext cx="9405361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Thực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hiện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các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bước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tạo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sản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phẩm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tổ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chim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0E46CDF-9B94-D85A-AA83-6B897B879C3E}"/>
              </a:ext>
            </a:extLst>
          </p:cNvPr>
          <p:cNvGrpSpPr/>
          <p:nvPr/>
        </p:nvGrpSpPr>
        <p:grpSpPr>
          <a:xfrm>
            <a:off x="785812" y="2517228"/>
            <a:ext cx="1804091" cy="492672"/>
            <a:chOff x="600647" y="1409700"/>
            <a:chExt cx="3361753" cy="914400"/>
          </a:xfrm>
        </p:grpSpPr>
        <p:sp>
          <p:nvSpPr>
            <p:cNvPr id="7" name="Snip Single Corner Rectangle 15">
              <a:extLst>
                <a:ext uri="{FF2B5EF4-FFF2-40B4-BE49-F238E27FC236}">
                  <a16:creationId xmlns:a16="http://schemas.microsoft.com/office/drawing/2014/main" id="{539590C3-1FD4-6E60-448C-E05951CFB491}"/>
                </a:ext>
              </a:extLst>
            </p:cNvPr>
            <p:cNvSpPr/>
            <p:nvPr/>
          </p:nvSpPr>
          <p:spPr>
            <a:xfrm>
              <a:off x="600647" y="1409700"/>
              <a:ext cx="3361753" cy="914400"/>
            </a:xfrm>
            <a:prstGeom prst="snip1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latin typeface="UTM Avo" panose="02040603050506020204" pitchFamily="18" charset="0"/>
                <a:cs typeface="Arial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547DBA-7C51-811D-FFE8-9892342061C9}"/>
                </a:ext>
              </a:extLst>
            </p:cNvPr>
            <p:cNvSpPr/>
            <p:nvPr/>
          </p:nvSpPr>
          <p:spPr>
            <a:xfrm>
              <a:off x="1543981" y="1512957"/>
              <a:ext cx="147508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Chuẩn bị:</a:t>
              </a:r>
            </a:p>
          </p:txBody>
        </p:sp>
      </p:grpSp>
      <p:pic>
        <p:nvPicPr>
          <p:cNvPr id="10" name="Picture 4">
            <a:extLst>
              <a:ext uri="{FF2B5EF4-FFF2-40B4-BE49-F238E27FC236}">
                <a16:creationId xmlns:a16="http://schemas.microsoft.com/office/drawing/2014/main" id="{D63663A9-F2A4-01B1-2F54-BBA1C3D6C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09" y="3203580"/>
            <a:ext cx="3760788" cy="2238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1E923486-4275-88ED-EB4A-11ED6F745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499" y="3203580"/>
            <a:ext cx="3413557" cy="2238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8">
            <a:extLst>
              <a:ext uri="{FF2B5EF4-FFF2-40B4-BE49-F238E27FC236}">
                <a16:creationId xmlns:a16="http://schemas.microsoft.com/office/drawing/2014/main" id="{E122AF77-92EC-6260-2B64-7EEC048126BB}"/>
              </a:ext>
            </a:extLst>
          </p:cNvPr>
          <p:cNvSpPr/>
          <p:nvPr/>
        </p:nvSpPr>
        <p:spPr>
          <a:xfrm>
            <a:off x="1752677" y="5550908"/>
            <a:ext cx="1674451" cy="5043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itchFamily="34" charset="0"/>
              </a:rPr>
              <a:t>Đất</a:t>
            </a:r>
            <a:r>
              <a:rPr lang="en-US" sz="20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itchFamily="34" charset="0"/>
              </a:rPr>
              <a:t>nặn</a:t>
            </a:r>
            <a:endParaRPr lang="en-US" sz="2000" b="1" dirty="0"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13" name="Rounded Rectangle 23">
            <a:extLst>
              <a:ext uri="{FF2B5EF4-FFF2-40B4-BE49-F238E27FC236}">
                <a16:creationId xmlns:a16="http://schemas.microsoft.com/office/drawing/2014/main" id="{B51DCE7C-ECA6-8165-9A2E-5760B6875F5D}"/>
              </a:ext>
            </a:extLst>
          </p:cNvPr>
          <p:cNvSpPr/>
          <p:nvPr/>
        </p:nvSpPr>
        <p:spPr>
          <a:xfrm>
            <a:off x="5884678" y="5550908"/>
            <a:ext cx="2698930" cy="5043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itchFamily="34" charset="0"/>
              </a:rPr>
              <a:t>Dao </a:t>
            </a:r>
            <a:r>
              <a:rPr lang="en-US" sz="2000" b="1" dirty="0" err="1">
                <a:latin typeface="UTM Avo" panose="02040603050506020204" pitchFamily="18" charset="0"/>
                <a:cs typeface="Arial" pitchFamily="34" charset="0"/>
              </a:rPr>
              <a:t>cắt</a:t>
            </a:r>
            <a:r>
              <a:rPr lang="en-US" sz="20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itchFamily="34" charset="0"/>
              </a:rPr>
              <a:t>đất</a:t>
            </a:r>
            <a:r>
              <a:rPr lang="en-US" sz="20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itchFamily="34" charset="0"/>
              </a:rPr>
              <a:t>nặn</a:t>
            </a:r>
            <a:endParaRPr lang="en-US" sz="2000" b="1" dirty="0">
              <a:latin typeface="UTM Avo" panose="020406030505060202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29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5EFDBD82-FF50-B778-684B-6997C33406F6}"/>
              </a:ext>
            </a:extLst>
          </p:cNvPr>
          <p:cNvSpPr txBox="1"/>
          <p:nvPr/>
        </p:nvSpPr>
        <p:spPr>
          <a:xfrm>
            <a:off x="295847" y="1866390"/>
            <a:ext cx="9405361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Thực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hiện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các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bước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tạo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sản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phẩm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tổ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chim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F3B943-F371-C79F-0154-DE28E2CD92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42" t="57705" r="78277" b="9788"/>
          <a:stretch/>
        </p:blipFill>
        <p:spPr>
          <a:xfrm>
            <a:off x="911413" y="2706205"/>
            <a:ext cx="2125846" cy="2755827"/>
          </a:xfrm>
          <a:prstGeom prst="rect">
            <a:avLst/>
          </a:prstGeom>
        </p:spPr>
      </p:pic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83BCA379-E20D-57A8-806C-68C8572F2858}"/>
              </a:ext>
            </a:extLst>
          </p:cNvPr>
          <p:cNvSpPr/>
          <p:nvPr/>
        </p:nvSpPr>
        <p:spPr>
          <a:xfrm>
            <a:off x="295847" y="5635901"/>
            <a:ext cx="3447665" cy="942699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Bước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Tạo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hình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thân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cành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.</a:t>
            </a: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02A95BB9-5BAB-EC03-C3F0-8AD430CCCBCD}"/>
              </a:ext>
            </a:extLst>
          </p:cNvPr>
          <p:cNvSpPr/>
          <p:nvPr/>
        </p:nvSpPr>
        <p:spPr>
          <a:xfrm>
            <a:off x="4975325" y="5640603"/>
            <a:ext cx="4192483" cy="937997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Bước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Tạo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hình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tán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lá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hoặc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từng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chiếc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lá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D2C2C3-761B-EE4C-2FAD-16B97FC3BC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66" t="55653" r="59462" b="9401"/>
          <a:stretch/>
        </p:blipFill>
        <p:spPr>
          <a:xfrm>
            <a:off x="5562600" y="2706205"/>
            <a:ext cx="2347553" cy="275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8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5EFDBD82-FF50-B778-684B-6997C33406F6}"/>
              </a:ext>
            </a:extLst>
          </p:cNvPr>
          <p:cNvSpPr txBox="1"/>
          <p:nvPr/>
        </p:nvSpPr>
        <p:spPr>
          <a:xfrm>
            <a:off x="295847" y="1866390"/>
            <a:ext cx="9405361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Thực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hiện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các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bước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tạo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sản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phẩm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tổ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chim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F3B943-F371-C79F-0154-DE28E2CD92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55" t="43461" r="39023" b="18223"/>
          <a:stretch/>
        </p:blipFill>
        <p:spPr>
          <a:xfrm>
            <a:off x="1085932" y="2681399"/>
            <a:ext cx="2383711" cy="2755827"/>
          </a:xfrm>
          <a:prstGeom prst="rect">
            <a:avLst/>
          </a:prstGeom>
        </p:spPr>
      </p:pic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83BCA379-E20D-57A8-806C-68C8572F2858}"/>
              </a:ext>
            </a:extLst>
          </p:cNvPr>
          <p:cNvSpPr/>
          <p:nvPr/>
        </p:nvSpPr>
        <p:spPr>
          <a:xfrm>
            <a:off x="181547" y="5640603"/>
            <a:ext cx="4192483" cy="11049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Tx/>
              <a:defRPr/>
            </a:pPr>
            <a:r>
              <a:rPr lang="vi-VN" sz="2000" b="1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Bước 3. </a:t>
            </a:r>
            <a:r>
              <a:rPr lang="vi-VN" sz="20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Tạo hình chim mẹ, chim con, sắp đặt chim mẹ, con ở giữa các cành cây. </a:t>
            </a: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02A95BB9-5BAB-EC03-C3F0-8AD430CCCBCD}"/>
              </a:ext>
            </a:extLst>
          </p:cNvPr>
          <p:cNvSpPr/>
          <p:nvPr/>
        </p:nvSpPr>
        <p:spPr>
          <a:xfrm>
            <a:off x="4859684" y="5640603"/>
            <a:ext cx="3406675" cy="11049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Tx/>
              <a:defRPr/>
            </a:pPr>
            <a:r>
              <a:rPr lang="vi-VN" sz="2000" b="1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Bước 4. </a:t>
            </a:r>
            <a:r>
              <a:rPr lang="vi-VN" sz="20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Tạo hình tổ chim và điều chỉnh vị trí các hình ảnh theo ý thích.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D2C2C3-761B-EE4C-2FAD-16B97FC3BC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76" t="25684" r="1875" b="8931"/>
          <a:stretch/>
        </p:blipFill>
        <p:spPr>
          <a:xfrm>
            <a:off x="5613399" y="2744863"/>
            <a:ext cx="2387317" cy="26923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B235BE-71F1-3CAF-4DC8-773BC641B1A0}"/>
              </a:ext>
            </a:extLst>
          </p:cNvPr>
          <p:cNvGrpSpPr/>
          <p:nvPr/>
        </p:nvGrpSpPr>
        <p:grpSpPr>
          <a:xfrm>
            <a:off x="9118329" y="1202855"/>
            <a:ext cx="2052286" cy="2065733"/>
            <a:chOff x="6734456" y="1026165"/>
            <a:chExt cx="2052286" cy="1905000"/>
          </a:xfrm>
        </p:grpSpPr>
        <p:pic>
          <p:nvPicPr>
            <p:cNvPr id="9" name="Picture 8" descr="Youtube PNG Free Images with Transparent Background - (410 Free Downloads)">
              <a:hlinkClick r:id="rId4"/>
              <a:extLst>
                <a:ext uri="{FF2B5EF4-FFF2-40B4-BE49-F238E27FC236}">
                  <a16:creationId xmlns:a16="http://schemas.microsoft.com/office/drawing/2014/main" id="{40B7008B-C644-5999-4817-F0C037A411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456" y="1026165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0C3381-A1BF-FF01-883E-D497F2624524}"/>
                </a:ext>
              </a:extLst>
            </p:cNvPr>
            <p:cNvSpPr txBox="1"/>
            <p:nvPr/>
          </p:nvSpPr>
          <p:spPr>
            <a:xfrm>
              <a:off x="6753755" y="1217416"/>
              <a:ext cx="20329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UTM Avo" panose="02040603050506020204" pitchFamily="18" charset="0"/>
                </a:rPr>
                <a:t>Ấn để xem video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44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63315AE9-5293-A756-588D-5526908645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001" t="2080" r="26234" b="25652"/>
          <a:stretch>
            <a:fillRect/>
          </a:stretch>
        </p:blipFill>
        <p:spPr>
          <a:xfrm rot="5400000">
            <a:off x="1592876" y="1140240"/>
            <a:ext cx="3166935" cy="5504366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09E3AB4D-3E73-0134-6A0F-E017229C85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371"/>
          <a:stretch>
            <a:fillRect/>
          </a:stretch>
        </p:blipFill>
        <p:spPr>
          <a:xfrm rot="18441567">
            <a:off x="61227" y="2393441"/>
            <a:ext cx="1226448" cy="344554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6D3F9A64-ED74-44BC-E76A-B2210FAAE3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379" t="12406"/>
          <a:stretch>
            <a:fillRect/>
          </a:stretch>
        </p:blipFill>
        <p:spPr>
          <a:xfrm rot="-2348709">
            <a:off x="4502251" y="5094157"/>
            <a:ext cx="1340948" cy="3817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2CDAE22-5FEF-3590-921F-EE600CB9EF1B}"/>
              </a:ext>
            </a:extLst>
          </p:cNvPr>
          <p:cNvSpPr/>
          <p:nvPr/>
        </p:nvSpPr>
        <p:spPr>
          <a:xfrm>
            <a:off x="674451" y="2736968"/>
            <a:ext cx="4678827" cy="141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sz="2000" b="1" u="sng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Gợi ý</a:t>
            </a:r>
            <a:r>
              <a:rPr lang="en-US" sz="20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: Có thể tạo hình hoa, quả trên cây, sự vận động của đàn chim (bay ra, bay vào,…)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13512A-51FF-46F5-DF20-D3012070C4B8}"/>
              </a:ext>
            </a:extLst>
          </p:cNvPr>
          <p:cNvSpPr/>
          <p:nvPr/>
        </p:nvSpPr>
        <p:spPr>
          <a:xfrm>
            <a:off x="674451" y="4238572"/>
            <a:ext cx="4804374" cy="95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Tạo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gân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trên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hình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lá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,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tạo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bề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mặt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gồ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ghề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trên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thân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cây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.</a:t>
            </a: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id="{A571CA08-F30C-4881-93D0-0791462D0E3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405453" y="1848688"/>
            <a:ext cx="5112096" cy="460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6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rId3"/>
            <a:extLst>
              <a:ext uri="{FF2B5EF4-FFF2-40B4-BE49-F238E27FC236}">
                <a16:creationId xmlns:a16="http://schemas.microsoft.com/office/drawing/2014/main" id="{9F119DFA-C016-722E-E311-4F62793A00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96" t="3174" r="3529" b="8731"/>
          <a:stretch/>
        </p:blipFill>
        <p:spPr>
          <a:xfrm>
            <a:off x="6741456" y="2641613"/>
            <a:ext cx="5450544" cy="3771885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A34529F2-9A98-3C13-47F2-D620D1CBC4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120" t="15992" r="6218" b="22016"/>
          <a:stretch>
            <a:fillRect/>
          </a:stretch>
        </p:blipFill>
        <p:spPr>
          <a:xfrm>
            <a:off x="216666" y="3156857"/>
            <a:ext cx="6349482" cy="2388250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597EAEEB-7665-F9D8-1E8E-021A0F75B9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957" t="680" r="12957" b="27020"/>
          <a:stretch>
            <a:fillRect/>
          </a:stretch>
        </p:blipFill>
        <p:spPr>
          <a:xfrm>
            <a:off x="0" y="1850302"/>
            <a:ext cx="7173686" cy="79131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8C9950-04FD-F0CB-D278-9592941B6A2B}"/>
              </a:ext>
            </a:extLst>
          </p:cNvPr>
          <p:cNvSpPr/>
          <p:nvPr/>
        </p:nvSpPr>
        <p:spPr>
          <a:xfrm>
            <a:off x="482479" y="2015125"/>
            <a:ext cx="6585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400" b="1" u="sng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Nhiệm</a:t>
            </a:r>
            <a:r>
              <a:rPr lang="en-US" sz="2400" b="1" u="sng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400" b="1" u="sng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vụ</a:t>
            </a:r>
            <a:r>
              <a:rPr lang="en-US" sz="2400" b="1" u="sng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2: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Sáng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tạo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sản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phẩm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400" b="1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Đàn</a:t>
            </a:r>
            <a:r>
              <a:rPr lang="en-US" sz="2400" b="1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400" b="1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cá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86281B-36F4-261A-B1C2-96AFD24DCDA7}"/>
              </a:ext>
            </a:extLst>
          </p:cNvPr>
          <p:cNvSpPr/>
          <p:nvPr/>
        </p:nvSpPr>
        <p:spPr>
          <a:xfrm>
            <a:off x="483679" y="3414155"/>
            <a:ext cx="6082469" cy="1873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Quan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sát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hình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ảnh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và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trả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lời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:</a:t>
            </a:r>
          </a:p>
          <a:p>
            <a:pPr marL="742950" indent="-742950" algn="just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Các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bước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tạo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sản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phẩm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đàn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cá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. </a:t>
            </a:r>
          </a:p>
          <a:p>
            <a:pPr marL="742950" indent="-742950" algn="just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Hình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ảnh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chính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,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hình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ảnh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phụ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. </a:t>
            </a:r>
          </a:p>
          <a:p>
            <a:pPr marL="742950" indent="-742950" algn="just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Màu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sắc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ở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hình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ảnh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chính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,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hình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ảnh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phụ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8016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22C0543-F11A-79B3-EF97-E72F02C4B4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27" t="37684" r="4663" b="10832"/>
          <a:stretch/>
        </p:blipFill>
        <p:spPr>
          <a:xfrm>
            <a:off x="6535735" y="3600175"/>
            <a:ext cx="2768600" cy="2057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119DFA-C016-722E-E311-4F62793A00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24" t="12037" r="53958" b="48795"/>
          <a:stretch/>
        </p:blipFill>
        <p:spPr>
          <a:xfrm>
            <a:off x="320862" y="3606539"/>
            <a:ext cx="2935759" cy="2173817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597EAEEB-7665-F9D8-1E8E-021A0F75B9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957" t="680" r="12957" b="27020"/>
          <a:stretch>
            <a:fillRect/>
          </a:stretch>
        </p:blipFill>
        <p:spPr>
          <a:xfrm>
            <a:off x="0" y="1850302"/>
            <a:ext cx="7173686" cy="79131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8C9950-04FD-F0CB-D278-9592941B6A2B}"/>
              </a:ext>
            </a:extLst>
          </p:cNvPr>
          <p:cNvSpPr/>
          <p:nvPr/>
        </p:nvSpPr>
        <p:spPr>
          <a:xfrm>
            <a:off x="482479" y="2015125"/>
            <a:ext cx="6585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400" b="1" u="sng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Nhiệm</a:t>
            </a:r>
            <a:r>
              <a:rPr lang="en-US" sz="2400" b="1" u="sng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400" b="1" u="sng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vụ</a:t>
            </a:r>
            <a:r>
              <a:rPr lang="en-US" sz="2400" b="1" u="sng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2: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Sáng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tạo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sản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phẩm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400" b="1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Đàn</a:t>
            </a:r>
            <a:r>
              <a:rPr lang="en-US" sz="2400" b="1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400" b="1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cá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7ACB33D0-A827-CE9C-6F37-40009FF4D648}"/>
              </a:ext>
            </a:extLst>
          </p:cNvPr>
          <p:cNvSpPr/>
          <p:nvPr/>
        </p:nvSpPr>
        <p:spPr>
          <a:xfrm>
            <a:off x="224031" y="2795224"/>
            <a:ext cx="4527088" cy="562039"/>
          </a:xfrm>
          <a:prstGeom prst="roundRect">
            <a:avLst/>
          </a:prstGeom>
          <a:solidFill>
            <a:srgbClr val="4BACC6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bước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tạo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sản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phẩm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đàn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cá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: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DAD55CE-4F9B-F0F7-36B9-358AFA169F51}"/>
              </a:ext>
            </a:extLst>
          </p:cNvPr>
          <p:cNvSpPr/>
          <p:nvPr/>
        </p:nvSpPr>
        <p:spPr>
          <a:xfrm>
            <a:off x="1507721" y="5463010"/>
            <a:ext cx="562039" cy="566622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6C0049C-5B85-CFB8-A05A-0842F9E97A3B}"/>
              </a:ext>
            </a:extLst>
          </p:cNvPr>
          <p:cNvSpPr/>
          <p:nvPr/>
        </p:nvSpPr>
        <p:spPr>
          <a:xfrm>
            <a:off x="7639015" y="5381781"/>
            <a:ext cx="562039" cy="566622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9354264-9D93-84F8-370A-3336467A95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24" t="12037" r="53958" b="48795"/>
          <a:stretch/>
        </p:blipFill>
        <p:spPr>
          <a:xfrm>
            <a:off x="3413165" y="3606539"/>
            <a:ext cx="2935759" cy="217381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59BB343-128B-C38B-4BD7-25E372AD544C}"/>
              </a:ext>
            </a:extLst>
          </p:cNvPr>
          <p:cNvSpPr/>
          <p:nvPr/>
        </p:nvSpPr>
        <p:spPr>
          <a:xfrm>
            <a:off x="4713878" y="5374264"/>
            <a:ext cx="562039" cy="566622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4648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3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8">
            <a:extLst>
              <a:ext uri="{FF2B5EF4-FFF2-40B4-BE49-F238E27FC236}">
                <a16:creationId xmlns:a16="http://schemas.microsoft.com/office/drawing/2014/main" id="{597EAEEB-7665-F9D8-1E8E-021A0F75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57" t="680" r="12957" b="27020"/>
          <a:stretch>
            <a:fillRect/>
          </a:stretch>
        </p:blipFill>
        <p:spPr>
          <a:xfrm>
            <a:off x="0" y="1850302"/>
            <a:ext cx="7173686" cy="79131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8C9950-04FD-F0CB-D278-9592941B6A2B}"/>
              </a:ext>
            </a:extLst>
          </p:cNvPr>
          <p:cNvSpPr/>
          <p:nvPr/>
        </p:nvSpPr>
        <p:spPr>
          <a:xfrm>
            <a:off x="482479" y="2015125"/>
            <a:ext cx="6585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400" b="1" u="sng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Nhiệm</a:t>
            </a:r>
            <a:r>
              <a:rPr lang="en-US" sz="2400" b="1" u="sng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400" b="1" u="sng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vụ</a:t>
            </a:r>
            <a:r>
              <a:rPr lang="en-US" sz="2400" b="1" u="sng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2: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Sáng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tạo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sản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phẩm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400" b="1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Đàn</a:t>
            </a:r>
            <a:r>
              <a:rPr lang="en-US" sz="2400" b="1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400" b="1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cá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A1015D-1E03-2A1B-7F9C-5FEC01275F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96" t="3174" r="3529" b="8731"/>
          <a:stretch/>
        </p:blipFill>
        <p:spPr>
          <a:xfrm>
            <a:off x="352706" y="2806438"/>
            <a:ext cx="5087187" cy="3520435"/>
          </a:xfrm>
          <a:prstGeom prst="rect">
            <a:avLst/>
          </a:prstGeom>
        </p:spPr>
      </p:pic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35939C89-8724-FD98-CF12-E07BAF003567}"/>
              </a:ext>
            </a:extLst>
          </p:cNvPr>
          <p:cNvSpPr/>
          <p:nvPr/>
        </p:nvSpPr>
        <p:spPr>
          <a:xfrm>
            <a:off x="6096000" y="2952586"/>
            <a:ext cx="4346693" cy="640080"/>
          </a:xfrm>
          <a:prstGeom prst="roundRect">
            <a:avLst/>
          </a:prstGeom>
          <a:solidFill>
            <a:srgbClr val="4BACC6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en-US" sz="2000" kern="120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Hình ảnh chính: đàn cá</a:t>
            </a:r>
            <a:endParaRPr lang="en-US" sz="2000" kern="1200" dirty="0" err="1">
              <a:solidFill>
                <a:prstClr val="white"/>
              </a:solidFill>
              <a:latin typeface="UTM Avo" panose="02040603050506020204" pitchFamily="18" charset="0"/>
              <a:ea typeface="+mn-ea"/>
              <a:cs typeface="Arial" pitchFamily="34" charset="0"/>
            </a:endParaRP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FD6FC329-C0C5-88A5-2F84-EA5A18864888}"/>
              </a:ext>
            </a:extLst>
          </p:cNvPr>
          <p:cNvSpPr/>
          <p:nvPr/>
        </p:nvSpPr>
        <p:spPr>
          <a:xfrm>
            <a:off x="6095998" y="3713311"/>
            <a:ext cx="4346693" cy="640080"/>
          </a:xfrm>
          <a:prstGeom prst="roundRect">
            <a:avLst/>
          </a:prstGeom>
          <a:solidFill>
            <a:srgbClr val="4BACC6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lnSpc>
                <a:spcPct val="150000"/>
              </a:lnSpc>
              <a:buClrTx/>
            </a:pPr>
            <a:r>
              <a:rPr lang="vi-VN" sz="2000" kern="120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Hình ảnh phụ: Rêu, bọt nước</a:t>
            </a:r>
            <a:endParaRPr lang="vi-VN" sz="2000" kern="1200" dirty="0">
              <a:solidFill>
                <a:prstClr val="white"/>
              </a:solidFill>
              <a:latin typeface="UTM Avo" panose="02040603050506020204" pitchFamily="18" charset="0"/>
              <a:ea typeface="+mn-ea"/>
              <a:cs typeface="Arial" pitchFamily="34" charset="0"/>
            </a:endParaRPr>
          </a:p>
        </p:txBody>
      </p:sp>
      <p:sp>
        <p:nvSpPr>
          <p:cNvPr id="19" name="Rounded Rectangle 10">
            <a:extLst>
              <a:ext uri="{FF2B5EF4-FFF2-40B4-BE49-F238E27FC236}">
                <a16:creationId xmlns:a16="http://schemas.microsoft.com/office/drawing/2014/main" id="{B9B50127-60CF-C691-261E-E2B6289DA50C}"/>
              </a:ext>
            </a:extLst>
          </p:cNvPr>
          <p:cNvSpPr/>
          <p:nvPr/>
        </p:nvSpPr>
        <p:spPr>
          <a:xfrm>
            <a:off x="6095998" y="4475788"/>
            <a:ext cx="4346693" cy="640080"/>
          </a:xfrm>
          <a:prstGeom prst="roundRect">
            <a:avLst/>
          </a:prstGeom>
          <a:solidFill>
            <a:srgbClr val="4BACC6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Màu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sắc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chính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Hồng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, cam,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đỏ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.</a:t>
            </a:r>
          </a:p>
        </p:txBody>
      </p:sp>
      <p:sp>
        <p:nvSpPr>
          <p:cNvPr id="20" name="Rounded Rectangle 11">
            <a:extLst>
              <a:ext uri="{FF2B5EF4-FFF2-40B4-BE49-F238E27FC236}">
                <a16:creationId xmlns:a16="http://schemas.microsoft.com/office/drawing/2014/main" id="{F4B936E1-E4CC-8ADA-FBDF-4534804908F6}"/>
              </a:ext>
            </a:extLst>
          </p:cNvPr>
          <p:cNvSpPr/>
          <p:nvPr/>
        </p:nvSpPr>
        <p:spPr>
          <a:xfrm>
            <a:off x="6095998" y="5282373"/>
            <a:ext cx="4346693" cy="984528"/>
          </a:xfrm>
          <a:prstGeom prst="roundRect">
            <a:avLst/>
          </a:prstGeom>
          <a:solidFill>
            <a:srgbClr val="4BACC6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Màu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sắc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phụ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: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xanh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lá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trắng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xanh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dương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129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5EFDBD82-FF50-B778-684B-6997C33406F6}"/>
              </a:ext>
            </a:extLst>
          </p:cNvPr>
          <p:cNvSpPr txBox="1"/>
          <p:nvPr/>
        </p:nvSpPr>
        <p:spPr>
          <a:xfrm>
            <a:off x="295847" y="1866390"/>
            <a:ext cx="9405361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Thực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hiện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các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bước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tạo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sản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phẩm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đàn</a:t>
            </a:r>
            <a:r>
              <a:rPr lang="en-US" sz="2400" b="1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cá</a:t>
            </a:r>
            <a:r>
              <a:rPr lang="en-US" sz="2400" b="1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:</a:t>
            </a:r>
            <a:endParaRPr lang="en-US" sz="2400" b="1" u="none" dirty="0">
              <a:solidFill>
                <a:srgbClr val="124D24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0E46CDF-9B94-D85A-AA83-6B897B879C3E}"/>
              </a:ext>
            </a:extLst>
          </p:cNvPr>
          <p:cNvGrpSpPr/>
          <p:nvPr/>
        </p:nvGrpSpPr>
        <p:grpSpPr>
          <a:xfrm>
            <a:off x="785812" y="2517228"/>
            <a:ext cx="1804091" cy="492672"/>
            <a:chOff x="600647" y="1409700"/>
            <a:chExt cx="3361753" cy="914400"/>
          </a:xfrm>
        </p:grpSpPr>
        <p:sp>
          <p:nvSpPr>
            <p:cNvPr id="7" name="Snip Single Corner Rectangle 15">
              <a:extLst>
                <a:ext uri="{FF2B5EF4-FFF2-40B4-BE49-F238E27FC236}">
                  <a16:creationId xmlns:a16="http://schemas.microsoft.com/office/drawing/2014/main" id="{539590C3-1FD4-6E60-448C-E05951CFB491}"/>
                </a:ext>
              </a:extLst>
            </p:cNvPr>
            <p:cNvSpPr/>
            <p:nvPr/>
          </p:nvSpPr>
          <p:spPr>
            <a:xfrm>
              <a:off x="600647" y="1409700"/>
              <a:ext cx="3361753" cy="914400"/>
            </a:xfrm>
            <a:prstGeom prst="snip1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latin typeface="UTM Avo" panose="02040603050506020204" pitchFamily="18" charset="0"/>
                <a:cs typeface="Arial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547DBA-7C51-811D-FFE8-9892342061C9}"/>
                </a:ext>
              </a:extLst>
            </p:cNvPr>
            <p:cNvSpPr/>
            <p:nvPr/>
          </p:nvSpPr>
          <p:spPr>
            <a:xfrm>
              <a:off x="1543981" y="1512957"/>
              <a:ext cx="147508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Chuẩn bị:</a:t>
              </a:r>
            </a:p>
          </p:txBody>
        </p:sp>
      </p:grpSp>
      <p:pic>
        <p:nvPicPr>
          <p:cNvPr id="10" name="Picture 4">
            <a:extLst>
              <a:ext uri="{FF2B5EF4-FFF2-40B4-BE49-F238E27FC236}">
                <a16:creationId xmlns:a16="http://schemas.microsoft.com/office/drawing/2014/main" id="{D63663A9-F2A4-01B1-2F54-BBA1C3D6C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09" y="3203580"/>
            <a:ext cx="3760788" cy="2238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1E923486-4275-88ED-EB4A-11ED6F745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499" y="3203580"/>
            <a:ext cx="3413557" cy="2238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8">
            <a:extLst>
              <a:ext uri="{FF2B5EF4-FFF2-40B4-BE49-F238E27FC236}">
                <a16:creationId xmlns:a16="http://schemas.microsoft.com/office/drawing/2014/main" id="{E122AF77-92EC-6260-2B64-7EEC048126BB}"/>
              </a:ext>
            </a:extLst>
          </p:cNvPr>
          <p:cNvSpPr/>
          <p:nvPr/>
        </p:nvSpPr>
        <p:spPr>
          <a:xfrm>
            <a:off x="1752677" y="5550908"/>
            <a:ext cx="1674451" cy="5043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itchFamily="34" charset="0"/>
              </a:rPr>
              <a:t>Đất</a:t>
            </a:r>
            <a:r>
              <a:rPr lang="en-US" sz="20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itchFamily="34" charset="0"/>
              </a:rPr>
              <a:t>nặn</a:t>
            </a:r>
            <a:endParaRPr lang="en-US" sz="2000" b="1" dirty="0"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13" name="Rounded Rectangle 23">
            <a:extLst>
              <a:ext uri="{FF2B5EF4-FFF2-40B4-BE49-F238E27FC236}">
                <a16:creationId xmlns:a16="http://schemas.microsoft.com/office/drawing/2014/main" id="{B51DCE7C-ECA6-8165-9A2E-5760B6875F5D}"/>
              </a:ext>
            </a:extLst>
          </p:cNvPr>
          <p:cNvSpPr/>
          <p:nvPr/>
        </p:nvSpPr>
        <p:spPr>
          <a:xfrm>
            <a:off x="5884678" y="5550908"/>
            <a:ext cx="2698930" cy="5043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itchFamily="34" charset="0"/>
              </a:rPr>
              <a:t>Dao </a:t>
            </a:r>
            <a:r>
              <a:rPr lang="en-US" sz="2000" b="1" dirty="0" err="1">
                <a:latin typeface="UTM Avo" panose="02040603050506020204" pitchFamily="18" charset="0"/>
                <a:cs typeface="Arial" pitchFamily="34" charset="0"/>
              </a:rPr>
              <a:t>cắt</a:t>
            </a:r>
            <a:r>
              <a:rPr lang="en-US" sz="20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itchFamily="34" charset="0"/>
              </a:rPr>
              <a:t>đất</a:t>
            </a:r>
            <a:r>
              <a:rPr lang="en-US" sz="20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itchFamily="34" charset="0"/>
              </a:rPr>
              <a:t>nặn</a:t>
            </a:r>
            <a:endParaRPr lang="en-US" sz="2000" b="1" dirty="0">
              <a:latin typeface="UTM Avo" panose="020406030505060202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34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5EFDBD82-FF50-B778-684B-6997C33406F6}"/>
              </a:ext>
            </a:extLst>
          </p:cNvPr>
          <p:cNvSpPr txBox="1"/>
          <p:nvPr/>
        </p:nvSpPr>
        <p:spPr>
          <a:xfrm>
            <a:off x="295847" y="1866390"/>
            <a:ext cx="9405361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Thực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hiện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các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bước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tạo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sản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phẩm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đàn</a:t>
            </a:r>
            <a:r>
              <a:rPr lang="en-US" sz="2400" b="1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cá</a:t>
            </a:r>
            <a:r>
              <a:rPr lang="en-US" sz="2400" b="1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:</a:t>
            </a:r>
            <a:endParaRPr lang="en-US" sz="2400" b="1" u="none" dirty="0">
              <a:solidFill>
                <a:srgbClr val="124D24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D9F93D-FE8A-41C7-ED87-15F632FDCF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24" t="12037" r="53958" b="48795"/>
          <a:stretch/>
        </p:blipFill>
        <p:spPr>
          <a:xfrm>
            <a:off x="464081" y="2471801"/>
            <a:ext cx="3703731" cy="27424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DFBEEE-189C-3A14-B04D-2BEF84F53F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24" t="12037" r="53958" b="48795"/>
          <a:stretch/>
        </p:blipFill>
        <p:spPr>
          <a:xfrm>
            <a:off x="5374167" y="2471801"/>
            <a:ext cx="3703731" cy="2742471"/>
          </a:xfrm>
          <a:prstGeom prst="rect">
            <a:avLst/>
          </a:prstGeom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6991EA01-C934-0FED-035D-3FFCBE69BE96}"/>
              </a:ext>
            </a:extLst>
          </p:cNvPr>
          <p:cNvSpPr/>
          <p:nvPr/>
        </p:nvSpPr>
        <p:spPr>
          <a:xfrm>
            <a:off x="514938" y="5757528"/>
            <a:ext cx="3464713" cy="641271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Bước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Tạo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cá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itchFamily="34" charset="0"/>
            </a:endParaRP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5C00FF95-776C-C713-AB6C-817032719D71}"/>
              </a:ext>
            </a:extLst>
          </p:cNvPr>
          <p:cNvSpPr/>
          <p:nvPr/>
        </p:nvSpPr>
        <p:spPr>
          <a:xfrm>
            <a:off x="5194946" y="5506934"/>
            <a:ext cx="4506262" cy="1142461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lnSpc>
                <a:spcPct val="150000"/>
              </a:lnSpc>
              <a:buClrTx/>
            </a:pPr>
            <a:r>
              <a:rPr lang="vi-VN" sz="2000" b="1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Bước 2. </a:t>
            </a:r>
            <a:r>
              <a:rPr lang="vi-VN" sz="20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Tạo thêm các hình cây và đặt vào các vị trí thích hợp.</a:t>
            </a:r>
          </a:p>
        </p:txBody>
      </p:sp>
    </p:spTree>
    <p:extLst>
      <p:ext uri="{BB962C8B-B14F-4D97-AF65-F5344CB8AC3E}">
        <p14:creationId xmlns:p14="http://schemas.microsoft.com/office/powerpoint/2010/main" val="106493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FF2E24-D014-6EC9-08AA-4998122B0520}"/>
              </a:ext>
            </a:extLst>
          </p:cNvPr>
          <p:cNvGrpSpPr/>
          <p:nvPr/>
        </p:nvGrpSpPr>
        <p:grpSpPr>
          <a:xfrm>
            <a:off x="9455457" y="1349587"/>
            <a:ext cx="2736543" cy="1674349"/>
            <a:chOff x="309542" y="967667"/>
            <a:chExt cx="2878585" cy="167434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98210454-4689-A42D-67DD-7B82837952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E64F97C-8BDB-D2B3-AE1B-BD7C80542DB5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5EFDBD82-FF50-B778-684B-6997C33406F6}"/>
              </a:ext>
            </a:extLst>
          </p:cNvPr>
          <p:cNvSpPr txBox="1"/>
          <p:nvPr/>
        </p:nvSpPr>
        <p:spPr>
          <a:xfrm>
            <a:off x="295847" y="1866390"/>
            <a:ext cx="9405361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Thực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hiện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các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bước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tạo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sản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none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phẩm</a:t>
            </a:r>
            <a:r>
              <a:rPr lang="en-US" sz="2400" b="1" u="none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đàn</a:t>
            </a:r>
            <a:r>
              <a:rPr lang="en-US" sz="2400" b="1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cá</a:t>
            </a:r>
            <a:r>
              <a:rPr lang="en-US" sz="2400" b="1" dirty="0">
                <a:solidFill>
                  <a:srgbClr val="124D24"/>
                </a:solidFill>
                <a:latin typeface="UTM Avo" panose="02040603050506020204" pitchFamily="18" charset="0"/>
                <a:cs typeface="Arial" pitchFamily="34" charset="0"/>
              </a:rPr>
              <a:t>:</a:t>
            </a:r>
            <a:endParaRPr lang="en-US" sz="2400" b="1" u="none" dirty="0">
              <a:solidFill>
                <a:srgbClr val="124D24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3" name="Rounded Rectangle 9">
            <a:extLst>
              <a:ext uri="{FF2B5EF4-FFF2-40B4-BE49-F238E27FC236}">
                <a16:creationId xmlns:a16="http://schemas.microsoft.com/office/drawing/2014/main" id="{D8A9C2F2-72C8-54B2-515B-1617F99C3172}"/>
              </a:ext>
            </a:extLst>
          </p:cNvPr>
          <p:cNvSpPr/>
          <p:nvPr/>
        </p:nvSpPr>
        <p:spPr>
          <a:xfrm>
            <a:off x="600648" y="5729016"/>
            <a:ext cx="4624650" cy="946072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lnSpc>
                <a:spcPct val="150000"/>
              </a:lnSpc>
              <a:buClrTx/>
            </a:pPr>
            <a:r>
              <a:rPr lang="vi-VN" sz="2000" b="1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Bước 3. </a:t>
            </a:r>
            <a:r>
              <a:rPr lang="vi-VN" sz="20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Tạo thêm hình bong bóng và hoàn thiện sản phẩm.</a:t>
            </a:r>
          </a:p>
        </p:txBody>
      </p:sp>
      <p:sp>
        <p:nvSpPr>
          <p:cNvPr id="9" name="Snip Single Corner Rectangle 4">
            <a:extLst>
              <a:ext uri="{FF2B5EF4-FFF2-40B4-BE49-F238E27FC236}">
                <a16:creationId xmlns:a16="http://schemas.microsoft.com/office/drawing/2014/main" id="{E3FF8863-D196-9E99-250B-93D36214AE2E}"/>
              </a:ext>
            </a:extLst>
          </p:cNvPr>
          <p:cNvSpPr/>
          <p:nvPr/>
        </p:nvSpPr>
        <p:spPr>
          <a:xfrm>
            <a:off x="5434520" y="2841434"/>
            <a:ext cx="6250444" cy="3222605"/>
          </a:xfrm>
          <a:prstGeom prst="snip1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Snip Single Corner Rectangle 12">
            <a:extLst>
              <a:ext uri="{FF2B5EF4-FFF2-40B4-BE49-F238E27FC236}">
                <a16:creationId xmlns:a16="http://schemas.microsoft.com/office/drawing/2014/main" id="{8DA9B987-C032-8580-E18A-EF13EBD5DD2B}"/>
              </a:ext>
            </a:extLst>
          </p:cNvPr>
          <p:cNvSpPr/>
          <p:nvPr/>
        </p:nvSpPr>
        <p:spPr>
          <a:xfrm>
            <a:off x="5586920" y="2993835"/>
            <a:ext cx="6307266" cy="3256888"/>
          </a:xfrm>
          <a:prstGeom prst="snip1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FD7EDF-4818-F10D-65B2-ABAB0B78703A}"/>
              </a:ext>
            </a:extLst>
          </p:cNvPr>
          <p:cNvSpPr/>
          <p:nvPr/>
        </p:nvSpPr>
        <p:spPr>
          <a:xfrm>
            <a:off x="5586921" y="3663448"/>
            <a:ext cx="6098044" cy="2335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ClrTx/>
              <a:buFont typeface="Wingdings" pitchFamily="2" charset="2"/>
              <a:buChar char="Ø"/>
            </a:pP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Tương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tác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với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HS qua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các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câu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hỏi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gợi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mở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trong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khi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thị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phạm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ClrTx/>
              <a:buFont typeface="Wingdings" pitchFamily="2" charset="2"/>
              <a:buChar char="Ø"/>
            </a:pP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Lưu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ý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học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sinh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chọn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màu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đất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nặn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phù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hợp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với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hình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ảnh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chính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,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hình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ảnh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phụ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và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các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chi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tiết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trên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sản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phẩm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172FBD-963D-92F2-3693-4575AB57DF94}"/>
              </a:ext>
            </a:extLst>
          </p:cNvPr>
          <p:cNvGrpSpPr/>
          <p:nvPr/>
        </p:nvGrpSpPr>
        <p:grpSpPr>
          <a:xfrm>
            <a:off x="7334039" y="3141469"/>
            <a:ext cx="2105760" cy="711223"/>
            <a:chOff x="600647" y="1409700"/>
            <a:chExt cx="2823877" cy="1275678"/>
          </a:xfrm>
        </p:grpSpPr>
        <p:sp>
          <p:nvSpPr>
            <p:cNvPr id="13" name="Snip Single Corner Rectangle 14">
              <a:extLst>
                <a:ext uri="{FF2B5EF4-FFF2-40B4-BE49-F238E27FC236}">
                  <a16:creationId xmlns:a16="http://schemas.microsoft.com/office/drawing/2014/main" id="{E5A35A14-ACC9-3B03-DE60-61105019D707}"/>
                </a:ext>
              </a:extLst>
            </p:cNvPr>
            <p:cNvSpPr/>
            <p:nvPr/>
          </p:nvSpPr>
          <p:spPr>
            <a:xfrm>
              <a:off x="600647" y="1409700"/>
              <a:ext cx="2823877" cy="914400"/>
            </a:xfrm>
            <a:prstGeom prst="snip1Rect">
              <a:avLst/>
            </a:prstGeom>
            <a:solidFill>
              <a:srgbClr val="4F81BD">
                <a:lumMod val="75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6DA331C-1DA2-88BC-E184-1D4B354CE4D6}"/>
                </a:ext>
              </a:extLst>
            </p:cNvPr>
            <p:cNvSpPr/>
            <p:nvPr/>
          </p:nvSpPr>
          <p:spPr>
            <a:xfrm>
              <a:off x="1280407" y="1491501"/>
              <a:ext cx="1464354" cy="11938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Lưu ý: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E0C9C40-DD0E-D220-6721-1A47BB9CA4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27" t="37684" r="4663" b="10832"/>
          <a:stretch/>
        </p:blipFill>
        <p:spPr>
          <a:xfrm>
            <a:off x="875490" y="2528896"/>
            <a:ext cx="4004596" cy="297589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1B235BE-71F1-3CAF-4DC8-773BC641B1A0}"/>
              </a:ext>
            </a:extLst>
          </p:cNvPr>
          <p:cNvGrpSpPr/>
          <p:nvPr/>
        </p:nvGrpSpPr>
        <p:grpSpPr>
          <a:xfrm>
            <a:off x="9439799" y="851901"/>
            <a:ext cx="2052286" cy="2065733"/>
            <a:chOff x="6734456" y="1026165"/>
            <a:chExt cx="2052286" cy="1905000"/>
          </a:xfrm>
        </p:grpSpPr>
        <p:pic>
          <p:nvPicPr>
            <p:cNvPr id="17" name="Picture 16" descr="Youtube PNG Free Images with Transparent Background - (410 Free Downloads)">
              <a:hlinkClick r:id="rId4"/>
              <a:extLst>
                <a:ext uri="{FF2B5EF4-FFF2-40B4-BE49-F238E27FC236}">
                  <a16:creationId xmlns:a16="http://schemas.microsoft.com/office/drawing/2014/main" id="{40B7008B-C644-5999-4817-F0C037A411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456" y="1026165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30C3381-A1BF-FF01-883E-D497F2624524}"/>
                </a:ext>
              </a:extLst>
            </p:cNvPr>
            <p:cNvSpPr txBox="1"/>
            <p:nvPr/>
          </p:nvSpPr>
          <p:spPr>
            <a:xfrm>
              <a:off x="6753755" y="1217416"/>
              <a:ext cx="20329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UTM Avo" panose="02040603050506020204" pitchFamily="18" charset="0"/>
                </a:rPr>
                <a:t>Ấn để xem video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985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>
            <a:extLst>
              <a:ext uri="{FF2B5EF4-FFF2-40B4-BE49-F238E27FC236}">
                <a16:creationId xmlns:a16="http://schemas.microsoft.com/office/drawing/2014/main" id="{BB99D880-ABF1-66F1-2888-27A8F2C817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57" t="680" r="12957" b="27020"/>
          <a:stretch>
            <a:fillRect/>
          </a:stretch>
        </p:blipFill>
        <p:spPr>
          <a:xfrm>
            <a:off x="0" y="1723159"/>
            <a:ext cx="7175260" cy="8128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A74255-2B12-7107-367C-1450A2ECCA2D}"/>
              </a:ext>
            </a:extLst>
          </p:cNvPr>
          <p:cNvSpPr/>
          <p:nvPr/>
        </p:nvSpPr>
        <p:spPr>
          <a:xfrm>
            <a:off x="727774" y="1898774"/>
            <a:ext cx="6269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2400" b="1" u="sng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Nhiệm</a:t>
            </a:r>
            <a:r>
              <a:rPr lang="en-US" sz="2400" b="1" u="sng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400" b="1" u="sng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vụ</a:t>
            </a:r>
            <a:r>
              <a:rPr lang="en-US" sz="2400" b="1" u="sng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3: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Tạo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sản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phẩm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in,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vẽ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,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nặn</a:t>
            </a:r>
            <a:endParaRPr lang="en-US" sz="24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D5330B-BCAC-0231-738D-EEB55CC456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16" t="13116" r="3993" b="5139"/>
          <a:stretch/>
        </p:blipFill>
        <p:spPr>
          <a:xfrm>
            <a:off x="114300" y="2625754"/>
            <a:ext cx="7695555" cy="410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2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>
            <a:extLst>
              <a:ext uri="{FF2B5EF4-FFF2-40B4-BE49-F238E27FC236}">
                <a16:creationId xmlns:a16="http://schemas.microsoft.com/office/drawing/2014/main" id="{BB99D880-ABF1-66F1-2888-27A8F2C817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57" t="680" r="12957" b="27020"/>
          <a:stretch>
            <a:fillRect/>
          </a:stretch>
        </p:blipFill>
        <p:spPr>
          <a:xfrm>
            <a:off x="0" y="1723159"/>
            <a:ext cx="7175260" cy="8128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A74255-2B12-7107-367C-1450A2ECCA2D}"/>
              </a:ext>
            </a:extLst>
          </p:cNvPr>
          <p:cNvSpPr/>
          <p:nvPr/>
        </p:nvSpPr>
        <p:spPr>
          <a:xfrm>
            <a:off x="727774" y="1898774"/>
            <a:ext cx="6269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2400" b="1" u="sng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Nhiệm</a:t>
            </a:r>
            <a:r>
              <a:rPr lang="en-US" sz="2400" b="1" u="sng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400" b="1" u="sng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vụ</a:t>
            </a:r>
            <a:r>
              <a:rPr lang="en-US" sz="2400" b="1" u="sng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3: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Tạo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sản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phẩm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in,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vẽ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,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nặn</a:t>
            </a:r>
            <a:endParaRPr lang="en-US" sz="24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D5330B-BCAC-0231-738D-EEB55CC456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18" t="20726" r="7471" b="7920"/>
          <a:stretch/>
        </p:blipFill>
        <p:spPr>
          <a:xfrm>
            <a:off x="6751784" y="3649210"/>
            <a:ext cx="5436042" cy="3208789"/>
          </a:xfrm>
          <a:prstGeom prst="rect">
            <a:avLst/>
          </a:prstGeom>
        </p:spPr>
      </p:pic>
      <p:sp>
        <p:nvSpPr>
          <p:cNvPr id="4" name="Snip Single Corner Rectangle 7">
            <a:extLst>
              <a:ext uri="{FF2B5EF4-FFF2-40B4-BE49-F238E27FC236}">
                <a16:creationId xmlns:a16="http://schemas.microsoft.com/office/drawing/2014/main" id="{6AF05623-FD98-DF4E-9859-6C7CE0732031}"/>
              </a:ext>
            </a:extLst>
          </p:cNvPr>
          <p:cNvSpPr/>
          <p:nvPr/>
        </p:nvSpPr>
        <p:spPr>
          <a:xfrm>
            <a:off x="181674" y="2858284"/>
            <a:ext cx="6077146" cy="3474464"/>
          </a:xfrm>
          <a:prstGeom prst="snip1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Snip Single Corner Rectangle 8">
            <a:extLst>
              <a:ext uri="{FF2B5EF4-FFF2-40B4-BE49-F238E27FC236}">
                <a16:creationId xmlns:a16="http://schemas.microsoft.com/office/drawing/2014/main" id="{B0316FBF-363C-F294-9101-FC4623A5B74C}"/>
              </a:ext>
            </a:extLst>
          </p:cNvPr>
          <p:cNvSpPr/>
          <p:nvPr/>
        </p:nvSpPr>
        <p:spPr>
          <a:xfrm>
            <a:off x="334074" y="3010683"/>
            <a:ext cx="6278010" cy="3511426"/>
          </a:xfrm>
          <a:prstGeom prst="snip1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8D2F4A-75AA-01CA-89E3-68FBB3459DE5}"/>
              </a:ext>
            </a:extLst>
          </p:cNvPr>
          <p:cNvSpPr/>
          <p:nvPr/>
        </p:nvSpPr>
        <p:spPr>
          <a:xfrm>
            <a:off x="359804" y="3953981"/>
            <a:ext cx="6278010" cy="1280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ClrTx/>
              <a:buFont typeface="Wingdings" pitchFamily="2" charset="2"/>
              <a:buChar char="Ø"/>
            </a:pP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Sử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dụng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bút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màu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vẽ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thân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cây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,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Mặt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trời</a:t>
            </a:r>
            <a:r>
              <a:rPr lang="en-US" sz="18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, con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vật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; </a:t>
            </a:r>
          </a:p>
          <a:p>
            <a:pPr marL="571500" indent="-571500" algn="just">
              <a:lnSpc>
                <a:spcPct val="150000"/>
              </a:lnSpc>
              <a:buClrTx/>
              <a:buFont typeface="Wingdings" pitchFamily="2" charset="2"/>
              <a:buChar char="Ø"/>
            </a:pP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Sử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dụng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màu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goát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để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in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lá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cây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; </a:t>
            </a:r>
          </a:p>
          <a:p>
            <a:pPr marL="571500" indent="-571500" algn="just">
              <a:lnSpc>
                <a:spcPct val="150000"/>
              </a:lnSpc>
              <a:buClrTx/>
              <a:buFont typeface="Wingdings" pitchFamily="2" charset="2"/>
              <a:buChar char="Ø"/>
            </a:pP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Sử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dụng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đất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nặn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tạo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hình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con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vật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,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thảm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cỏ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6D27297-87B0-E4C4-FEBF-E3FC601F32C2}"/>
              </a:ext>
            </a:extLst>
          </p:cNvPr>
          <p:cNvGrpSpPr/>
          <p:nvPr/>
        </p:nvGrpSpPr>
        <p:grpSpPr>
          <a:xfrm>
            <a:off x="2183581" y="3285660"/>
            <a:ext cx="2301856" cy="507207"/>
            <a:chOff x="600647" y="1409700"/>
            <a:chExt cx="2823877" cy="914400"/>
          </a:xfrm>
        </p:grpSpPr>
        <p:sp>
          <p:nvSpPr>
            <p:cNvPr id="9" name="Snip Single Corner Rectangle 11">
              <a:extLst>
                <a:ext uri="{FF2B5EF4-FFF2-40B4-BE49-F238E27FC236}">
                  <a16:creationId xmlns:a16="http://schemas.microsoft.com/office/drawing/2014/main" id="{3D477EC4-9BD3-84F5-A298-DA4E5E657325}"/>
                </a:ext>
              </a:extLst>
            </p:cNvPr>
            <p:cNvSpPr/>
            <p:nvPr/>
          </p:nvSpPr>
          <p:spPr>
            <a:xfrm>
              <a:off x="600647" y="1409700"/>
              <a:ext cx="2823877" cy="914400"/>
            </a:xfrm>
            <a:prstGeom prst="snip1Rect">
              <a:avLst/>
            </a:prstGeom>
            <a:solidFill>
              <a:srgbClr val="4F81BD">
                <a:lumMod val="75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539294E-7780-03F1-E837-966C896FBF52}"/>
                </a:ext>
              </a:extLst>
            </p:cNvPr>
            <p:cNvSpPr/>
            <p:nvPr/>
          </p:nvSpPr>
          <p:spPr>
            <a:xfrm>
              <a:off x="1342782" y="1491503"/>
              <a:ext cx="1339606" cy="8322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Lưu ý: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114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041D2E8-D46C-67C4-F8E3-2A2DCEDCBD63}"/>
              </a:ext>
            </a:extLst>
          </p:cNvPr>
          <p:cNvGrpSpPr/>
          <p:nvPr/>
        </p:nvGrpSpPr>
        <p:grpSpPr>
          <a:xfrm>
            <a:off x="0" y="2735145"/>
            <a:ext cx="4393446" cy="693855"/>
            <a:chOff x="703722" y="1991710"/>
            <a:chExt cx="7983078" cy="1322990"/>
          </a:xfrm>
        </p:grpSpPr>
        <p:sp>
          <p:nvSpPr>
            <p:cNvPr id="3" name="Snip Single Corner Rectangle 7">
              <a:extLst>
                <a:ext uri="{FF2B5EF4-FFF2-40B4-BE49-F238E27FC236}">
                  <a16:creationId xmlns:a16="http://schemas.microsoft.com/office/drawing/2014/main" id="{243D48F0-0FF4-21A9-E483-6C845FD54AEA}"/>
                </a:ext>
              </a:extLst>
            </p:cNvPr>
            <p:cNvSpPr/>
            <p:nvPr/>
          </p:nvSpPr>
          <p:spPr>
            <a:xfrm>
              <a:off x="741822" y="1991710"/>
              <a:ext cx="7944978" cy="1322990"/>
            </a:xfrm>
            <a:prstGeom prst="snip1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Snip Single Corner Rectangle 8">
              <a:extLst>
                <a:ext uri="{FF2B5EF4-FFF2-40B4-BE49-F238E27FC236}">
                  <a16:creationId xmlns:a16="http://schemas.microsoft.com/office/drawing/2014/main" id="{FC142BC9-9499-9BB5-7E01-CB5A2DB428D7}"/>
                </a:ext>
              </a:extLst>
            </p:cNvPr>
            <p:cNvSpPr/>
            <p:nvPr/>
          </p:nvSpPr>
          <p:spPr>
            <a:xfrm>
              <a:off x="703722" y="2144110"/>
              <a:ext cx="7983078" cy="1170590"/>
            </a:xfrm>
            <a:prstGeom prst="snip1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0B98CD-E15D-B177-A46F-FA44DE479690}"/>
                </a:ext>
              </a:extLst>
            </p:cNvPr>
            <p:cNvSpPr/>
            <p:nvPr/>
          </p:nvSpPr>
          <p:spPr>
            <a:xfrm>
              <a:off x="990600" y="2144110"/>
              <a:ext cx="7417544" cy="494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Một số sản phẩm tham khảo:</a:t>
              </a:r>
            </a:p>
          </p:txBody>
        </p:sp>
      </p:grpSp>
      <p:pic>
        <p:nvPicPr>
          <p:cNvPr id="7" name="Picture 18">
            <a:extLst>
              <a:ext uri="{FF2B5EF4-FFF2-40B4-BE49-F238E27FC236}">
                <a16:creationId xmlns:a16="http://schemas.microsoft.com/office/drawing/2014/main" id="{79FEC19E-3C29-0C4D-F1DC-BB3B3C781A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57" t="680" r="12957" b="27020"/>
          <a:stretch>
            <a:fillRect/>
          </a:stretch>
        </p:blipFill>
        <p:spPr>
          <a:xfrm>
            <a:off x="0" y="1723159"/>
            <a:ext cx="7175260" cy="8128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F16B262-0F4A-00BA-36E8-222BEDE0610D}"/>
              </a:ext>
            </a:extLst>
          </p:cNvPr>
          <p:cNvSpPr/>
          <p:nvPr/>
        </p:nvSpPr>
        <p:spPr>
          <a:xfrm>
            <a:off x="727774" y="1898774"/>
            <a:ext cx="6269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2400" b="1" u="sng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Nhiệm</a:t>
            </a:r>
            <a:r>
              <a:rPr lang="en-US" sz="2400" b="1" u="sng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400" b="1" u="sng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vụ</a:t>
            </a:r>
            <a:r>
              <a:rPr lang="en-US" sz="2400" b="1" u="sng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3: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Tạo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sản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phẩm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in,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vẽ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, </a:t>
            </a: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nặn</a:t>
            </a:r>
            <a:endParaRPr lang="en-US" sz="24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56870DF-8196-20AA-17B9-A604149E79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84" t="15386" r="22231" b="5677"/>
          <a:stretch/>
        </p:blipFill>
        <p:spPr>
          <a:xfrm>
            <a:off x="1518679" y="3508928"/>
            <a:ext cx="6152121" cy="323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5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130B0A0B-8EB7-ED7F-EB33-90E2242ADA0B}"/>
              </a:ext>
            </a:extLst>
          </p:cNvPr>
          <p:cNvGrpSpPr/>
          <p:nvPr/>
        </p:nvGrpSpPr>
        <p:grpSpPr>
          <a:xfrm>
            <a:off x="914862" y="5967282"/>
            <a:ext cx="3213185" cy="639078"/>
            <a:chOff x="703722" y="1991710"/>
            <a:chExt cx="7983078" cy="1322990"/>
          </a:xfrm>
        </p:grpSpPr>
        <p:sp>
          <p:nvSpPr>
            <p:cNvPr id="22" name="Snip Single Corner Rectangle 7">
              <a:extLst>
                <a:ext uri="{FF2B5EF4-FFF2-40B4-BE49-F238E27FC236}">
                  <a16:creationId xmlns:a16="http://schemas.microsoft.com/office/drawing/2014/main" id="{2CFBEE89-082C-4843-CF53-09C7177AADEC}"/>
                </a:ext>
              </a:extLst>
            </p:cNvPr>
            <p:cNvSpPr/>
            <p:nvPr/>
          </p:nvSpPr>
          <p:spPr>
            <a:xfrm>
              <a:off x="741822" y="1991710"/>
              <a:ext cx="7944978" cy="1322990"/>
            </a:xfrm>
            <a:prstGeom prst="snip1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Snip Single Corner Rectangle 8">
              <a:extLst>
                <a:ext uri="{FF2B5EF4-FFF2-40B4-BE49-F238E27FC236}">
                  <a16:creationId xmlns:a16="http://schemas.microsoft.com/office/drawing/2014/main" id="{AF664290-2975-CC02-E07D-32C8814E9299}"/>
                </a:ext>
              </a:extLst>
            </p:cNvPr>
            <p:cNvSpPr/>
            <p:nvPr/>
          </p:nvSpPr>
          <p:spPr>
            <a:xfrm>
              <a:off x="703722" y="2144110"/>
              <a:ext cx="7983078" cy="1170590"/>
            </a:xfrm>
            <a:prstGeom prst="snip1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C840EEE-7AF7-FB64-0F58-97D1E6004DC4}"/>
                </a:ext>
              </a:extLst>
            </p:cNvPr>
            <p:cNvSpPr/>
            <p:nvPr/>
          </p:nvSpPr>
          <p:spPr>
            <a:xfrm>
              <a:off x="990599" y="2144111"/>
              <a:ext cx="7417544" cy="1022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Hoạt động nhóm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00BA840C-120D-DE69-F366-28F7EE65D9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4504" y="2205007"/>
            <a:ext cx="4654238" cy="3690925"/>
          </a:xfrm>
          <a:prstGeom prst="rect">
            <a:avLst/>
          </a:prstGeom>
        </p:spPr>
      </p:pic>
      <p:sp>
        <p:nvSpPr>
          <p:cNvPr id="26" name="Rounded Rectangle 4">
            <a:extLst>
              <a:ext uri="{FF2B5EF4-FFF2-40B4-BE49-F238E27FC236}">
                <a16:creationId xmlns:a16="http://schemas.microsoft.com/office/drawing/2014/main" id="{98246FDA-4110-2D2A-9EFF-C5B2E439CCC7}"/>
              </a:ext>
            </a:extLst>
          </p:cNvPr>
          <p:cNvSpPr/>
          <p:nvPr/>
        </p:nvSpPr>
        <p:spPr>
          <a:xfrm>
            <a:off x="5058875" y="2236074"/>
            <a:ext cx="6906147" cy="3809714"/>
          </a:xfrm>
          <a:prstGeom prst="roundRect">
            <a:avLst/>
          </a:prstGeom>
          <a:solidFill>
            <a:srgbClr val="4BACC6">
              <a:lumMod val="5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ounded Rectangle 16">
            <a:extLst>
              <a:ext uri="{FF2B5EF4-FFF2-40B4-BE49-F238E27FC236}">
                <a16:creationId xmlns:a16="http://schemas.microsoft.com/office/drawing/2014/main" id="{E6B47267-4D25-AB99-2320-63DFF5B6772E}"/>
              </a:ext>
            </a:extLst>
          </p:cNvPr>
          <p:cNvSpPr/>
          <p:nvPr/>
        </p:nvSpPr>
        <p:spPr>
          <a:xfrm>
            <a:off x="5058875" y="2464674"/>
            <a:ext cx="6906147" cy="378048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FCC611A-7FE7-F7A6-684A-7F8EE07D8EFD}"/>
              </a:ext>
            </a:extLst>
          </p:cNvPr>
          <p:cNvSpPr/>
          <p:nvPr/>
        </p:nvSpPr>
        <p:spPr>
          <a:xfrm>
            <a:off x="5058875" y="2708633"/>
            <a:ext cx="6715558" cy="2111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ClrTx/>
              <a:buFont typeface="Wingdings" pitchFamily="2" charset="2"/>
              <a:buChar char="Ø"/>
            </a:pP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Sáng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tạo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sản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phẩm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nặn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về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thiên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nhiên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theo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ý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thích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buClrTx/>
              <a:buFont typeface="Wingdings" pitchFamily="2" charset="2"/>
              <a:buChar char="Ø"/>
            </a:pP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Thể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hiện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được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hình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ảnh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chính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,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hình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ảnh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phụ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và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chi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tiết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khác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trên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sản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phẩm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buClrTx/>
              <a:buFont typeface="Wingdings" pitchFamily="2" charset="2"/>
              <a:buChar char="Ø"/>
            </a:pP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Trao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đổi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, chia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sẻ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ý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tưởng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của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mình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với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bạn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;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quan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sát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,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tham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khảo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cách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thực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hành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của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bạn</a:t>
            </a:r>
            <a:r>
              <a:rPr lang="en-US" sz="1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;…</a:t>
            </a:r>
          </a:p>
        </p:txBody>
      </p:sp>
    </p:spTree>
    <p:extLst>
      <p:ext uri="{BB962C8B-B14F-4D97-AF65-F5344CB8AC3E}">
        <p14:creationId xmlns:p14="http://schemas.microsoft.com/office/powerpoint/2010/main" val="407418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A89A5B0-6A03-42D4-6C02-198E87D4154A}"/>
              </a:ext>
            </a:extLst>
          </p:cNvPr>
          <p:cNvGrpSpPr/>
          <p:nvPr/>
        </p:nvGrpSpPr>
        <p:grpSpPr>
          <a:xfrm>
            <a:off x="308472" y="2174768"/>
            <a:ext cx="4990641" cy="712263"/>
            <a:chOff x="703722" y="1991710"/>
            <a:chExt cx="7983078" cy="1322990"/>
          </a:xfrm>
        </p:grpSpPr>
        <p:sp>
          <p:nvSpPr>
            <p:cNvPr id="3" name="Snip Single Corner Rectangle 7">
              <a:extLst>
                <a:ext uri="{FF2B5EF4-FFF2-40B4-BE49-F238E27FC236}">
                  <a16:creationId xmlns:a16="http://schemas.microsoft.com/office/drawing/2014/main" id="{255CFACA-C54C-B7FC-B2D0-500B14777987}"/>
                </a:ext>
              </a:extLst>
            </p:cNvPr>
            <p:cNvSpPr/>
            <p:nvPr/>
          </p:nvSpPr>
          <p:spPr>
            <a:xfrm>
              <a:off x="741822" y="1991710"/>
              <a:ext cx="7944978" cy="1322990"/>
            </a:xfrm>
            <a:prstGeom prst="snip1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Snip Single Corner Rectangle 8">
              <a:extLst>
                <a:ext uri="{FF2B5EF4-FFF2-40B4-BE49-F238E27FC236}">
                  <a16:creationId xmlns:a16="http://schemas.microsoft.com/office/drawing/2014/main" id="{EBB900C0-FB3F-76EE-92FB-6467BC63EDA8}"/>
                </a:ext>
              </a:extLst>
            </p:cNvPr>
            <p:cNvSpPr/>
            <p:nvPr/>
          </p:nvSpPr>
          <p:spPr>
            <a:xfrm>
              <a:off x="703722" y="2144110"/>
              <a:ext cx="7983078" cy="1170590"/>
            </a:xfrm>
            <a:prstGeom prst="snip1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8FFC7BA-5727-08CC-A20B-F6B00F948FEC}"/>
                </a:ext>
              </a:extLst>
            </p:cNvPr>
            <p:cNvSpPr/>
            <p:nvPr/>
          </p:nvSpPr>
          <p:spPr>
            <a:xfrm>
              <a:off x="990600" y="2144110"/>
              <a:ext cx="7417545" cy="4931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Gợi ý: 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Sử dụng vật liệu có sẵn khác</a:t>
              </a:r>
            </a:p>
          </p:txBody>
        </p:sp>
      </p:grpSp>
      <p:pic>
        <p:nvPicPr>
          <p:cNvPr id="7" name="Picture 15">
            <a:extLst>
              <a:ext uri="{FF2B5EF4-FFF2-40B4-BE49-F238E27FC236}">
                <a16:creationId xmlns:a16="http://schemas.microsoft.com/office/drawing/2014/main" id="{A41B8346-B55B-4A69-88F3-534D7281A7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19" y="3429000"/>
            <a:ext cx="2915442" cy="29227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78E8FC-7E7D-E5C4-1664-9A593D6C06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90273" y="4191922"/>
            <a:ext cx="2702031" cy="1989370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1DC22CA-3087-E99E-3ACC-278F540420F1}"/>
              </a:ext>
            </a:extLst>
          </p:cNvPr>
          <p:cNvSpPr/>
          <p:nvPr/>
        </p:nvSpPr>
        <p:spPr>
          <a:xfrm>
            <a:off x="3612125" y="4327100"/>
            <a:ext cx="2292916" cy="604780"/>
          </a:xfrm>
          <a:prstGeom prst="roundRect">
            <a:avLst/>
          </a:prstGeom>
          <a:solidFill>
            <a:srgbClr val="4BACC6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Giấy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màu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itchFamily="34" charset="0"/>
            </a:endParaRPr>
          </a:p>
        </p:txBody>
      </p:sp>
      <p:sp>
        <p:nvSpPr>
          <p:cNvPr id="18" name="Rounded Rectangle 19">
            <a:extLst>
              <a:ext uri="{FF2B5EF4-FFF2-40B4-BE49-F238E27FC236}">
                <a16:creationId xmlns:a16="http://schemas.microsoft.com/office/drawing/2014/main" id="{4293FC1F-CD9F-02A1-CE76-CD8BE1EEAF04}"/>
              </a:ext>
            </a:extLst>
          </p:cNvPr>
          <p:cNvSpPr/>
          <p:nvPr/>
        </p:nvSpPr>
        <p:spPr>
          <a:xfrm>
            <a:off x="3612125" y="5239013"/>
            <a:ext cx="2292916" cy="604780"/>
          </a:xfrm>
          <a:prstGeom prst="roundRect">
            <a:avLst/>
          </a:prstGeom>
          <a:solidFill>
            <a:srgbClr val="4BACC6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Sợi dây trang trí</a:t>
            </a:r>
          </a:p>
        </p:txBody>
      </p:sp>
    </p:spTree>
    <p:extLst>
      <p:ext uri="{BB962C8B-B14F-4D97-AF65-F5344CB8AC3E}">
        <p14:creationId xmlns:p14="http://schemas.microsoft.com/office/powerpoint/2010/main" val="83867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FF2E24-D014-6EC9-08AA-4998122B0520}"/>
              </a:ext>
            </a:extLst>
          </p:cNvPr>
          <p:cNvGrpSpPr/>
          <p:nvPr/>
        </p:nvGrpSpPr>
        <p:grpSpPr>
          <a:xfrm>
            <a:off x="9455457" y="1255457"/>
            <a:ext cx="2736543" cy="1558939"/>
            <a:chOff x="309542" y="967667"/>
            <a:chExt cx="2878585" cy="1558939"/>
          </a:xfrm>
        </p:grpSpPr>
        <p:pic>
          <p:nvPicPr>
            <p:cNvPr id="4" name="Picture 3">
              <a:hlinkClick r:id="rId3"/>
              <a:extLst>
                <a:ext uri="{FF2B5EF4-FFF2-40B4-BE49-F238E27FC236}">
                  <a16:creationId xmlns:a16="http://schemas.microsoft.com/office/drawing/2014/main" id="{98210454-4689-A42D-67DD-7B82837952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E64F97C-8BDB-D2B3-AE1B-BD7C80542DB5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988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8BFCD5-BDE0-E9BF-E75F-36163DB61179}"/>
              </a:ext>
            </a:extLst>
          </p:cNvPr>
          <p:cNvSpPr txBox="1"/>
          <p:nvPr/>
        </p:nvSpPr>
        <p:spPr>
          <a:xfrm>
            <a:off x="676195" y="1794816"/>
            <a:ext cx="8049165" cy="2335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Trưng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bày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sản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phẩm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và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chia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sẻ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vi-VN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Hình ảnh nào nổi bật nhất trên sản phẩm? </a:t>
            </a:r>
          </a:p>
          <a:p>
            <a:pPr marL="342900" indent="-3429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vi-VN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Ý nghĩa của sản phẩm là gì? </a:t>
            </a:r>
          </a:p>
          <a:p>
            <a:pPr marL="342900" indent="-3429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vi-VN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Ý thức chăm sóc, bảo vệ thiên nhiên của em và mọi người xung quanh như thế nào?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7B68EE5-9B91-0E1A-6D9D-3C91F7E26D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38532" y="4892315"/>
            <a:ext cx="723900" cy="568262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E5AEA186-C0C4-D657-376E-99ACB9815D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32293" y="4210780"/>
            <a:ext cx="824430" cy="803819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4C959C1-8A93-4983-8949-5E75CD38112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78802" y="4229704"/>
            <a:ext cx="1832659" cy="246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9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98E73FC-6B4D-AC54-189C-4448887B850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834686" y="2588085"/>
            <a:ext cx="3173127" cy="403092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6E29ED9-DBA3-60A0-95AE-A23077856E78}"/>
              </a:ext>
            </a:extLst>
          </p:cNvPr>
          <p:cNvGrpSpPr/>
          <p:nvPr/>
        </p:nvGrpSpPr>
        <p:grpSpPr>
          <a:xfrm>
            <a:off x="619685" y="1842247"/>
            <a:ext cx="8388129" cy="589668"/>
            <a:chOff x="457200" y="1842247"/>
            <a:chExt cx="11927926" cy="1276332"/>
          </a:xfrm>
        </p:grpSpPr>
        <p:sp>
          <p:nvSpPr>
            <p:cNvPr id="5" name="Snip Single Corner Rectangle 1">
              <a:extLst>
                <a:ext uri="{FF2B5EF4-FFF2-40B4-BE49-F238E27FC236}">
                  <a16:creationId xmlns:a16="http://schemas.microsoft.com/office/drawing/2014/main" id="{4636B005-995B-35E2-AC39-70A00BCF62F9}"/>
                </a:ext>
              </a:extLst>
            </p:cNvPr>
            <p:cNvSpPr/>
            <p:nvPr/>
          </p:nvSpPr>
          <p:spPr>
            <a:xfrm>
              <a:off x="457200" y="1842247"/>
              <a:ext cx="11927925" cy="1276332"/>
            </a:xfrm>
            <a:prstGeom prst="snip1Rect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B161321-1310-DDF1-96EA-948EE049DBB1}"/>
                </a:ext>
              </a:extLst>
            </p:cNvPr>
            <p:cNvSpPr txBox="1"/>
            <p:nvPr/>
          </p:nvSpPr>
          <p:spPr>
            <a:xfrm>
              <a:off x="665625" y="1842247"/>
              <a:ext cx="11719501" cy="1072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Em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mong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muốn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tạo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thêm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sản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phẩm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nào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với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chủ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đề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thiên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nhiên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?</a:t>
              </a:r>
              <a:endPara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A74CD308-BD01-68DA-E198-56688CD2B666}"/>
              </a:ext>
            </a:extLst>
          </p:cNvPr>
          <p:cNvSpPr/>
          <p:nvPr/>
        </p:nvSpPr>
        <p:spPr>
          <a:xfrm>
            <a:off x="619684" y="2751513"/>
            <a:ext cx="4995589" cy="1208662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25400" cap="flat" cmpd="sng" algn="ctr">
            <a:solidFill>
              <a:srgbClr val="4BACC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Sản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phẩm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thiên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nhiên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: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động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vật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cối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lá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núi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rừng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…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B5BD7DD7-A91C-2143-1342-155FB2DB6F63}"/>
              </a:ext>
            </a:extLst>
          </p:cNvPr>
          <p:cNvSpPr/>
          <p:nvPr/>
        </p:nvSpPr>
        <p:spPr>
          <a:xfrm>
            <a:off x="1456228" y="4110684"/>
            <a:ext cx="3322501" cy="985727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25400" cap="flat" cmpd="sng" algn="ctr">
            <a:solidFill>
              <a:srgbClr val="4BACC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Chất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liệu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màu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đất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nặn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vật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liệu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sẵn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.</a:t>
            </a:r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id="{3D5838C0-04E0-2601-C171-20E14F49DE72}"/>
              </a:ext>
            </a:extLst>
          </p:cNvPr>
          <p:cNvSpPr/>
          <p:nvPr/>
        </p:nvSpPr>
        <p:spPr>
          <a:xfrm>
            <a:off x="1645987" y="5246920"/>
            <a:ext cx="3000842" cy="1018713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25400" cap="flat" cmpd="sng" algn="ctr">
            <a:solidFill>
              <a:srgbClr val="4BACC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Hình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thức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Vẽ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, in,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nặn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xé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cắt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dán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3183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FF2E24-D014-6EC9-08AA-4998122B0520}"/>
              </a:ext>
            </a:extLst>
          </p:cNvPr>
          <p:cNvGrpSpPr/>
          <p:nvPr/>
        </p:nvGrpSpPr>
        <p:grpSpPr>
          <a:xfrm>
            <a:off x="9455457" y="1349587"/>
            <a:ext cx="2736543" cy="1674349"/>
            <a:chOff x="309542" y="967667"/>
            <a:chExt cx="2878585" cy="167434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98210454-4689-A42D-67DD-7B82837952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E64F97C-8BDB-D2B3-AE1B-BD7C80542DB5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81E057-8D3F-0DD7-9990-483D3A2043F0}"/>
              </a:ext>
            </a:extLst>
          </p:cNvPr>
          <p:cNvSpPr txBox="1"/>
          <p:nvPr/>
        </p:nvSpPr>
        <p:spPr>
          <a:xfrm>
            <a:off x="706250" y="1758903"/>
            <a:ext cx="565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Quan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sát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tranh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,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trả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lời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câu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hỏi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B0D3FA-FAE1-D525-442A-C17C27D4643C}"/>
              </a:ext>
            </a:extLst>
          </p:cNvPr>
          <p:cNvSpPr/>
          <p:nvPr/>
        </p:nvSpPr>
        <p:spPr>
          <a:xfrm>
            <a:off x="523370" y="2180892"/>
            <a:ext cx="8707257" cy="141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ClrTx/>
              <a:buFont typeface="Wingdings" pitchFamily="2" charset="2"/>
              <a:buChar char="Ø"/>
            </a:pP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Hình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ảnh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nào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có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trong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mỗi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hình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minh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họa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?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Hình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ảnh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nào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chính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?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Hình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ảnh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nào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phụ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buClrTx/>
              <a:buFont typeface="Wingdings" pitchFamily="2" charset="2"/>
              <a:buChar char="Ø"/>
            </a:pP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Hình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ảnh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nào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gợi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cho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em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biết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đó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là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cảnh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thiên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nhiên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?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13B60C9-9417-BE62-F8C5-EE0350385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13" y="3971113"/>
            <a:ext cx="2552206" cy="248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C0CF283-7394-9969-F4D3-E63169B5C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115" y="4001176"/>
            <a:ext cx="3513203" cy="242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12B5429-F44D-7BBB-FC50-5BFE35063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288" y="4001176"/>
            <a:ext cx="3192604" cy="2352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F97650-0C0C-B38E-B78E-3E8442B16A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56" t="22679" r="21464" b="26818"/>
          <a:stretch/>
        </p:blipFill>
        <p:spPr>
          <a:xfrm>
            <a:off x="3158620" y="2445877"/>
            <a:ext cx="5874759" cy="1966246"/>
          </a:xfrm>
          <a:prstGeom prst="rect">
            <a:avLst/>
          </a:prstGeom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A1E75969-7AA7-9F26-85C1-00E44EA881B4}"/>
              </a:ext>
            </a:extLst>
          </p:cNvPr>
          <p:cNvSpPr txBox="1"/>
          <p:nvPr/>
        </p:nvSpPr>
        <p:spPr>
          <a:xfrm>
            <a:off x="4850430" y="1781168"/>
            <a:ext cx="249114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800" b="1" u="sng" kern="1200" dirty="0">
                <a:solidFill>
                  <a:srgbClr val="4BACC6">
                    <a:lumMod val="50000"/>
                  </a:srgbClr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157093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8B8AD56F-2568-0B6E-5437-87123B0B7F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43471" y="1728644"/>
            <a:ext cx="5804640" cy="1072196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030F7DC9-5E50-6503-3933-2B5D1327E7C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0069" t="16798" r="1270" b="32781"/>
          <a:stretch>
            <a:fillRect/>
          </a:stretch>
        </p:blipFill>
        <p:spPr>
          <a:xfrm rot="-10800000">
            <a:off x="564435" y="3521570"/>
            <a:ext cx="3654620" cy="3002773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72189853-B006-F640-9077-19EA86FFB8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860" t="7891" r="41479" b="41688"/>
          <a:stretch>
            <a:fillRect/>
          </a:stretch>
        </p:blipFill>
        <p:spPr>
          <a:xfrm rot="-10800000">
            <a:off x="6121400" y="3424449"/>
            <a:ext cx="3514252" cy="3002773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108C103E-38D3-6951-4354-009C658F3D60}"/>
              </a:ext>
            </a:extLst>
          </p:cNvPr>
          <p:cNvSpPr txBox="1"/>
          <p:nvPr/>
        </p:nvSpPr>
        <p:spPr>
          <a:xfrm>
            <a:off x="2053747" y="2049298"/>
            <a:ext cx="6184088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 b="1" kern="1200" dirty="0" err="1">
                <a:solidFill>
                  <a:srgbClr val="124D24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Một</a:t>
            </a:r>
            <a:r>
              <a:rPr lang="en-US" sz="2800" b="1" kern="1200" dirty="0">
                <a:solidFill>
                  <a:srgbClr val="124D24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800" b="1" kern="1200" dirty="0" err="1">
                <a:solidFill>
                  <a:srgbClr val="124D24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số</a:t>
            </a:r>
            <a:r>
              <a:rPr lang="en-US" sz="2800" b="1" kern="1200" dirty="0">
                <a:solidFill>
                  <a:srgbClr val="124D24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800" b="1" kern="1200" dirty="0" err="1">
                <a:solidFill>
                  <a:srgbClr val="124D24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hình</a:t>
            </a:r>
            <a:r>
              <a:rPr lang="en-US" sz="2800" b="1" kern="1200" dirty="0">
                <a:solidFill>
                  <a:srgbClr val="124D24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800" b="1" kern="1200" dirty="0" err="1">
                <a:solidFill>
                  <a:srgbClr val="124D24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ảnh</a:t>
            </a:r>
            <a:r>
              <a:rPr lang="en-US" sz="2800" b="1" kern="1200" dirty="0">
                <a:solidFill>
                  <a:srgbClr val="124D24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800" b="1" kern="1200" dirty="0" err="1">
                <a:solidFill>
                  <a:srgbClr val="124D24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thiên</a:t>
            </a:r>
            <a:r>
              <a:rPr lang="en-US" sz="2800" b="1" kern="1200" dirty="0">
                <a:solidFill>
                  <a:srgbClr val="124D24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800" b="1" kern="1200" dirty="0" err="1">
                <a:solidFill>
                  <a:srgbClr val="124D24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nhiên</a:t>
            </a:r>
            <a:endParaRPr lang="en-US" sz="2800" b="1" kern="1200" dirty="0">
              <a:solidFill>
                <a:srgbClr val="124D24"/>
              </a:solidFill>
              <a:latin typeface="UTM Avo" panose="02040603050506020204" pitchFamily="18" charset="0"/>
              <a:ea typeface="+mn-ea"/>
              <a:cs typeface="Arial" pitchFamily="34" charset="0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982B5EBF-9098-F381-F48B-911EC08146B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8100000">
            <a:off x="1722145" y="2800910"/>
            <a:ext cx="1466990" cy="1441318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9510913E-1A9E-605F-6237-6C284179870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8566222">
            <a:off x="7145031" y="2706761"/>
            <a:ext cx="1466990" cy="144131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FA45D30-8DE8-246F-12FF-772D96580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04" y="3740310"/>
            <a:ext cx="3586881" cy="2686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EFB377A1-9390-3CC3-1862-74CACBDF0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529" y="3774556"/>
            <a:ext cx="3519651" cy="25985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109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CDE9C26-F9BD-A9B5-FE9A-BAD206ED27DC}"/>
              </a:ext>
            </a:extLst>
          </p:cNvPr>
          <p:cNvGrpSpPr/>
          <p:nvPr/>
        </p:nvGrpSpPr>
        <p:grpSpPr>
          <a:xfrm>
            <a:off x="0" y="2058845"/>
            <a:ext cx="6468684" cy="842174"/>
            <a:chOff x="-228600" y="1770529"/>
            <a:chExt cx="9318812" cy="1065396"/>
          </a:xfrm>
        </p:grpSpPr>
        <p:sp>
          <p:nvSpPr>
            <p:cNvPr id="3" name="Pentagon 12">
              <a:extLst>
                <a:ext uri="{FF2B5EF4-FFF2-40B4-BE49-F238E27FC236}">
                  <a16:creationId xmlns:a16="http://schemas.microsoft.com/office/drawing/2014/main" id="{CCA3D6C7-5E43-E53D-47D1-03E2FBB448F9}"/>
                </a:ext>
              </a:extLst>
            </p:cNvPr>
            <p:cNvSpPr/>
            <p:nvPr/>
          </p:nvSpPr>
          <p:spPr>
            <a:xfrm>
              <a:off x="-228600" y="1770529"/>
              <a:ext cx="9318811" cy="914400"/>
            </a:xfrm>
            <a:prstGeom prst="homePlate">
              <a:avLst/>
            </a:prstGeom>
            <a:solidFill>
              <a:srgbClr val="4BACC6">
                <a:lumMod val="60000"/>
                <a:lumOff val="40000"/>
              </a:srgbClr>
            </a:solidFill>
            <a:ln w="25400" cap="flat" cmpd="sng" algn="ctr">
              <a:solidFill>
                <a:srgbClr val="4BACC6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3A5612B-E3F2-3979-41A8-EC1172ADC85F}"/>
                </a:ext>
              </a:extLst>
            </p:cNvPr>
            <p:cNvSpPr/>
            <p:nvPr/>
          </p:nvSpPr>
          <p:spPr>
            <a:xfrm>
              <a:off x="221608" y="1949498"/>
              <a:ext cx="8868604" cy="8864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NV1: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Sáng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tạo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sản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Tổ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chim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6DAC37A-3845-7933-890D-F4C095FE0722}"/>
              </a:ext>
            </a:extLst>
          </p:cNvPr>
          <p:cNvSpPr/>
          <p:nvPr/>
        </p:nvSpPr>
        <p:spPr>
          <a:xfrm>
            <a:off x="152146" y="3139513"/>
            <a:ext cx="5943854" cy="1873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Quan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sát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tranh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,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trả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lời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câu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hỏi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:</a:t>
            </a:r>
          </a:p>
          <a:p>
            <a:pPr marL="400050" indent="-4000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Các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bước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tạo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sản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phẩm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tổ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chim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.</a:t>
            </a:r>
          </a:p>
          <a:p>
            <a:pPr marL="400050" indent="-4000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Hình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ảnh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nào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chính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?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Hình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ảnh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nào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phụ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?</a:t>
            </a:r>
          </a:p>
          <a:p>
            <a:pPr marL="400050" indent="-4000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Màu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sắc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ở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hình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ảnh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chính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,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hình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ảnh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phụ</a:t>
            </a: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itchFamily="34" charset="0"/>
              </a:rPr>
              <a:t>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EDD4D7-BFCE-FDDC-7128-85F0AE2C70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" t="19574" r="1786" b="3830"/>
          <a:stretch/>
        </p:blipFill>
        <p:spPr>
          <a:xfrm>
            <a:off x="5878286" y="2918496"/>
            <a:ext cx="4528457" cy="231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3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CDE9C26-F9BD-A9B5-FE9A-BAD206ED27DC}"/>
              </a:ext>
            </a:extLst>
          </p:cNvPr>
          <p:cNvGrpSpPr/>
          <p:nvPr/>
        </p:nvGrpSpPr>
        <p:grpSpPr>
          <a:xfrm>
            <a:off x="0" y="2058845"/>
            <a:ext cx="6468684" cy="842174"/>
            <a:chOff x="-228600" y="1770529"/>
            <a:chExt cx="9318812" cy="1065396"/>
          </a:xfrm>
        </p:grpSpPr>
        <p:sp>
          <p:nvSpPr>
            <p:cNvPr id="3" name="Pentagon 12">
              <a:extLst>
                <a:ext uri="{FF2B5EF4-FFF2-40B4-BE49-F238E27FC236}">
                  <a16:creationId xmlns:a16="http://schemas.microsoft.com/office/drawing/2014/main" id="{CCA3D6C7-5E43-E53D-47D1-03E2FBB448F9}"/>
                </a:ext>
              </a:extLst>
            </p:cNvPr>
            <p:cNvSpPr/>
            <p:nvPr/>
          </p:nvSpPr>
          <p:spPr>
            <a:xfrm>
              <a:off x="-228600" y="1770529"/>
              <a:ext cx="9318811" cy="914400"/>
            </a:xfrm>
            <a:prstGeom prst="homePlate">
              <a:avLst/>
            </a:prstGeom>
            <a:solidFill>
              <a:srgbClr val="4BACC6">
                <a:lumMod val="60000"/>
                <a:lumOff val="40000"/>
              </a:srgbClr>
            </a:solidFill>
            <a:ln w="25400" cap="flat" cmpd="sng" algn="ctr">
              <a:solidFill>
                <a:srgbClr val="4BACC6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3A5612B-E3F2-3979-41A8-EC1172ADC85F}"/>
                </a:ext>
              </a:extLst>
            </p:cNvPr>
            <p:cNvSpPr/>
            <p:nvPr/>
          </p:nvSpPr>
          <p:spPr>
            <a:xfrm>
              <a:off x="221608" y="1949498"/>
              <a:ext cx="8868604" cy="8864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NV1: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Sáng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tạo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sản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Tổ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chim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</a:p>
          </p:txBody>
        </p:sp>
      </p:grpSp>
      <p:pic>
        <p:nvPicPr>
          <p:cNvPr id="11" name="Picture 10">
            <a:hlinkClick r:id="rId3"/>
            <a:extLst>
              <a:ext uri="{FF2B5EF4-FFF2-40B4-BE49-F238E27FC236}">
                <a16:creationId xmlns:a16="http://schemas.microsoft.com/office/drawing/2014/main" id="{33EDD4D7-BFCE-FDDC-7128-85F0AE2C70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0" t="19574" r="1786" b="3830"/>
          <a:stretch/>
        </p:blipFill>
        <p:spPr>
          <a:xfrm>
            <a:off x="1248881" y="2923131"/>
            <a:ext cx="6468683" cy="330785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A8BD7BA-AEE8-CD0D-F963-3263853EDD46}"/>
              </a:ext>
            </a:extLst>
          </p:cNvPr>
          <p:cNvGrpSpPr/>
          <p:nvPr/>
        </p:nvGrpSpPr>
        <p:grpSpPr>
          <a:xfrm>
            <a:off x="8185570" y="1875163"/>
            <a:ext cx="2757549" cy="1812994"/>
            <a:chOff x="915517" y="3498713"/>
            <a:chExt cx="3022058" cy="1812994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15A84D3D-F056-D32D-E4A6-472B0A452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15517" y="3498713"/>
              <a:ext cx="3022058" cy="181299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C48A3B5-8B9D-3970-F3EC-5D479F4EB21E}"/>
                </a:ext>
              </a:extLst>
            </p:cNvPr>
            <p:cNvSpPr/>
            <p:nvPr/>
          </p:nvSpPr>
          <p:spPr>
            <a:xfrm>
              <a:off x="994997" y="3887023"/>
              <a:ext cx="2942578" cy="950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dirty="0" err="1">
                  <a:latin typeface="UTM Avo" panose="02040603050506020204" pitchFamily="18" charset="0"/>
                  <a:cs typeface="Arial" pitchFamily="34" charset="0"/>
                </a:rPr>
                <a:t>Các</a:t>
              </a:r>
              <a:r>
                <a:rPr lang="en-US" sz="20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itchFamily="34" charset="0"/>
                </a:rPr>
                <a:t>bước</a:t>
              </a:r>
              <a:r>
                <a:rPr lang="en-US" sz="20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itchFamily="34" charset="0"/>
                </a:rPr>
                <a:t>tạo</a:t>
              </a:r>
              <a:r>
                <a:rPr lang="en-US" sz="20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2000" dirty="0" err="1">
                  <a:latin typeface="UTM Avo" panose="02040603050506020204" pitchFamily="18" charset="0"/>
                  <a:cs typeface="Arial" pitchFamily="34" charset="0"/>
                </a:rPr>
                <a:t>sản</a:t>
              </a:r>
              <a:r>
                <a:rPr lang="en-US" sz="20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itchFamily="34" charset="0"/>
                </a:rPr>
                <a:t>phẩm</a:t>
              </a:r>
              <a:r>
                <a:rPr lang="en-US" sz="20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itchFamily="34" charset="0"/>
                </a:rPr>
                <a:t>tổ</a:t>
              </a:r>
              <a:r>
                <a:rPr lang="en-US" sz="20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itchFamily="34" charset="0"/>
                </a:rPr>
                <a:t>chim</a:t>
              </a:r>
              <a:r>
                <a:rPr lang="en-US" sz="2000" dirty="0">
                  <a:latin typeface="UTM Avo" panose="02040603050506020204" pitchFamily="18" charset="0"/>
                  <a:cs typeface="Arial" pitchFamily="34" charset="0"/>
                </a:rPr>
                <a:t>?</a:t>
              </a:r>
              <a:endParaRPr lang="en-US" sz="2000" dirty="0">
                <a:latin typeface="UTM Avo" panose="02040603050506020204" pitchFamily="18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CC92BFF6-B6FB-CFFD-D72B-F92E99155969}"/>
              </a:ext>
            </a:extLst>
          </p:cNvPr>
          <p:cNvSpPr/>
          <p:nvPr/>
        </p:nvSpPr>
        <p:spPr>
          <a:xfrm>
            <a:off x="1605205" y="6099786"/>
            <a:ext cx="618713" cy="6237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UTM Avo" panose="02040603050506020204" pitchFamily="18" charset="0"/>
                <a:cs typeface="Arial" pitchFamily="34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F4EE6F0-F31B-42EB-6042-738A56B98BAC}"/>
              </a:ext>
            </a:extLst>
          </p:cNvPr>
          <p:cNvSpPr/>
          <p:nvPr/>
        </p:nvSpPr>
        <p:spPr>
          <a:xfrm>
            <a:off x="2873900" y="5787907"/>
            <a:ext cx="618713" cy="6237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UTM Avo" panose="02040603050506020204" pitchFamily="18" charset="0"/>
                <a:cs typeface="Arial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F2F515D-161B-BCA9-2E89-16BF97DDB1F8}"/>
              </a:ext>
            </a:extLst>
          </p:cNvPr>
          <p:cNvSpPr/>
          <p:nvPr/>
        </p:nvSpPr>
        <p:spPr>
          <a:xfrm>
            <a:off x="4173865" y="5476028"/>
            <a:ext cx="618713" cy="6237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UTM Avo" panose="02040603050506020204" pitchFamily="18" charset="0"/>
                <a:cs typeface="Arial" pitchFamily="34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D686104-2379-912E-6886-2B1BA2960646}"/>
              </a:ext>
            </a:extLst>
          </p:cNvPr>
          <p:cNvSpPr/>
          <p:nvPr/>
        </p:nvSpPr>
        <p:spPr>
          <a:xfrm>
            <a:off x="6198015" y="5217827"/>
            <a:ext cx="618713" cy="6237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UTM Avo" panose="02040603050506020204" pitchFamily="18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1736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D02DD6B-26D6-2BDB-FFF7-B093C194A705}"/>
              </a:ext>
            </a:extLst>
          </p:cNvPr>
          <p:cNvGrpSpPr/>
          <p:nvPr/>
        </p:nvGrpSpPr>
        <p:grpSpPr>
          <a:xfrm>
            <a:off x="608912" y="2990375"/>
            <a:ext cx="5906883" cy="558267"/>
            <a:chOff x="1177401" y="3935022"/>
            <a:chExt cx="5219030" cy="2401248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CFCC8F2C-5C2F-3513-75AC-D581718E6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177401" y="4013322"/>
              <a:ext cx="5219030" cy="232294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13FD412-ABD3-3344-9ACE-78C6984EEC82}"/>
                </a:ext>
              </a:extLst>
            </p:cNvPr>
            <p:cNvSpPr/>
            <p:nvPr/>
          </p:nvSpPr>
          <p:spPr>
            <a:xfrm>
              <a:off x="1177401" y="3935022"/>
              <a:ext cx="5219029" cy="1239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Tx/>
                <a:buFontTx/>
                <a:buNone/>
              </a:pPr>
              <a:r>
                <a:rPr lang="en-US" sz="2000" kern="120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Arial" pitchFamily="34" charset="0"/>
                </a:rPr>
                <a:t>Hình ảnh nào chính? Hình ảnh nào phụ?</a:t>
              </a:r>
              <a:endParaRPr lang="en-US" sz="20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1D282788-75B5-3D66-C087-B7BB1997C5F1}"/>
              </a:ext>
            </a:extLst>
          </p:cNvPr>
          <p:cNvSpPr/>
          <p:nvPr/>
        </p:nvSpPr>
        <p:spPr>
          <a:xfrm>
            <a:off x="7479601" y="2838451"/>
            <a:ext cx="2871865" cy="952499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rgbClr val="C0504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Hình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chính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: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Tổ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chim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itchFamily="34" charset="0"/>
            </a:endParaRPr>
          </a:p>
        </p:txBody>
      </p:sp>
      <p:sp>
        <p:nvSpPr>
          <p:cNvPr id="11" name="Rounded Rectangle 23">
            <a:extLst>
              <a:ext uri="{FF2B5EF4-FFF2-40B4-BE49-F238E27FC236}">
                <a16:creationId xmlns:a16="http://schemas.microsoft.com/office/drawing/2014/main" id="{29614875-D666-5B04-2A86-1DD4A3478DFB}"/>
              </a:ext>
            </a:extLst>
          </p:cNvPr>
          <p:cNvSpPr/>
          <p:nvPr/>
        </p:nvSpPr>
        <p:spPr>
          <a:xfrm>
            <a:off x="7479602" y="4019549"/>
            <a:ext cx="2871865" cy="723899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rgbClr val="C0504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Hình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phụ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Cây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DA10CE-60CB-A804-1DD2-398D27FE46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0" t="19574" r="1786" b="3830"/>
          <a:stretch/>
        </p:blipFill>
        <p:spPr>
          <a:xfrm>
            <a:off x="706253" y="3790950"/>
            <a:ext cx="5712200" cy="292101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C18EAB5-2A96-C4C1-1C75-07BBE6666275}"/>
              </a:ext>
            </a:extLst>
          </p:cNvPr>
          <p:cNvGrpSpPr/>
          <p:nvPr/>
        </p:nvGrpSpPr>
        <p:grpSpPr>
          <a:xfrm>
            <a:off x="0" y="2058845"/>
            <a:ext cx="6468684" cy="842174"/>
            <a:chOff x="-228600" y="1770529"/>
            <a:chExt cx="9318812" cy="1065396"/>
          </a:xfrm>
        </p:grpSpPr>
        <p:sp>
          <p:nvSpPr>
            <p:cNvPr id="14" name="Pentagon 12">
              <a:extLst>
                <a:ext uri="{FF2B5EF4-FFF2-40B4-BE49-F238E27FC236}">
                  <a16:creationId xmlns:a16="http://schemas.microsoft.com/office/drawing/2014/main" id="{CCAB530F-4F1A-6D21-8F6D-5E18F975E7CC}"/>
                </a:ext>
              </a:extLst>
            </p:cNvPr>
            <p:cNvSpPr/>
            <p:nvPr/>
          </p:nvSpPr>
          <p:spPr>
            <a:xfrm>
              <a:off x="-228600" y="1770529"/>
              <a:ext cx="9318811" cy="914400"/>
            </a:xfrm>
            <a:prstGeom prst="homePlate">
              <a:avLst/>
            </a:prstGeom>
            <a:solidFill>
              <a:srgbClr val="4BACC6">
                <a:lumMod val="60000"/>
                <a:lumOff val="40000"/>
              </a:srgbClr>
            </a:solidFill>
            <a:ln w="25400" cap="flat" cmpd="sng" algn="ctr">
              <a:solidFill>
                <a:srgbClr val="4BACC6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5311078-B38A-947F-1114-9CC2F562D666}"/>
                </a:ext>
              </a:extLst>
            </p:cNvPr>
            <p:cNvSpPr/>
            <p:nvPr/>
          </p:nvSpPr>
          <p:spPr>
            <a:xfrm>
              <a:off x="221608" y="1949498"/>
              <a:ext cx="8868604" cy="8864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NV1: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Sáng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tạo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sản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Tổ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chim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037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Bài 15-Những khuôn in thú vị_1</Template>
  <TotalTime>118</TotalTime>
  <Words>863</Words>
  <Application>Microsoft Office PowerPoint</Application>
  <PresentationFormat>Widescreen</PresentationFormat>
  <Paragraphs>101</Paragraphs>
  <Slides>28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UTM Avo</vt:lpstr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2114120010-CAO THỊ PHƯƠNG VINH</dc:creator>
  <cp:lastModifiedBy>Hoàng Anh Thư</cp:lastModifiedBy>
  <cp:revision>26</cp:revision>
  <dcterms:created xsi:type="dcterms:W3CDTF">2023-07-06T01:13:40Z</dcterms:created>
  <dcterms:modified xsi:type="dcterms:W3CDTF">2026-04-15T14:36:23Z</dcterms:modified>
</cp:coreProperties>
</file>