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27"/>
  </p:notesMasterIdLst>
  <p:sldIdLst>
    <p:sldId id="256" r:id="rId3"/>
    <p:sldId id="257" r:id="rId4"/>
    <p:sldId id="260" r:id="rId5"/>
    <p:sldId id="277" r:id="rId6"/>
    <p:sldId id="278" r:id="rId7"/>
    <p:sldId id="279" r:id="rId8"/>
    <p:sldId id="280" r:id="rId9"/>
    <p:sldId id="281" r:id="rId10"/>
    <p:sldId id="296" r:id="rId11"/>
    <p:sldId id="297" r:id="rId12"/>
    <p:sldId id="298" r:id="rId13"/>
    <p:sldId id="272" r:id="rId14"/>
    <p:sldId id="301" r:id="rId15"/>
    <p:sldId id="300" r:id="rId16"/>
    <p:sldId id="273" r:id="rId17"/>
    <p:sldId id="261" r:id="rId18"/>
    <p:sldId id="262" r:id="rId19"/>
    <p:sldId id="313" r:id="rId20"/>
    <p:sldId id="312" r:id="rId21"/>
    <p:sldId id="311" r:id="rId22"/>
    <p:sldId id="310" r:id="rId23"/>
    <p:sldId id="309" r:id="rId24"/>
    <p:sldId id="308" r:id="rId25"/>
    <p:sldId id="307"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38" d="100"/>
          <a:sy n="38" d="100"/>
        </p:scale>
        <p:origin x="92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553369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9326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66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1161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6444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3814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4915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6697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0700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8378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704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325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1821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7961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2972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bấm</a:t>
            </a:r>
            <a:r>
              <a:rPr lang="en-US" baseline="0" dirty="0"/>
              <a:t> </a:t>
            </a:r>
            <a:r>
              <a:rPr lang="en-US" baseline="0" dirty="0" err="1"/>
              <a:t>giờ</a:t>
            </a:r>
            <a:r>
              <a:rPr lang="en-US" baseline="0" dirty="0"/>
              <a:t> &gt;&gt; Click </a:t>
            </a:r>
            <a:r>
              <a:rPr lang="en-US" baseline="0" dirty="0" err="1"/>
              <a:t>vào</a:t>
            </a:r>
            <a:r>
              <a:rPr lang="en-US" baseline="0" dirty="0"/>
              <a:t> </a:t>
            </a:r>
            <a:r>
              <a:rPr lang="en-US" baseline="0" dirty="0" err="1"/>
              <a:t>chữ</a:t>
            </a:r>
            <a:r>
              <a:rPr lang="en-US" baseline="0" dirty="0"/>
              <a:t> </a:t>
            </a:r>
            <a:r>
              <a:rPr lang="en-US" baseline="0" dirty="0" err="1"/>
              <a:t>cái</a:t>
            </a:r>
            <a:r>
              <a:rPr lang="en-US" baseline="0" dirty="0"/>
              <a:t> A, B, C, 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&gt;&gt; Click </a:t>
            </a:r>
            <a:r>
              <a:rPr lang="en-US" baseline="0" dirty="0" err="1"/>
              <a:t>vào</a:t>
            </a:r>
            <a:r>
              <a:rPr lang="en-US" baseline="0" dirty="0"/>
              <a:t> </a:t>
            </a:r>
            <a:r>
              <a:rPr lang="en-US" baseline="0" dirty="0" err="1"/>
              <a:t>ngôi</a:t>
            </a:r>
            <a:r>
              <a:rPr lang="en-US" baseline="0" dirty="0"/>
              <a:t> </a:t>
            </a:r>
            <a:r>
              <a:rPr lang="en-US" baseline="0" dirty="0" err="1"/>
              <a:t>sao</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bàn</a:t>
            </a:r>
            <a:r>
              <a:rPr lang="en-US" baseline="0" dirty="0"/>
              <a:t> </a:t>
            </a:r>
            <a:r>
              <a:rPr lang="en-US" baseline="0" dirty="0" err="1"/>
              <a:t>ăn</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99934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bấm</a:t>
            </a:r>
            <a:r>
              <a:rPr lang="en-US" baseline="0" dirty="0"/>
              <a:t> </a:t>
            </a:r>
            <a:r>
              <a:rPr lang="en-US" baseline="0" dirty="0" err="1"/>
              <a:t>giờ</a:t>
            </a:r>
            <a:r>
              <a:rPr lang="en-US" baseline="0" dirty="0"/>
              <a:t> &gt;&gt; Click </a:t>
            </a:r>
            <a:r>
              <a:rPr lang="en-US" baseline="0" dirty="0" err="1"/>
              <a:t>vào</a:t>
            </a:r>
            <a:r>
              <a:rPr lang="en-US" baseline="0" dirty="0"/>
              <a:t> </a:t>
            </a:r>
            <a:r>
              <a:rPr lang="en-US" baseline="0" dirty="0" err="1"/>
              <a:t>chữ</a:t>
            </a:r>
            <a:r>
              <a:rPr lang="en-US" baseline="0" dirty="0"/>
              <a:t> </a:t>
            </a:r>
            <a:r>
              <a:rPr lang="en-US" baseline="0" dirty="0" err="1"/>
              <a:t>cái</a:t>
            </a:r>
            <a:r>
              <a:rPr lang="en-US" baseline="0" dirty="0"/>
              <a:t> A, B, C, 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&gt;&gt; Click </a:t>
            </a:r>
            <a:r>
              <a:rPr lang="en-US" baseline="0" dirty="0" err="1"/>
              <a:t>vào</a:t>
            </a:r>
            <a:r>
              <a:rPr lang="en-US" baseline="0" dirty="0"/>
              <a:t> </a:t>
            </a:r>
            <a:r>
              <a:rPr lang="en-US" baseline="0" dirty="0" err="1"/>
              <a:t>ngôi</a:t>
            </a:r>
            <a:r>
              <a:rPr lang="en-US" baseline="0" dirty="0"/>
              <a:t> </a:t>
            </a:r>
            <a:r>
              <a:rPr lang="en-US" baseline="0" dirty="0" err="1"/>
              <a:t>sao</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bàn</a:t>
            </a:r>
            <a:r>
              <a:rPr lang="en-US" baseline="0" dirty="0"/>
              <a:t> </a:t>
            </a:r>
            <a:r>
              <a:rPr lang="en-US" baseline="0" dirty="0" err="1"/>
              <a:t>ăn</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23020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bấm</a:t>
            </a:r>
            <a:r>
              <a:rPr lang="en-US" baseline="0" dirty="0"/>
              <a:t> </a:t>
            </a:r>
            <a:r>
              <a:rPr lang="en-US" baseline="0" dirty="0" err="1"/>
              <a:t>giờ</a:t>
            </a:r>
            <a:r>
              <a:rPr lang="en-US" baseline="0" dirty="0"/>
              <a:t> &gt;&gt; Click </a:t>
            </a:r>
            <a:r>
              <a:rPr lang="en-US" baseline="0" dirty="0" err="1"/>
              <a:t>vào</a:t>
            </a:r>
            <a:r>
              <a:rPr lang="en-US" baseline="0" dirty="0"/>
              <a:t> </a:t>
            </a:r>
            <a:r>
              <a:rPr lang="en-US" baseline="0" dirty="0" err="1"/>
              <a:t>chữ</a:t>
            </a:r>
            <a:r>
              <a:rPr lang="en-US" baseline="0" dirty="0"/>
              <a:t> </a:t>
            </a:r>
            <a:r>
              <a:rPr lang="en-US" baseline="0" dirty="0" err="1"/>
              <a:t>cái</a:t>
            </a:r>
            <a:r>
              <a:rPr lang="en-US" baseline="0" dirty="0"/>
              <a:t> A, B, C, 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&gt;&gt; Click </a:t>
            </a:r>
            <a:r>
              <a:rPr lang="en-US" baseline="0" dirty="0" err="1"/>
              <a:t>vào</a:t>
            </a:r>
            <a:r>
              <a:rPr lang="en-US" baseline="0" dirty="0"/>
              <a:t> </a:t>
            </a:r>
            <a:r>
              <a:rPr lang="en-US" baseline="0" dirty="0" err="1"/>
              <a:t>ngôi</a:t>
            </a:r>
            <a:r>
              <a:rPr lang="en-US" baseline="0" dirty="0"/>
              <a:t> </a:t>
            </a:r>
            <a:r>
              <a:rPr lang="en-US" baseline="0" dirty="0" err="1"/>
              <a:t>sao</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bàn</a:t>
            </a:r>
            <a:r>
              <a:rPr lang="en-US" baseline="0" dirty="0"/>
              <a:t> </a:t>
            </a:r>
            <a:r>
              <a:rPr lang="en-US" baseline="0" dirty="0" err="1"/>
              <a:t>ăn</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75813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bấm</a:t>
            </a:r>
            <a:r>
              <a:rPr lang="en-US" baseline="0" dirty="0"/>
              <a:t> </a:t>
            </a:r>
            <a:r>
              <a:rPr lang="en-US" baseline="0" dirty="0" err="1"/>
              <a:t>giờ</a:t>
            </a:r>
            <a:r>
              <a:rPr lang="en-US" baseline="0" dirty="0"/>
              <a:t> &gt;&gt; Click </a:t>
            </a:r>
            <a:r>
              <a:rPr lang="en-US" baseline="0" dirty="0" err="1"/>
              <a:t>vào</a:t>
            </a:r>
            <a:r>
              <a:rPr lang="en-US" baseline="0" dirty="0"/>
              <a:t> </a:t>
            </a:r>
            <a:r>
              <a:rPr lang="en-US" baseline="0" dirty="0" err="1"/>
              <a:t>chữ</a:t>
            </a:r>
            <a:r>
              <a:rPr lang="en-US" baseline="0" dirty="0"/>
              <a:t> </a:t>
            </a:r>
            <a:r>
              <a:rPr lang="en-US" baseline="0" dirty="0" err="1"/>
              <a:t>cái</a:t>
            </a:r>
            <a:r>
              <a:rPr lang="en-US" baseline="0" dirty="0"/>
              <a:t> A, B, C, 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&gt;&gt; Click </a:t>
            </a:r>
            <a:r>
              <a:rPr lang="en-US" baseline="0" dirty="0" err="1"/>
              <a:t>vào</a:t>
            </a:r>
            <a:r>
              <a:rPr lang="en-US" baseline="0" dirty="0"/>
              <a:t> </a:t>
            </a:r>
            <a:r>
              <a:rPr lang="en-US" baseline="0" dirty="0" err="1"/>
              <a:t>ngôi</a:t>
            </a:r>
            <a:r>
              <a:rPr lang="en-US" baseline="0" dirty="0"/>
              <a:t> </a:t>
            </a:r>
            <a:r>
              <a:rPr lang="en-US" baseline="0" dirty="0" err="1"/>
              <a:t>sao</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bàn</a:t>
            </a:r>
            <a:r>
              <a:rPr lang="en-US" baseline="0" dirty="0"/>
              <a:t> </a:t>
            </a:r>
            <a:r>
              <a:rPr lang="en-US" baseline="0" dirty="0" err="1"/>
              <a:t>ăn</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83422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bấm</a:t>
            </a:r>
            <a:r>
              <a:rPr lang="en-US" baseline="0" dirty="0"/>
              <a:t> </a:t>
            </a:r>
            <a:r>
              <a:rPr lang="en-US" baseline="0" dirty="0" err="1"/>
              <a:t>giờ</a:t>
            </a:r>
            <a:r>
              <a:rPr lang="en-US" baseline="0" dirty="0"/>
              <a:t> &gt;&gt; Click </a:t>
            </a:r>
            <a:r>
              <a:rPr lang="en-US" baseline="0" dirty="0" err="1"/>
              <a:t>vào</a:t>
            </a:r>
            <a:r>
              <a:rPr lang="en-US" baseline="0" dirty="0"/>
              <a:t> </a:t>
            </a:r>
            <a:r>
              <a:rPr lang="en-US" baseline="0" dirty="0" err="1"/>
              <a:t>chữ</a:t>
            </a:r>
            <a:r>
              <a:rPr lang="en-US" baseline="0" dirty="0"/>
              <a:t> </a:t>
            </a:r>
            <a:r>
              <a:rPr lang="en-US" baseline="0" dirty="0" err="1"/>
              <a:t>cái</a:t>
            </a:r>
            <a:r>
              <a:rPr lang="en-US" baseline="0" dirty="0"/>
              <a:t> A, B, C, 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&gt;&gt; Click </a:t>
            </a:r>
            <a:r>
              <a:rPr lang="en-US" baseline="0" dirty="0" err="1"/>
              <a:t>vào</a:t>
            </a:r>
            <a:r>
              <a:rPr lang="en-US" baseline="0" dirty="0"/>
              <a:t> </a:t>
            </a:r>
            <a:r>
              <a:rPr lang="en-US" baseline="0" dirty="0" err="1"/>
              <a:t>ngôi</a:t>
            </a:r>
            <a:r>
              <a:rPr lang="en-US" baseline="0" dirty="0"/>
              <a:t> </a:t>
            </a:r>
            <a:r>
              <a:rPr lang="en-US" baseline="0" dirty="0" err="1"/>
              <a:t>sao</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bàn</a:t>
            </a:r>
            <a:r>
              <a:rPr lang="en-US" baseline="0" dirty="0"/>
              <a:t> </a:t>
            </a:r>
            <a:r>
              <a:rPr lang="en-US" baseline="0" dirty="0" err="1"/>
              <a:t>ăn</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72398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5606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496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7060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25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7711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1722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579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7345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567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1453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820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0517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2DEF55B1-E641-4B69-837F-3B1BF8D8DB0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3517656-A2DE-458E-8473-67E83EAB816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19697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hyperlink" Target="https://youtu.be/W1nbMFbxres" TargetMode="External"/><Relationship Id="rId3" Type="http://schemas.openxmlformats.org/officeDocument/2006/relationships/image" Target="../media/image24.sv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hyperlink" Target="https://www.youtube.com/watch?v=W1nbMFbxres&amp;ab_channel=H%E1%BB%8Dc1bi%E1%BA%BFt10" TargetMode="External"/><Relationship Id="rId4" Type="http://schemas.openxmlformats.org/officeDocument/2006/relationships/image" Target="../media/image25.sv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svg"/><Relationship Id="rId7" Type="http://schemas.openxmlformats.org/officeDocument/2006/relationships/hyperlink" Target="https://youtu.be/BgbBHxBNt-M" TargetMode="Externa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www.youtube.com/watch?v=BgbBHxBNt-M&amp;ab_channel=H%E1%BB%8Dc1bi%E1%BA%BFt10" TargetMode="Externa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mi-thuat-2/1/18/7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sv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mi-thuat-2/1/18/6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19.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20.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431045" y="209464"/>
            <a:ext cx="2681056" cy="523220"/>
          </a:xfrm>
          <a:prstGeom prst="rect">
            <a:avLst/>
          </a:prstGeom>
          <a:noFill/>
        </p:spPr>
        <p:txBody>
          <a:bodyPr wrap="square" rtlCol="0">
            <a:spAutoFit/>
          </a:bodyPr>
          <a:lstStyle/>
          <a:p>
            <a:pPr algn="ctr"/>
            <a:r>
              <a:rPr lang="en-US" sz="2800">
                <a:solidFill>
                  <a:schemeClr val="bg1"/>
                </a:solidFill>
                <a:effectLst>
                  <a:outerShdw blurRad="38100" dist="38100" dir="2700000" algn="tl">
                    <a:srgbClr val="000000">
                      <a:alpha val="43137"/>
                    </a:srgbClr>
                  </a:outerShdw>
                </a:effectLst>
                <a:latin typeface="UTM Avo" panose="02040603050506020204" pitchFamily="18" charset="0"/>
              </a:rPr>
              <a:t>Mĩ thuật 2</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1029810" y="1484791"/>
            <a:ext cx="10820462" cy="196418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b="1" dirty="0" err="1">
                <a:solidFill>
                  <a:srgbClr val="002060"/>
                </a:solidFill>
                <a:latin typeface="UTM Avo" panose="02040603050506020204" pitchFamily="18" charset="0"/>
              </a:rPr>
              <a:t>Chủ</a:t>
            </a:r>
            <a:r>
              <a:rPr lang="en-US"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đề</a:t>
            </a:r>
            <a:r>
              <a:rPr lang="en-US" b="1" dirty="0">
                <a:solidFill>
                  <a:srgbClr val="002060"/>
                </a:solidFill>
                <a:latin typeface="UTM Avo" panose="02040603050506020204" pitchFamily="18" charset="0"/>
              </a:rPr>
              <a:t> 7</a:t>
            </a:r>
          </a:p>
          <a:p>
            <a:pPr algn="ctr">
              <a:lnSpc>
                <a:spcPct val="150000"/>
              </a:lnSpc>
              <a:buSzPts val="990"/>
              <a:buFont typeface="Arial"/>
              <a:buNone/>
            </a:pPr>
            <a:r>
              <a:rPr lang="en-US" b="1" dirty="0" err="1">
                <a:solidFill>
                  <a:srgbClr val="002060"/>
                </a:solidFill>
                <a:latin typeface="UTM Avo" panose="02040603050506020204" pitchFamily="18" charset="0"/>
              </a:rPr>
              <a:t>Cuộc</a:t>
            </a:r>
            <a:r>
              <a:rPr lang="en-US"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sống</a:t>
            </a:r>
            <a:r>
              <a:rPr lang="en-US"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vui</a:t>
            </a:r>
            <a:r>
              <a:rPr lang="en-US" b="1" dirty="0">
                <a:solidFill>
                  <a:srgbClr val="002060"/>
                </a:solidFill>
                <a:latin typeface="UTM Avo" panose="02040603050506020204" pitchFamily="18" charset="0"/>
              </a:rPr>
              <a:t> </a:t>
            </a:r>
            <a:r>
              <a:rPr lang="en-US" b="1" dirty="0" err="1">
                <a:solidFill>
                  <a:srgbClr val="002060"/>
                </a:solidFill>
                <a:latin typeface="UTM Avo" panose="02040603050506020204" pitchFamily="18" charset="0"/>
              </a:rPr>
              <a:t>nhộn</a:t>
            </a:r>
            <a:endParaRPr lang="en-US" b="1" dirty="0">
              <a:solidFill>
                <a:srgbClr val="002060"/>
              </a:solidFill>
              <a:latin typeface="UTM Avo" panose="02040603050506020204" pitchFamily="18" charset="0"/>
            </a:endParaRPr>
          </a:p>
        </p:txBody>
      </p:sp>
      <p:sp>
        <p:nvSpPr>
          <p:cNvPr id="3" name="Google Shape;54;p1">
            <a:extLst>
              <a:ext uri="{FF2B5EF4-FFF2-40B4-BE49-F238E27FC236}">
                <a16:creationId xmlns:a16="http://schemas.microsoft.com/office/drawing/2014/main" id="{50121D54-0636-A8A0-7723-842661EDF632}"/>
              </a:ext>
            </a:extLst>
          </p:cNvPr>
          <p:cNvSpPr txBox="1">
            <a:spLocks/>
          </p:cNvSpPr>
          <p:nvPr/>
        </p:nvSpPr>
        <p:spPr>
          <a:xfrm>
            <a:off x="-258046" y="3275860"/>
            <a:ext cx="13235781" cy="144844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b="1" dirty="0" err="1">
                <a:solidFill>
                  <a:srgbClr val="FF0000"/>
                </a:solidFill>
                <a:latin typeface="UTM Avo" panose="02040603050506020204" pitchFamily="18" charset="0"/>
                <a:cs typeface="Arial" panose="020B0604020202020204" pitchFamily="34" charset="0"/>
              </a:rPr>
              <a:t>Bài</a:t>
            </a:r>
            <a:r>
              <a:rPr lang="en-US" b="1" dirty="0">
                <a:solidFill>
                  <a:srgbClr val="FF0000"/>
                </a:solidFill>
                <a:latin typeface="UTM Avo" panose="02040603050506020204" pitchFamily="18" charset="0"/>
                <a:cs typeface="Arial" panose="020B0604020202020204" pitchFamily="34" charset="0"/>
              </a:rPr>
              <a:t> 15: Trang </a:t>
            </a:r>
            <a:r>
              <a:rPr lang="en-US" b="1" dirty="0" err="1">
                <a:solidFill>
                  <a:srgbClr val="FF0000"/>
                </a:solidFill>
                <a:latin typeface="UTM Avo" panose="02040603050506020204" pitchFamily="18" charset="0"/>
                <a:cs typeface="Arial" panose="020B0604020202020204" pitchFamily="34" charset="0"/>
              </a:rPr>
              <a:t>phục</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em</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yêu</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thích</a:t>
            </a:r>
            <a:endParaRPr lang="en-US" b="1" dirty="0">
              <a:solidFill>
                <a:srgbClr val="FF0000"/>
              </a:solidFill>
              <a:latin typeface="UTM Avo" panose="02040603050506020204" pitchFamily="18" charset="0"/>
              <a:cs typeface="Arial" panose="020B0604020202020204"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5" name="TextBox 4">
            <a:extLst>
              <a:ext uri="{FF2B5EF4-FFF2-40B4-BE49-F238E27FC236}">
                <a16:creationId xmlns:a16="http://schemas.microsoft.com/office/drawing/2014/main" id="{5C905E13-8143-E231-E95F-17F880AA20C7}"/>
              </a:ext>
            </a:extLst>
          </p:cNvPr>
          <p:cNvSpPr txBox="1"/>
          <p:nvPr/>
        </p:nvSpPr>
        <p:spPr>
          <a:xfrm>
            <a:off x="203200" y="1752600"/>
            <a:ext cx="6604000" cy="4087722"/>
          </a:xfrm>
          <a:prstGeom prst="rect">
            <a:avLst/>
          </a:prstGeom>
          <a:noFill/>
        </p:spPr>
        <p:txBody>
          <a:bodyPr wrap="square">
            <a:spAutoFit/>
          </a:bodyPr>
          <a:lstStyle/>
          <a:p>
            <a:pPr algn="ctr">
              <a:lnSpc>
                <a:spcPct val="150000"/>
              </a:lnSpc>
              <a:spcAft>
                <a:spcPts val="667"/>
              </a:spcAft>
            </a:pPr>
            <a:r>
              <a:rPr lang="vi-VN" sz="2000" dirty="0">
                <a:solidFill>
                  <a:srgbClr val="FF0000"/>
                </a:solidFill>
                <a:latin typeface="UTM Avo" panose="02040603050506020204" pitchFamily="18" charset="0"/>
                <a:ea typeface="Arial" panose="020B0604020202020204" pitchFamily="34" charset="0"/>
                <a:cs typeface="Arial" panose="020B0604020202020204" pitchFamily="34" charset="0"/>
              </a:rPr>
              <a:t>Các em hãy quan sát những hình ảnh sau, thảo luận và trả lời câu hỏi:</a:t>
            </a:r>
          </a:p>
          <a:p>
            <a:pPr marL="381019" indent="-381019" algn="just">
              <a:lnSpc>
                <a:spcPct val="150000"/>
              </a:lnSpc>
              <a:spcAft>
                <a:spcPts val="667"/>
              </a:spcAft>
              <a:buFont typeface="Arial" panose="020B0604020202020204" pitchFamily="34" charset="0"/>
              <a:buChar char="•"/>
            </a:pPr>
            <a:r>
              <a:rPr lang="vi-VN" sz="2000" dirty="0">
                <a:latin typeface="UTM Avo" panose="02040603050506020204" pitchFamily="18" charset="0"/>
                <a:ea typeface="Arial" panose="020B0604020202020204" pitchFamily="34" charset="0"/>
                <a:cs typeface="Arial" panose="020B0604020202020204" pitchFamily="34" charset="0"/>
              </a:rPr>
              <a:t>Nêu các bộ phận chính của các trang phục?</a:t>
            </a:r>
          </a:p>
          <a:p>
            <a:pPr marL="381019" indent="-381019" algn="just">
              <a:lnSpc>
                <a:spcPct val="150000"/>
              </a:lnSpc>
              <a:spcAft>
                <a:spcPts val="667"/>
              </a:spcAft>
              <a:buFont typeface="Arial" panose="020B0604020202020204" pitchFamily="34" charset="0"/>
              <a:buChar char="•"/>
            </a:pPr>
            <a:r>
              <a:rPr lang="vi-VN" sz="2000" dirty="0">
                <a:latin typeface="UTM Avo" panose="02040603050506020204" pitchFamily="18" charset="0"/>
                <a:ea typeface="Arial" panose="020B0604020202020204" pitchFamily="34" charset="0"/>
                <a:cs typeface="Arial" panose="020B0604020202020204" pitchFamily="34" charset="0"/>
              </a:rPr>
              <a:t>Các trang phục được trang trí lặp lại như thế nào?</a:t>
            </a:r>
          </a:p>
          <a:p>
            <a:pPr marL="381019" indent="-381019" algn="just">
              <a:lnSpc>
                <a:spcPct val="150000"/>
              </a:lnSpc>
              <a:spcAft>
                <a:spcPts val="667"/>
              </a:spcAft>
              <a:buFont typeface="Arial" panose="020B0604020202020204" pitchFamily="34" charset="0"/>
              <a:buChar char="•"/>
            </a:pPr>
            <a:r>
              <a:rPr lang="vi-VN" sz="2000" dirty="0">
                <a:latin typeface="UTM Avo" panose="02040603050506020204" pitchFamily="18" charset="0"/>
                <a:ea typeface="Arial" panose="020B0604020202020204" pitchFamily="34" charset="0"/>
                <a:cs typeface="Arial" panose="020B0604020202020204" pitchFamily="34" charset="0"/>
              </a:rPr>
              <a:t>Có thể tạo được nhiều sản phẩm trang phục khác nhau từ các hình cơ bản không?</a:t>
            </a:r>
          </a:p>
          <a:p>
            <a:pPr marL="381019" indent="-381019" algn="just">
              <a:lnSpc>
                <a:spcPct val="150000"/>
              </a:lnSpc>
              <a:spcAft>
                <a:spcPts val="667"/>
              </a:spcAft>
              <a:buFont typeface="Arial" panose="020B0604020202020204" pitchFamily="34" charset="0"/>
              <a:buChar char="•"/>
            </a:pPr>
            <a:endParaRPr lang="vi-VN" sz="2000" dirty="0">
              <a:latin typeface="Arial" panose="020B0604020202020204" pitchFamily="34" charset="0"/>
              <a:ea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1C2722A-86A1-6397-B7CF-0C30B96949A5}"/>
              </a:ext>
            </a:extLst>
          </p:cNvPr>
          <p:cNvGrpSpPr/>
          <p:nvPr/>
        </p:nvGrpSpPr>
        <p:grpSpPr>
          <a:xfrm>
            <a:off x="7389627" y="2312417"/>
            <a:ext cx="4242391" cy="3131454"/>
            <a:chOff x="7055075" y="2099765"/>
            <a:chExt cx="5034144" cy="3740557"/>
          </a:xfrm>
        </p:grpSpPr>
        <p:pic>
          <p:nvPicPr>
            <p:cNvPr id="8" name="Picture 7">
              <a:extLst>
                <a:ext uri="{FF2B5EF4-FFF2-40B4-BE49-F238E27FC236}">
                  <a16:creationId xmlns:a16="http://schemas.microsoft.com/office/drawing/2014/main" id="{E7D9AB52-8C54-039E-20A1-3ACDAC3A8DCB}"/>
                </a:ext>
              </a:extLst>
            </p:cNvPr>
            <p:cNvPicPr>
              <a:picLocks noChangeAspect="1"/>
            </p:cNvPicPr>
            <p:nvPr/>
          </p:nvPicPr>
          <p:blipFill>
            <a:blip r:embed="rId4"/>
            <a:stretch>
              <a:fillRect/>
            </a:stretch>
          </p:blipFill>
          <p:spPr>
            <a:xfrm>
              <a:off x="7055075" y="2099765"/>
              <a:ext cx="5008225" cy="3740557"/>
            </a:xfrm>
            <a:prstGeom prst="rect">
              <a:avLst/>
            </a:prstGeom>
          </p:spPr>
        </p:pic>
        <p:sp>
          <p:nvSpPr>
            <p:cNvPr id="9" name="Rectangle 8">
              <a:extLst>
                <a:ext uri="{FF2B5EF4-FFF2-40B4-BE49-F238E27FC236}">
                  <a16:creationId xmlns:a16="http://schemas.microsoft.com/office/drawing/2014/main" id="{0C03CB9E-409E-7521-8F19-FB909BCB43CD}"/>
                </a:ext>
              </a:extLst>
            </p:cNvPr>
            <p:cNvSpPr/>
            <p:nvPr/>
          </p:nvSpPr>
          <p:spPr>
            <a:xfrm>
              <a:off x="11834037" y="5624623"/>
              <a:ext cx="255182" cy="2156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172772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grpSp>
        <p:nvGrpSpPr>
          <p:cNvPr id="2" name="Group 1">
            <a:extLst>
              <a:ext uri="{FF2B5EF4-FFF2-40B4-BE49-F238E27FC236}">
                <a16:creationId xmlns:a16="http://schemas.microsoft.com/office/drawing/2014/main" id="{CE4209C0-461B-97ED-A995-1FBB13950BEF}"/>
              </a:ext>
            </a:extLst>
          </p:cNvPr>
          <p:cNvGrpSpPr/>
          <p:nvPr/>
        </p:nvGrpSpPr>
        <p:grpSpPr>
          <a:xfrm>
            <a:off x="7357730" y="2467351"/>
            <a:ext cx="4242391" cy="3131454"/>
            <a:chOff x="7055075" y="2099765"/>
            <a:chExt cx="5034144" cy="3740557"/>
          </a:xfrm>
        </p:grpSpPr>
        <p:pic>
          <p:nvPicPr>
            <p:cNvPr id="3" name="Picture 2">
              <a:extLst>
                <a:ext uri="{FF2B5EF4-FFF2-40B4-BE49-F238E27FC236}">
                  <a16:creationId xmlns:a16="http://schemas.microsoft.com/office/drawing/2014/main" id="{105418DE-3711-FE5C-7C2B-C314224EB6A3}"/>
                </a:ext>
              </a:extLst>
            </p:cNvPr>
            <p:cNvPicPr>
              <a:picLocks noChangeAspect="1"/>
            </p:cNvPicPr>
            <p:nvPr/>
          </p:nvPicPr>
          <p:blipFill>
            <a:blip r:embed="rId4"/>
            <a:stretch>
              <a:fillRect/>
            </a:stretch>
          </p:blipFill>
          <p:spPr>
            <a:xfrm>
              <a:off x="7055075" y="2099765"/>
              <a:ext cx="5008225" cy="3740557"/>
            </a:xfrm>
            <a:prstGeom prst="rect">
              <a:avLst/>
            </a:prstGeom>
          </p:spPr>
        </p:pic>
        <p:sp>
          <p:nvSpPr>
            <p:cNvPr id="4" name="Rectangle 3">
              <a:extLst>
                <a:ext uri="{FF2B5EF4-FFF2-40B4-BE49-F238E27FC236}">
                  <a16:creationId xmlns:a16="http://schemas.microsoft.com/office/drawing/2014/main" id="{25D9C04B-D24F-1477-F48B-E6FA08155C69}"/>
                </a:ext>
              </a:extLst>
            </p:cNvPr>
            <p:cNvSpPr/>
            <p:nvPr/>
          </p:nvSpPr>
          <p:spPr>
            <a:xfrm>
              <a:off x="11834037" y="5624623"/>
              <a:ext cx="255182" cy="2156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54EED43-36BF-C540-7F66-FDD12D97C62F}"/>
              </a:ext>
            </a:extLst>
          </p:cNvPr>
          <p:cNvSpPr txBox="1"/>
          <p:nvPr/>
        </p:nvSpPr>
        <p:spPr>
          <a:xfrm>
            <a:off x="487639" y="2467351"/>
            <a:ext cx="5943773" cy="2976520"/>
          </a:xfrm>
          <a:prstGeom prst="rect">
            <a:avLst/>
          </a:prstGeom>
          <a:noFill/>
        </p:spPr>
        <p:txBody>
          <a:bodyPr wrap="square">
            <a:spAutoFit/>
          </a:bodyPr>
          <a:lstStyle/>
          <a:p>
            <a:pPr marL="381019" indent="-381019" algn="just">
              <a:lnSpc>
                <a:spcPct val="150000"/>
              </a:lnSpc>
              <a:spcAft>
                <a:spcPts val="667"/>
              </a:spcAft>
              <a:buFont typeface="Arial" panose="020B0604020202020204" pitchFamily="34" charset="0"/>
              <a:buChar char="•"/>
            </a:pPr>
            <a:r>
              <a:rPr lang="vi-VN" sz="2000" dirty="0">
                <a:latin typeface="UTM Avo" panose="02040603050506020204" pitchFamily="18" charset="0"/>
                <a:ea typeface="Arial" panose="020B0604020202020204" pitchFamily="34" charset="0"/>
                <a:cs typeface="Arial" panose="020B0604020202020204" pitchFamily="34" charset="0"/>
              </a:rPr>
              <a:t>Các bộ phận chính của trang phục gồm tay áo, cổ áo, thân áo,…</a:t>
            </a:r>
          </a:p>
          <a:p>
            <a:pPr marL="381019" indent="-381019" algn="just">
              <a:lnSpc>
                <a:spcPct val="150000"/>
              </a:lnSpc>
              <a:spcAft>
                <a:spcPts val="667"/>
              </a:spcAft>
              <a:buFont typeface="Arial" panose="020B0604020202020204" pitchFamily="34" charset="0"/>
              <a:buChar char="•"/>
            </a:pPr>
            <a:r>
              <a:rPr lang="vi-VN" sz="2000" dirty="0">
                <a:latin typeface="UTM Avo" panose="02040603050506020204" pitchFamily="18" charset="0"/>
                <a:ea typeface="Arial" panose="020B0604020202020204" pitchFamily="34" charset="0"/>
                <a:cs typeface="Arial" panose="020B0604020202020204" pitchFamily="34" charset="0"/>
              </a:rPr>
              <a:t>Các trang phục sử dụng chấm, nét, hình, màu để trang trí lặp lại trên trang phục.</a:t>
            </a:r>
          </a:p>
          <a:p>
            <a:pPr marL="381019" indent="-381019" algn="just">
              <a:lnSpc>
                <a:spcPct val="150000"/>
              </a:lnSpc>
              <a:spcAft>
                <a:spcPts val="667"/>
              </a:spcAft>
              <a:buFont typeface="Arial" panose="020B0604020202020204" pitchFamily="34" charset="0"/>
              <a:buChar char="•"/>
            </a:pPr>
            <a:r>
              <a:rPr lang="vi-VN" sz="2000" dirty="0">
                <a:latin typeface="UTM Avo" panose="02040603050506020204" pitchFamily="18" charset="0"/>
                <a:ea typeface="Arial" panose="020B0604020202020204" pitchFamily="34" charset="0"/>
                <a:cs typeface="Arial" panose="020B0604020202020204" pitchFamily="34" charset="0"/>
              </a:rPr>
              <a:t>Có thể tạo được nhiều sản phẩm trang phục khác nhau từ các hình cơ bản,...</a:t>
            </a:r>
          </a:p>
        </p:txBody>
      </p:sp>
    </p:spTree>
    <p:extLst>
      <p:ext uri="{BB962C8B-B14F-4D97-AF65-F5344CB8AC3E}">
        <p14:creationId xmlns:p14="http://schemas.microsoft.com/office/powerpoint/2010/main" val="2189115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DA3079C8-0AEC-E219-8A6B-E86982F3EFF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5585">
            <a:off x="11764831" y="35970"/>
            <a:ext cx="504249" cy="851053"/>
          </a:xfrm>
          <a:prstGeom prst="rect">
            <a:avLst/>
          </a:prstGeom>
        </p:spPr>
      </p:pic>
      <p:pic>
        <p:nvPicPr>
          <p:cNvPr id="3" name="Picture 16">
            <a:extLst>
              <a:ext uri="{FF2B5EF4-FFF2-40B4-BE49-F238E27FC236}">
                <a16:creationId xmlns:a16="http://schemas.microsoft.com/office/drawing/2014/main" id="{884515CD-2455-52C4-5A70-F1DCA2B780A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12550" y="6157926"/>
            <a:ext cx="735953" cy="688117"/>
          </a:xfrm>
          <a:prstGeom prst="rect">
            <a:avLst/>
          </a:prstGeom>
        </p:spPr>
      </p:pic>
      <p:sp>
        <p:nvSpPr>
          <p:cNvPr id="9" name="Rectangle 8">
            <a:extLst>
              <a:ext uri="{FF2B5EF4-FFF2-40B4-BE49-F238E27FC236}">
                <a16:creationId xmlns:a16="http://schemas.microsoft.com/office/drawing/2014/main" id="{9CB81177-C579-7377-C42F-6CE64A94059C}"/>
              </a:ext>
            </a:extLst>
          </p:cNvPr>
          <p:cNvSpPr/>
          <p:nvPr/>
        </p:nvSpPr>
        <p:spPr>
          <a:xfrm>
            <a:off x="2814199" y="1695122"/>
            <a:ext cx="7138909" cy="1247649"/>
          </a:xfrm>
          <a:prstGeom prst="rect">
            <a:avLst/>
          </a:prstGeom>
        </p:spPr>
        <p:txBody>
          <a:bodyPr wrap="square">
            <a:spAutoFit/>
          </a:bodyPr>
          <a:lstStyle/>
          <a:p>
            <a:pPr algn="ctr">
              <a:lnSpc>
                <a:spcPct val="150000"/>
              </a:lnSpc>
            </a:pPr>
            <a:r>
              <a:rPr lang="en-US" sz="2667" b="1" dirty="0" err="1">
                <a:latin typeface="UTM Avo" panose="02040603050506020204" pitchFamily="18" charset="0"/>
                <a:cs typeface="Arial" pitchFamily="34" charset="0"/>
              </a:rPr>
              <a:t>Em</a:t>
            </a:r>
            <a:r>
              <a:rPr lang="en-US" sz="2667" b="1" dirty="0">
                <a:latin typeface="UTM Avo" panose="02040603050506020204" pitchFamily="18" charset="0"/>
                <a:cs typeface="Arial" pitchFamily="34" charset="0"/>
              </a:rPr>
              <a:t> </a:t>
            </a:r>
            <a:r>
              <a:rPr lang="en-US" sz="2667" b="1" dirty="0" err="1">
                <a:latin typeface="UTM Avo" panose="02040603050506020204" pitchFamily="18" charset="0"/>
                <a:cs typeface="Arial" pitchFamily="34" charset="0"/>
              </a:rPr>
              <a:t>có</a:t>
            </a:r>
            <a:r>
              <a:rPr lang="en-US" sz="2667" b="1" dirty="0">
                <a:latin typeface="UTM Avo" panose="02040603050506020204" pitchFamily="18" charset="0"/>
                <a:cs typeface="Arial" pitchFamily="34" charset="0"/>
              </a:rPr>
              <a:t> </a:t>
            </a:r>
            <a:r>
              <a:rPr lang="en-US" sz="2667" b="1" dirty="0" err="1">
                <a:latin typeface="UTM Avo" panose="02040603050506020204" pitchFamily="18" charset="0"/>
                <a:cs typeface="Arial" pitchFamily="34" charset="0"/>
              </a:rPr>
              <a:t>thể</a:t>
            </a:r>
            <a:r>
              <a:rPr lang="en-US" sz="2667" b="1" dirty="0">
                <a:latin typeface="UTM Avo" panose="02040603050506020204" pitchFamily="18" charset="0"/>
                <a:cs typeface="Arial" pitchFamily="34" charset="0"/>
              </a:rPr>
              <a:t> </a:t>
            </a:r>
            <a:r>
              <a:rPr lang="en-US" sz="2667" b="1" dirty="0" err="1">
                <a:latin typeface="UTM Avo" panose="02040603050506020204" pitchFamily="18" charset="0"/>
                <a:cs typeface="Arial" pitchFamily="34" charset="0"/>
              </a:rPr>
              <a:t>tạo</a:t>
            </a:r>
            <a:r>
              <a:rPr lang="en-US" sz="2667" b="1" dirty="0">
                <a:latin typeface="UTM Avo" panose="02040603050506020204" pitchFamily="18" charset="0"/>
                <a:cs typeface="Arial" pitchFamily="34" charset="0"/>
              </a:rPr>
              <a:t> </a:t>
            </a:r>
            <a:r>
              <a:rPr lang="en-US" sz="2667" b="1" dirty="0" err="1">
                <a:latin typeface="UTM Avo" panose="02040603050506020204" pitchFamily="18" charset="0"/>
                <a:cs typeface="Arial" pitchFamily="34" charset="0"/>
              </a:rPr>
              <a:t>hình</a:t>
            </a:r>
            <a:r>
              <a:rPr lang="en-US" sz="2667" b="1" dirty="0">
                <a:latin typeface="UTM Avo" panose="02040603050506020204" pitchFamily="18" charset="0"/>
                <a:cs typeface="Arial" pitchFamily="34" charset="0"/>
              </a:rPr>
              <a:t> và </a:t>
            </a:r>
            <a:r>
              <a:rPr lang="en-US" sz="2667" b="1" dirty="0" err="1">
                <a:latin typeface="UTM Avo" panose="02040603050506020204" pitchFamily="18" charset="0"/>
                <a:cs typeface="Arial" pitchFamily="34" charset="0"/>
              </a:rPr>
              <a:t>trang</a:t>
            </a:r>
            <a:r>
              <a:rPr lang="en-US" sz="2667" b="1" dirty="0">
                <a:latin typeface="UTM Avo" panose="02040603050506020204" pitchFamily="18" charset="0"/>
                <a:cs typeface="Arial" pitchFamily="34" charset="0"/>
              </a:rPr>
              <a:t> </a:t>
            </a:r>
            <a:r>
              <a:rPr lang="en-US" sz="2667" b="1" dirty="0" err="1">
                <a:latin typeface="UTM Avo" panose="02040603050506020204" pitchFamily="18" charset="0"/>
                <a:cs typeface="Arial" pitchFamily="34" charset="0"/>
              </a:rPr>
              <a:t>trí</a:t>
            </a:r>
            <a:r>
              <a:rPr lang="en-US" sz="2667" b="1" dirty="0">
                <a:latin typeface="UTM Avo" panose="02040603050506020204" pitchFamily="18" charset="0"/>
                <a:cs typeface="Arial" pitchFamily="34" charset="0"/>
              </a:rPr>
              <a:t> </a:t>
            </a:r>
            <a:r>
              <a:rPr lang="en-US" sz="2667" b="1" dirty="0" err="1">
                <a:latin typeface="UTM Avo" panose="02040603050506020204" pitchFamily="18" charset="0"/>
                <a:cs typeface="Arial" pitchFamily="34" charset="0"/>
              </a:rPr>
              <a:t>trang</a:t>
            </a:r>
            <a:r>
              <a:rPr lang="en-US" sz="2667" b="1" dirty="0">
                <a:latin typeface="UTM Avo" panose="02040603050506020204" pitchFamily="18" charset="0"/>
                <a:cs typeface="Arial" pitchFamily="34" charset="0"/>
              </a:rPr>
              <a:t> </a:t>
            </a:r>
            <a:r>
              <a:rPr lang="en-US" sz="2667" b="1" dirty="0" err="1">
                <a:latin typeface="UTM Avo" panose="02040603050506020204" pitchFamily="18" charset="0"/>
                <a:cs typeface="Arial" pitchFamily="34" charset="0"/>
              </a:rPr>
              <a:t>phục</a:t>
            </a:r>
            <a:r>
              <a:rPr lang="en-US" sz="2667" b="1" dirty="0">
                <a:latin typeface="UTM Avo" panose="02040603050506020204" pitchFamily="18" charset="0"/>
                <a:cs typeface="Arial" pitchFamily="34" charset="0"/>
              </a:rPr>
              <a:t> </a:t>
            </a:r>
            <a:r>
              <a:rPr lang="en-US" sz="2667" b="1" dirty="0" err="1">
                <a:latin typeface="UTM Avo" panose="02040603050506020204" pitchFamily="18" charset="0"/>
                <a:cs typeface="Arial" pitchFamily="34" charset="0"/>
              </a:rPr>
              <a:t>bằng</a:t>
            </a:r>
            <a:r>
              <a:rPr lang="en-US" sz="2667" b="1" dirty="0">
                <a:latin typeface="UTM Avo" panose="02040603050506020204" pitchFamily="18" charset="0"/>
                <a:cs typeface="Arial" pitchFamily="34" charset="0"/>
              </a:rPr>
              <a:t> </a:t>
            </a:r>
            <a:r>
              <a:rPr lang="en-US" sz="2667" b="1" dirty="0" err="1">
                <a:latin typeface="UTM Avo" panose="02040603050506020204" pitchFamily="18" charset="0"/>
                <a:cs typeface="Arial" pitchFamily="34" charset="0"/>
              </a:rPr>
              <a:t>cách</a:t>
            </a:r>
            <a:r>
              <a:rPr lang="en-US" sz="2667" b="1" dirty="0">
                <a:latin typeface="UTM Avo" panose="02040603050506020204" pitchFamily="18" charset="0"/>
                <a:cs typeface="Arial" pitchFamily="34" charset="0"/>
              </a:rPr>
              <a:t> </a:t>
            </a:r>
            <a:r>
              <a:rPr lang="en-US" sz="2667" b="1" dirty="0" err="1">
                <a:latin typeface="UTM Avo" panose="02040603050506020204" pitchFamily="18" charset="0"/>
                <a:cs typeface="Arial" pitchFamily="34" charset="0"/>
              </a:rPr>
              <a:t>nào</a:t>
            </a:r>
            <a:r>
              <a:rPr lang="en-US" sz="2667" b="1" dirty="0">
                <a:latin typeface="UTM Avo" panose="02040603050506020204" pitchFamily="18" charset="0"/>
                <a:cs typeface="Arial" pitchFamily="34" charset="0"/>
              </a:rPr>
              <a:t>?</a:t>
            </a:r>
            <a:endParaRPr lang="vi-VN" sz="2667" b="1" dirty="0">
              <a:latin typeface="Arial" pitchFamily="34" charset="0"/>
              <a:cs typeface="Arial" pitchFamily="34" charset="0"/>
            </a:endParaRPr>
          </a:p>
        </p:txBody>
      </p:sp>
      <p:sp>
        <p:nvSpPr>
          <p:cNvPr id="10" name="TextBox 9">
            <a:extLst>
              <a:ext uri="{FF2B5EF4-FFF2-40B4-BE49-F238E27FC236}">
                <a16:creationId xmlns:a16="http://schemas.microsoft.com/office/drawing/2014/main" id="{E103A057-FC37-5FCF-595F-089CB5601137}"/>
              </a:ext>
            </a:extLst>
          </p:cNvPr>
          <p:cNvSpPr txBox="1"/>
          <p:nvPr/>
        </p:nvSpPr>
        <p:spPr>
          <a:xfrm>
            <a:off x="3564327" y="1078762"/>
            <a:ext cx="8161020" cy="430887"/>
          </a:xfrm>
          <a:prstGeom prst="rect">
            <a:avLst/>
          </a:prstGeom>
          <a:noFill/>
        </p:spPr>
        <p:txBody>
          <a:bodyPr wrap="square">
            <a:spAutoFit/>
          </a:bodyPr>
          <a:lstStyle/>
          <a:p>
            <a:pPr algn="ctr"/>
            <a:r>
              <a:rPr lang="nl-NL" sz="2200" dirty="0">
                <a:latin typeface="UTM Avo" panose="02040603050506020204" pitchFamily="18" charset="0"/>
                <a:ea typeface="Arial" panose="020B0604020202020204" pitchFamily="34" charset="0"/>
                <a:cs typeface="Arial" panose="020B0604020202020204" pitchFamily="34" charset="0"/>
              </a:rPr>
              <a:t>a. Tạo hình và trang trí áo đồng phục học sinh nam</a:t>
            </a:r>
            <a:endParaRPr lang="en-US" sz="2200" dirty="0">
              <a:latin typeface="UTM Avo" panose="02040603050506020204" pitchFamily="18" charset="0"/>
              <a:cs typeface="Arial" panose="020B0604020202020204" pitchFamily="34" charset="0"/>
            </a:endParaRPr>
          </a:p>
        </p:txBody>
      </p:sp>
      <p:pic>
        <p:nvPicPr>
          <p:cNvPr id="11" name="Picture 10" descr="Text&#10;&#10;Description automatically generated">
            <a:hlinkClick r:id="rId5"/>
            <a:extLst>
              <a:ext uri="{FF2B5EF4-FFF2-40B4-BE49-F238E27FC236}">
                <a16:creationId xmlns:a16="http://schemas.microsoft.com/office/drawing/2014/main" id="{303F3714-236B-23A8-E249-6B6DDBFCB1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994"/>
          <a:stretch/>
        </p:blipFill>
        <p:spPr>
          <a:xfrm>
            <a:off x="7356255" y="1648606"/>
            <a:ext cx="4302183" cy="5257540"/>
          </a:xfrm>
          <a:prstGeom prst="rect">
            <a:avLst/>
          </a:prstGeom>
        </p:spPr>
      </p:pic>
      <p:grpSp>
        <p:nvGrpSpPr>
          <p:cNvPr id="12" name="Group 11">
            <a:extLst>
              <a:ext uri="{FF2B5EF4-FFF2-40B4-BE49-F238E27FC236}">
                <a16:creationId xmlns:a16="http://schemas.microsoft.com/office/drawing/2014/main" id="{08C46FF1-3593-E388-6B6A-7943DC418F54}"/>
              </a:ext>
            </a:extLst>
          </p:cNvPr>
          <p:cNvGrpSpPr/>
          <p:nvPr/>
        </p:nvGrpSpPr>
        <p:grpSpPr>
          <a:xfrm>
            <a:off x="358847" y="1695122"/>
            <a:ext cx="6410960" cy="2163656"/>
            <a:chOff x="7949346" y="1662387"/>
            <a:chExt cx="9616440" cy="3245484"/>
          </a:xfrm>
        </p:grpSpPr>
        <p:sp>
          <p:nvSpPr>
            <p:cNvPr id="13" name="TextBox 12">
              <a:extLst>
                <a:ext uri="{FF2B5EF4-FFF2-40B4-BE49-F238E27FC236}">
                  <a16:creationId xmlns:a16="http://schemas.microsoft.com/office/drawing/2014/main" id="{FFB0CFC8-CF1F-C9C2-D795-26F775FA032E}"/>
                </a:ext>
              </a:extLst>
            </p:cNvPr>
            <p:cNvSpPr txBox="1"/>
            <p:nvPr/>
          </p:nvSpPr>
          <p:spPr>
            <a:xfrm>
              <a:off x="7949346" y="1662387"/>
              <a:ext cx="9616440" cy="530915"/>
            </a:xfrm>
            <a:prstGeom prst="rect">
              <a:avLst/>
            </a:prstGeom>
            <a:noFill/>
          </p:spPr>
          <p:txBody>
            <a:bodyPr wrap="square">
              <a:spAutoFit/>
            </a:bodyPr>
            <a:lstStyle/>
            <a:p>
              <a:pPr marL="304815" indent="-304815">
                <a:buFont typeface="Arial" panose="020B0604020202020204" pitchFamily="34" charset="0"/>
                <a:buChar char="•"/>
              </a:pPr>
              <a:r>
                <a:rPr lang="vi-VN" sz="1700" dirty="0">
                  <a:latin typeface="UTM Avo" panose="02040603050506020204" pitchFamily="18" charset="0"/>
                  <a:cs typeface="Arial" panose="020B0604020202020204" pitchFamily="34" charset="0"/>
                </a:rPr>
                <a:t>Bước 1: Chuẩn bị vật liệu và công cụ thực hành</a:t>
              </a:r>
            </a:p>
          </p:txBody>
        </p:sp>
        <p:pic>
          <p:nvPicPr>
            <p:cNvPr id="14" name="Picture 13" descr="Graphical user interface, text, application&#10;&#10;Description automatically generated">
              <a:extLst>
                <a:ext uri="{FF2B5EF4-FFF2-40B4-BE49-F238E27FC236}">
                  <a16:creationId xmlns:a16="http://schemas.microsoft.com/office/drawing/2014/main" id="{C637172E-C2F7-ADEF-CC6A-33FDBEC9090C}"/>
                </a:ext>
              </a:extLst>
            </p:cNvPr>
            <p:cNvPicPr>
              <a:picLocks noChangeAspect="1"/>
            </p:cNvPicPr>
            <p:nvPr/>
          </p:nvPicPr>
          <p:blipFill rotWithShape="1">
            <a:blip r:embed="rId7">
              <a:extLst>
                <a:ext uri="{28A0092B-C50C-407E-A947-70E740481C1C}">
                  <a14:useLocalDpi xmlns:a14="http://schemas.microsoft.com/office/drawing/2010/main" val="0"/>
                </a:ext>
              </a:extLst>
            </a:blip>
            <a:srcRect l="29158" t="19605" r="28061" b="19605"/>
            <a:stretch/>
          </p:blipFill>
          <p:spPr>
            <a:xfrm>
              <a:off x="8683600" y="2131221"/>
              <a:ext cx="8616149" cy="2776650"/>
            </a:xfrm>
            <a:prstGeom prst="rect">
              <a:avLst/>
            </a:prstGeom>
          </p:spPr>
        </p:pic>
      </p:grpSp>
      <p:sp>
        <p:nvSpPr>
          <p:cNvPr id="15" name="TextBox 14">
            <a:extLst>
              <a:ext uri="{FF2B5EF4-FFF2-40B4-BE49-F238E27FC236}">
                <a16:creationId xmlns:a16="http://schemas.microsoft.com/office/drawing/2014/main" id="{B201D5CB-C939-6795-7E14-07882DC67910}"/>
              </a:ext>
            </a:extLst>
          </p:cNvPr>
          <p:cNvSpPr txBox="1"/>
          <p:nvPr/>
        </p:nvSpPr>
        <p:spPr>
          <a:xfrm>
            <a:off x="485166" y="3681938"/>
            <a:ext cx="6871089" cy="3176062"/>
          </a:xfrm>
          <a:prstGeom prst="rect">
            <a:avLst/>
          </a:prstGeom>
          <a:noFill/>
        </p:spPr>
        <p:txBody>
          <a:bodyPr wrap="square">
            <a:spAutoFit/>
          </a:bodyPr>
          <a:lstStyle/>
          <a:p>
            <a:pPr marL="190510" indent="-190510">
              <a:lnSpc>
                <a:spcPct val="150000"/>
              </a:lnSpc>
              <a:buFont typeface="Arial" panose="020B0604020202020204" pitchFamily="34" charset="0"/>
              <a:buChar char="•"/>
            </a:pPr>
            <a:r>
              <a:rPr lang="vi-VN" sz="1700" dirty="0">
                <a:latin typeface="UTM Avo" panose="02040603050506020204" pitchFamily="18" charset="0"/>
                <a:cs typeface="Arial" panose="020B0604020202020204" pitchFamily="34" charset="0"/>
              </a:rPr>
              <a:t>Bước 2: Tạo bộ phận của áo.</a:t>
            </a:r>
          </a:p>
          <a:p>
            <a:pPr marL="190510" indent="-190510">
              <a:lnSpc>
                <a:spcPct val="150000"/>
              </a:lnSpc>
              <a:buFont typeface="Arial" panose="020B0604020202020204" pitchFamily="34" charset="0"/>
              <a:buChar char="•"/>
            </a:pPr>
            <a:r>
              <a:rPr lang="vi-VN" sz="1700" dirty="0">
                <a:latin typeface="UTM Avo" panose="02040603050506020204" pitchFamily="18" charset="0"/>
                <a:cs typeface="Arial" panose="020B0604020202020204" pitchFamily="34" charset="0"/>
              </a:rPr>
              <a:t>Bước 3: Dán, ghép các bộ phận chi tiết để tạo sản phẩm: Gấp và xếp dán, liên kết các hình cơ bản đã tạo được với nhau để tạo nên sản phẩm.</a:t>
            </a:r>
          </a:p>
          <a:p>
            <a:pPr marL="190510" indent="-190510">
              <a:lnSpc>
                <a:spcPct val="150000"/>
              </a:lnSpc>
              <a:buFont typeface="Arial" panose="020B0604020202020204" pitchFamily="34" charset="0"/>
              <a:buChar char="•"/>
            </a:pPr>
            <a:r>
              <a:rPr lang="vi-VN" sz="1700" dirty="0">
                <a:latin typeface="UTM Avo" panose="02040603050506020204" pitchFamily="18" charset="0"/>
                <a:cs typeface="Arial" panose="020B0604020202020204" pitchFamily="34" charset="0"/>
              </a:rPr>
              <a:t>Bước 4: Trang trí làm đẹp sản phẩm: Cắt/xé dán trang trí thêm một số chi tiết như nét viền trên túi áo, cổ áo, tay áo hoặc tên trường, lớp,… Hoặc vẽ thêm chấm, nét, hoạ tiết trang trí lặp lại theo ý thích cho trang phục.</a:t>
            </a:r>
          </a:p>
        </p:txBody>
      </p:sp>
      <p:grpSp>
        <p:nvGrpSpPr>
          <p:cNvPr id="16" name="Group 15">
            <a:extLst>
              <a:ext uri="{FF2B5EF4-FFF2-40B4-BE49-F238E27FC236}">
                <a16:creationId xmlns:a16="http://schemas.microsoft.com/office/drawing/2014/main" id="{31B235BE-71F1-3CAF-4DC8-773BC641B1A0}"/>
              </a:ext>
            </a:extLst>
          </p:cNvPr>
          <p:cNvGrpSpPr/>
          <p:nvPr/>
        </p:nvGrpSpPr>
        <p:grpSpPr>
          <a:xfrm>
            <a:off x="8576808" y="2800921"/>
            <a:ext cx="2052286" cy="2065733"/>
            <a:chOff x="6734456" y="1026165"/>
            <a:chExt cx="2052286" cy="1905000"/>
          </a:xfrm>
        </p:grpSpPr>
        <p:pic>
          <p:nvPicPr>
            <p:cNvPr id="17" name="Picture 16" descr="Youtube PNG Free Images with Transparent Background - (410 Free Downloads)">
              <a:hlinkClick r:id="rId8"/>
              <a:extLst>
                <a:ext uri="{FF2B5EF4-FFF2-40B4-BE49-F238E27FC236}">
                  <a16:creationId xmlns:a16="http://schemas.microsoft.com/office/drawing/2014/main" id="{40B7008B-C644-5999-4817-F0C037A411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4456" y="102616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30C3381-A1BF-FF01-883E-D497F2624524}"/>
                </a:ext>
              </a:extLst>
            </p:cNvPr>
            <p:cNvSpPr txBox="1"/>
            <p:nvPr/>
          </p:nvSpPr>
          <p:spPr>
            <a:xfrm>
              <a:off x="6753755" y="1217416"/>
              <a:ext cx="2032987" cy="338554"/>
            </a:xfrm>
            <a:prstGeom prst="rect">
              <a:avLst/>
            </a:prstGeom>
            <a:noFill/>
          </p:spPr>
          <p:txBody>
            <a:bodyPr wrap="square" rtlCol="0">
              <a:spAutoFit/>
            </a:bodyPr>
            <a:lstStyle/>
            <a:p>
              <a:r>
                <a:rPr lang="en-US" sz="1600">
                  <a:latin typeface="UTM Avo" panose="02040603050506020204" pitchFamily="18" charset="0"/>
                </a:rPr>
                <a:t>Ấn để xem video</a:t>
              </a:r>
            </a:p>
          </p:txBody>
        </p:sp>
      </p:grpSp>
    </p:spTree>
    <p:extLst>
      <p:ext uri="{BB962C8B-B14F-4D97-AF65-F5344CB8AC3E}">
        <p14:creationId xmlns:p14="http://schemas.microsoft.com/office/powerpoint/2010/main" val="2969886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barn(inVertical)">
                                      <p:cBhvr>
                                        <p:cTn id="34" dur="500"/>
                                        <p:tgtEl>
                                          <p:spTgt spid="1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Effect transition="in" filter="barn(inVertical)">
                                      <p:cBhvr>
                                        <p:cTn id="39" dur="500"/>
                                        <p:tgtEl>
                                          <p:spTgt spid="1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xEl>
                                              <p:pRg st="2" end="2"/>
                                            </p:txEl>
                                          </p:spTgt>
                                        </p:tgtEl>
                                        <p:attrNameLst>
                                          <p:attrName>style.visibility</p:attrName>
                                        </p:attrNameLst>
                                      </p:cBhvr>
                                      <p:to>
                                        <p:strVal val="visible"/>
                                      </p:to>
                                    </p:set>
                                    <p:animEffect transition="in" filter="barn(inVertical)">
                                      <p:cBhvr>
                                        <p:cTn id="44" dur="500"/>
                                        <p:tgtEl>
                                          <p:spTgt spid="15">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6">
            <a:extLst>
              <a:ext uri="{FF2B5EF4-FFF2-40B4-BE49-F238E27FC236}">
                <a16:creationId xmlns:a16="http://schemas.microsoft.com/office/drawing/2014/main" id="{DF99E72C-6D09-BC84-B3ED-881BCA9C6E4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12550" y="6157926"/>
            <a:ext cx="735953" cy="688117"/>
          </a:xfrm>
          <a:prstGeom prst="rect">
            <a:avLst/>
          </a:prstGeom>
        </p:spPr>
      </p:pic>
      <p:sp>
        <p:nvSpPr>
          <p:cNvPr id="5" name="TextBox 4">
            <a:extLst>
              <a:ext uri="{FF2B5EF4-FFF2-40B4-BE49-F238E27FC236}">
                <a16:creationId xmlns:a16="http://schemas.microsoft.com/office/drawing/2014/main" id="{EE3D25D3-2CB9-D398-DE0F-D0D268FF25D8}"/>
              </a:ext>
            </a:extLst>
          </p:cNvPr>
          <p:cNvSpPr txBox="1"/>
          <p:nvPr/>
        </p:nvSpPr>
        <p:spPr>
          <a:xfrm>
            <a:off x="3766127" y="1073339"/>
            <a:ext cx="8114399" cy="430887"/>
          </a:xfrm>
          <a:prstGeom prst="rect">
            <a:avLst/>
          </a:prstGeom>
          <a:noFill/>
        </p:spPr>
        <p:txBody>
          <a:bodyPr wrap="square">
            <a:spAutoFit/>
          </a:bodyPr>
          <a:lstStyle/>
          <a:p>
            <a:pPr algn="ctr"/>
            <a:r>
              <a:rPr lang="nl-NL" sz="2200" dirty="0">
                <a:latin typeface="UTM Avo" panose="02040603050506020204" pitchFamily="18" charset="0"/>
                <a:ea typeface="Arial" panose="020B0604020202020204" pitchFamily="34" charset="0"/>
                <a:cs typeface="Arial" panose="020B0604020202020204" pitchFamily="34" charset="0"/>
              </a:rPr>
              <a:t>b. Tạo hình và trang trí trang phục biểu diễn nghệ thuật</a:t>
            </a:r>
            <a:endParaRPr lang="en-US" sz="2200" dirty="0">
              <a:latin typeface="UTM Avo" panose="020406030505060202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29062A3B-AF64-E4E8-4F02-8748FAB327BE}"/>
              </a:ext>
            </a:extLst>
          </p:cNvPr>
          <p:cNvGrpSpPr/>
          <p:nvPr/>
        </p:nvGrpSpPr>
        <p:grpSpPr>
          <a:xfrm>
            <a:off x="625250" y="1672694"/>
            <a:ext cx="6410960" cy="2163656"/>
            <a:chOff x="7949346" y="1662387"/>
            <a:chExt cx="9616440" cy="3245484"/>
          </a:xfrm>
        </p:grpSpPr>
        <p:sp>
          <p:nvSpPr>
            <p:cNvPr id="7" name="TextBox 6">
              <a:extLst>
                <a:ext uri="{FF2B5EF4-FFF2-40B4-BE49-F238E27FC236}">
                  <a16:creationId xmlns:a16="http://schemas.microsoft.com/office/drawing/2014/main" id="{8CCD1541-C9EC-88BD-F2C9-81E97F456C1F}"/>
                </a:ext>
              </a:extLst>
            </p:cNvPr>
            <p:cNvSpPr txBox="1"/>
            <p:nvPr/>
          </p:nvSpPr>
          <p:spPr>
            <a:xfrm>
              <a:off x="7949346" y="1662387"/>
              <a:ext cx="9616440" cy="530915"/>
            </a:xfrm>
            <a:prstGeom prst="rect">
              <a:avLst/>
            </a:prstGeom>
            <a:noFill/>
          </p:spPr>
          <p:txBody>
            <a:bodyPr wrap="square">
              <a:spAutoFit/>
            </a:bodyPr>
            <a:lstStyle/>
            <a:p>
              <a:pPr marL="304815" indent="-304815">
                <a:buFont typeface="Arial" panose="020B0604020202020204" pitchFamily="34" charset="0"/>
                <a:buChar char="•"/>
              </a:pPr>
              <a:r>
                <a:rPr lang="vi-VN" sz="1700" dirty="0">
                  <a:latin typeface="UTM Avo" panose="02040603050506020204" pitchFamily="18" charset="0"/>
                  <a:cs typeface="Arial" panose="020B0604020202020204" pitchFamily="34" charset="0"/>
                </a:rPr>
                <a:t>Bước 1: Chuẩn bị vật liệu và công cụ thực hành</a:t>
              </a:r>
            </a:p>
          </p:txBody>
        </p:sp>
        <p:pic>
          <p:nvPicPr>
            <p:cNvPr id="8" name="Picture 7" descr="Graphical user interface, text, application&#10;&#10;Description automatically generated">
              <a:extLst>
                <a:ext uri="{FF2B5EF4-FFF2-40B4-BE49-F238E27FC236}">
                  <a16:creationId xmlns:a16="http://schemas.microsoft.com/office/drawing/2014/main" id="{D80E8447-64DF-D354-8639-1BB84D5D0229}"/>
                </a:ext>
              </a:extLst>
            </p:cNvPr>
            <p:cNvPicPr>
              <a:picLocks noChangeAspect="1"/>
            </p:cNvPicPr>
            <p:nvPr/>
          </p:nvPicPr>
          <p:blipFill rotWithShape="1">
            <a:blip r:embed="rId4">
              <a:extLst>
                <a:ext uri="{28A0092B-C50C-407E-A947-70E740481C1C}">
                  <a14:useLocalDpi xmlns:a14="http://schemas.microsoft.com/office/drawing/2010/main" val="0"/>
                </a:ext>
              </a:extLst>
            </a:blip>
            <a:srcRect l="29158" t="19605" r="28061" b="19605"/>
            <a:stretch/>
          </p:blipFill>
          <p:spPr>
            <a:xfrm>
              <a:off x="8683601" y="2131221"/>
              <a:ext cx="8616149" cy="2776650"/>
            </a:xfrm>
            <a:prstGeom prst="rect">
              <a:avLst/>
            </a:prstGeom>
          </p:spPr>
        </p:pic>
      </p:grpSp>
      <p:pic>
        <p:nvPicPr>
          <p:cNvPr id="9" name="Picture 8" descr="A picture containing text, queen, different&#10;&#10;Description automatically generated">
            <a:hlinkClick r:id="rId5"/>
            <a:extLst>
              <a:ext uri="{FF2B5EF4-FFF2-40B4-BE49-F238E27FC236}">
                <a16:creationId xmlns:a16="http://schemas.microsoft.com/office/drawing/2014/main" id="{C9DD9EDA-2004-37D8-BBAC-18508AABD5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852" y="2087050"/>
            <a:ext cx="5434331" cy="4389909"/>
          </a:xfrm>
          <a:prstGeom prst="rect">
            <a:avLst/>
          </a:prstGeom>
        </p:spPr>
      </p:pic>
      <p:sp>
        <p:nvSpPr>
          <p:cNvPr id="10" name="TextBox 9">
            <a:extLst>
              <a:ext uri="{FF2B5EF4-FFF2-40B4-BE49-F238E27FC236}">
                <a16:creationId xmlns:a16="http://schemas.microsoft.com/office/drawing/2014/main" id="{F1D1273E-0E88-5F56-79E0-3D44A63E94EF}"/>
              </a:ext>
            </a:extLst>
          </p:cNvPr>
          <p:cNvSpPr txBox="1"/>
          <p:nvPr/>
        </p:nvSpPr>
        <p:spPr>
          <a:xfrm>
            <a:off x="647388" y="3669981"/>
            <a:ext cx="6366684" cy="3176062"/>
          </a:xfrm>
          <a:prstGeom prst="rect">
            <a:avLst/>
          </a:prstGeom>
          <a:noFill/>
        </p:spPr>
        <p:txBody>
          <a:bodyPr wrap="square">
            <a:spAutoFit/>
          </a:bodyPr>
          <a:lstStyle/>
          <a:p>
            <a:pPr marL="190510" indent="-190510" algn="just">
              <a:lnSpc>
                <a:spcPct val="150000"/>
              </a:lnSpc>
              <a:buFont typeface="Arial" panose="020B0604020202020204" pitchFamily="34" charset="0"/>
              <a:buChar char="•"/>
            </a:pPr>
            <a:r>
              <a:rPr lang="vi-VN" sz="1700" dirty="0">
                <a:latin typeface="UTM Avo" panose="02040603050506020204" pitchFamily="18" charset="0"/>
                <a:cs typeface="Arial" panose="020B0604020202020204" pitchFamily="34" charset="0"/>
              </a:rPr>
              <a:t>Bước 2: Tạo bộ phận của trang phục.</a:t>
            </a:r>
          </a:p>
          <a:p>
            <a:pPr marL="190510" indent="-190510" algn="just">
              <a:lnSpc>
                <a:spcPct val="150000"/>
              </a:lnSpc>
              <a:buFont typeface="Arial" panose="020B0604020202020204" pitchFamily="34" charset="0"/>
              <a:buChar char="•"/>
            </a:pPr>
            <a:r>
              <a:rPr lang="vi-VN" sz="1700" dirty="0">
                <a:latin typeface="UTM Avo" panose="02040603050506020204" pitchFamily="18" charset="0"/>
                <a:cs typeface="Arial" panose="020B0604020202020204" pitchFamily="34" charset="0"/>
              </a:rPr>
              <a:t>Bước 3: Trang trí các bộ phận của trang phục. </a:t>
            </a:r>
          </a:p>
          <a:p>
            <a:pPr marL="190510" indent="-190510" algn="just">
              <a:lnSpc>
                <a:spcPct val="150000"/>
              </a:lnSpc>
              <a:buFont typeface="Arial" panose="020B0604020202020204" pitchFamily="34" charset="0"/>
              <a:buChar char="•"/>
            </a:pPr>
            <a:r>
              <a:rPr lang="vi-VN" sz="1700" dirty="0">
                <a:latin typeface="UTM Avo" panose="02040603050506020204" pitchFamily="18" charset="0"/>
                <a:cs typeface="Arial" panose="020B0604020202020204" pitchFamily="34" charset="0"/>
              </a:rPr>
              <a:t>Bước 4: Dán, ghép các bộ phận chi tiết để tạo sản phẩm: trang trí chấm, nét, hình cơ bản lặp lại ở phần nẹp áo, tay áo, thân váy,... </a:t>
            </a:r>
          </a:p>
          <a:p>
            <a:pPr marL="190510" indent="-190510" algn="just">
              <a:lnSpc>
                <a:spcPct val="150000"/>
              </a:lnSpc>
              <a:buFont typeface="Arial" panose="020B0604020202020204" pitchFamily="34" charset="0"/>
              <a:buChar char="•"/>
            </a:pPr>
            <a:r>
              <a:rPr lang="vi-VN" sz="1700" dirty="0">
                <a:latin typeface="UTM Avo" panose="02040603050506020204" pitchFamily="18" charset="0"/>
                <a:cs typeface="Arial" panose="020B0604020202020204" pitchFamily="34" charset="0"/>
              </a:rPr>
              <a:t>Gợi ý: Các em có thể sử dụng bút màu sáp/dạ vẽ các chẩm, nét, hình cơ bản lặp lại theo ý thích để tạo hoạ tiết làm đẹp sản phẩm.</a:t>
            </a:r>
          </a:p>
        </p:txBody>
      </p:sp>
      <p:grpSp>
        <p:nvGrpSpPr>
          <p:cNvPr id="11" name="Group 10">
            <a:extLst>
              <a:ext uri="{FF2B5EF4-FFF2-40B4-BE49-F238E27FC236}">
                <a16:creationId xmlns:a16="http://schemas.microsoft.com/office/drawing/2014/main" id="{31B235BE-71F1-3CAF-4DC8-773BC641B1A0}"/>
              </a:ext>
            </a:extLst>
          </p:cNvPr>
          <p:cNvGrpSpPr/>
          <p:nvPr/>
        </p:nvGrpSpPr>
        <p:grpSpPr>
          <a:xfrm>
            <a:off x="8549874" y="3192279"/>
            <a:ext cx="2052286" cy="2065733"/>
            <a:chOff x="6734456" y="1026165"/>
            <a:chExt cx="2052286" cy="1905000"/>
          </a:xfrm>
        </p:grpSpPr>
        <p:pic>
          <p:nvPicPr>
            <p:cNvPr id="12" name="Picture 11" descr="Youtube PNG Free Images with Transparent Background - (410 Free Downloads)">
              <a:hlinkClick r:id="rId7"/>
              <a:extLst>
                <a:ext uri="{FF2B5EF4-FFF2-40B4-BE49-F238E27FC236}">
                  <a16:creationId xmlns:a16="http://schemas.microsoft.com/office/drawing/2014/main" id="{40B7008B-C644-5999-4817-F0C037A411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4456" y="102616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30C3381-A1BF-FF01-883E-D497F2624524}"/>
                </a:ext>
              </a:extLst>
            </p:cNvPr>
            <p:cNvSpPr txBox="1"/>
            <p:nvPr/>
          </p:nvSpPr>
          <p:spPr>
            <a:xfrm>
              <a:off x="6753755" y="1217416"/>
              <a:ext cx="2032987" cy="338554"/>
            </a:xfrm>
            <a:prstGeom prst="rect">
              <a:avLst/>
            </a:prstGeom>
            <a:noFill/>
          </p:spPr>
          <p:txBody>
            <a:bodyPr wrap="square" rtlCol="0">
              <a:spAutoFit/>
            </a:bodyPr>
            <a:lstStyle/>
            <a:p>
              <a:r>
                <a:rPr lang="en-US" sz="1600">
                  <a:latin typeface="UTM Avo" panose="02040603050506020204" pitchFamily="18" charset="0"/>
                </a:rPr>
                <a:t>Ấn để xem video</a:t>
              </a:r>
            </a:p>
          </p:txBody>
        </p:sp>
      </p:grpSp>
    </p:spTree>
    <p:extLst>
      <p:ext uri="{BB962C8B-B14F-4D97-AF65-F5344CB8AC3E}">
        <p14:creationId xmlns:p14="http://schemas.microsoft.com/office/powerpoint/2010/main" val="3648038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barn(inVertical)">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barn(inVertical)">
                                      <p:cBhvr>
                                        <p:cTn id="32" dur="500"/>
                                        <p:tgtEl>
                                          <p:spTgt spid="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barn(inVertical)">
                                      <p:cBhvr>
                                        <p:cTn id="37" dur="500"/>
                                        <p:tgtEl>
                                          <p:spTgt spid="1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49537E0-B36D-8853-637C-DDBF22642D7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133" b="40806"/>
          <a:stretch>
            <a:fillRect/>
          </a:stretch>
        </p:blipFill>
        <p:spPr>
          <a:xfrm>
            <a:off x="10478377" y="5986742"/>
            <a:ext cx="1713623" cy="1108258"/>
          </a:xfrm>
          <a:prstGeom prst="rect">
            <a:avLst/>
          </a:prstGeom>
        </p:spPr>
      </p:pic>
      <p:grpSp>
        <p:nvGrpSpPr>
          <p:cNvPr id="7" name="Group 6">
            <a:extLst>
              <a:ext uri="{FF2B5EF4-FFF2-40B4-BE49-F238E27FC236}">
                <a16:creationId xmlns:a16="http://schemas.microsoft.com/office/drawing/2014/main" id="{2729269B-75F0-A961-3C1B-E680F49868E4}"/>
              </a:ext>
            </a:extLst>
          </p:cNvPr>
          <p:cNvGrpSpPr/>
          <p:nvPr/>
        </p:nvGrpSpPr>
        <p:grpSpPr>
          <a:xfrm rot="190352">
            <a:off x="5204125" y="931567"/>
            <a:ext cx="4144969" cy="638846"/>
            <a:chOff x="836547" y="1239590"/>
            <a:chExt cx="6217454" cy="958270"/>
          </a:xfrm>
        </p:grpSpPr>
        <p:sp>
          <p:nvSpPr>
            <p:cNvPr id="10" name="Freeform 9">
              <a:extLst>
                <a:ext uri="{FF2B5EF4-FFF2-40B4-BE49-F238E27FC236}">
                  <a16:creationId xmlns:a16="http://schemas.microsoft.com/office/drawing/2014/main" id="{5FFADDC6-7426-8889-053F-14563F36E5B4}"/>
                </a:ext>
              </a:extLst>
            </p:cNvPr>
            <p:cNvSpPr/>
            <p:nvPr/>
          </p:nvSpPr>
          <p:spPr>
            <a:xfrm rot="21456062">
              <a:off x="846432" y="1239590"/>
              <a:ext cx="6200009" cy="958270"/>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sp>
          <p:nvSpPr>
            <p:cNvPr id="9" name="TextBox 11">
              <a:extLst>
                <a:ext uri="{FF2B5EF4-FFF2-40B4-BE49-F238E27FC236}">
                  <a16:creationId xmlns:a16="http://schemas.microsoft.com/office/drawing/2014/main" id="{648A606F-06E8-9D8D-5E6C-80EDFC0D3F0F}"/>
                </a:ext>
              </a:extLst>
            </p:cNvPr>
            <p:cNvSpPr txBox="1"/>
            <p:nvPr/>
          </p:nvSpPr>
          <p:spPr>
            <a:xfrm rot="21409648">
              <a:off x="836547" y="1358396"/>
              <a:ext cx="6217454" cy="654025"/>
            </a:xfrm>
            <a:prstGeom prst="rect">
              <a:avLst/>
            </a:prstGeom>
          </p:spPr>
          <p:txBody>
            <a:bodyPr lIns="0" tIns="0" rIns="0" bIns="0" rtlCol="0" anchor="t">
              <a:spAutoFit/>
            </a:bodyPr>
            <a:lstStyle/>
            <a:p>
              <a:pPr algn="ctr">
                <a:lnSpc>
                  <a:spcPts val="3360"/>
                </a:lnSpc>
                <a:spcBef>
                  <a:spcPct val="0"/>
                </a:spcBef>
              </a:pPr>
              <a:r>
                <a:rPr lang="en-US" sz="2933" b="1" dirty="0" err="1">
                  <a:solidFill>
                    <a:srgbClr val="FFFFFF"/>
                  </a:solidFill>
                  <a:latin typeface="UTM Avo" panose="02040603050506020204" pitchFamily="18" charset="0"/>
                  <a:cs typeface="Arial" panose="020B0604020202020204" pitchFamily="34" charset="0"/>
                </a:rPr>
                <a:t>Thực</a:t>
              </a:r>
              <a:r>
                <a:rPr lang="en-US" sz="2933" b="1" dirty="0">
                  <a:solidFill>
                    <a:srgbClr val="FFFFFF"/>
                  </a:solidFill>
                  <a:latin typeface="UTM Avo" panose="02040603050506020204" pitchFamily="18" charset="0"/>
                  <a:cs typeface="Arial" panose="020B0604020202020204" pitchFamily="34" charset="0"/>
                </a:rPr>
                <a:t> </a:t>
              </a:r>
              <a:r>
                <a:rPr lang="en-US" sz="2933" b="1" dirty="0" err="1">
                  <a:solidFill>
                    <a:srgbClr val="FFFFFF"/>
                  </a:solidFill>
                  <a:latin typeface="UTM Avo" panose="02040603050506020204" pitchFamily="18" charset="0"/>
                  <a:cs typeface="Arial" panose="020B0604020202020204" pitchFamily="34" charset="0"/>
                </a:rPr>
                <a:t>hành</a:t>
              </a:r>
              <a:r>
                <a:rPr lang="en-US" sz="2933" b="1" dirty="0">
                  <a:solidFill>
                    <a:srgbClr val="FFFFFF"/>
                  </a:solidFill>
                  <a:latin typeface="UTM Avo" panose="02040603050506020204" pitchFamily="18" charset="0"/>
                  <a:cs typeface="Arial" panose="020B0604020202020204" pitchFamily="34" charset="0"/>
                </a:rPr>
                <a:t> </a:t>
              </a:r>
              <a:r>
                <a:rPr lang="en-US" sz="2933" b="1" dirty="0" err="1">
                  <a:solidFill>
                    <a:srgbClr val="FFFFFF"/>
                  </a:solidFill>
                  <a:latin typeface="UTM Avo" panose="02040603050506020204" pitchFamily="18" charset="0"/>
                  <a:cs typeface="Arial" panose="020B0604020202020204" pitchFamily="34" charset="0"/>
                </a:rPr>
                <a:t>theo</a:t>
              </a:r>
              <a:r>
                <a:rPr lang="en-US" sz="2933" b="1" dirty="0">
                  <a:solidFill>
                    <a:srgbClr val="FFFFFF"/>
                  </a:solidFill>
                  <a:latin typeface="UTM Avo" panose="02040603050506020204" pitchFamily="18" charset="0"/>
                  <a:cs typeface="Arial" panose="020B0604020202020204" pitchFamily="34" charset="0"/>
                </a:rPr>
                <a:t> </a:t>
              </a:r>
              <a:r>
                <a:rPr lang="en-US" sz="2933" b="1" dirty="0" err="1">
                  <a:solidFill>
                    <a:srgbClr val="FFFFFF"/>
                  </a:solidFill>
                  <a:latin typeface="UTM Avo" panose="02040603050506020204" pitchFamily="18" charset="0"/>
                  <a:cs typeface="Arial" panose="020B0604020202020204" pitchFamily="34" charset="0"/>
                </a:rPr>
                <a:t>nhóm</a:t>
              </a:r>
              <a:endParaRPr lang="en-US" sz="2933" b="1" dirty="0">
                <a:solidFill>
                  <a:srgbClr val="FFFFFF"/>
                </a:solidFill>
                <a:latin typeface="UTM Avo" panose="02040603050506020204" pitchFamily="18" charset="0"/>
                <a:cs typeface="Arial" panose="020B0604020202020204" pitchFamily="34" charset="0"/>
              </a:endParaRPr>
            </a:p>
          </p:txBody>
        </p:sp>
      </p:grpSp>
      <p:pic>
        <p:nvPicPr>
          <p:cNvPr id="12" name="Picture 22">
            <a:extLst>
              <a:ext uri="{FF2B5EF4-FFF2-40B4-BE49-F238E27FC236}">
                <a16:creationId xmlns:a16="http://schemas.microsoft.com/office/drawing/2014/main" id="{C586EBAB-C746-979A-607A-2B2DDC57227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r="56286" b="40806"/>
          <a:stretch>
            <a:fillRect/>
          </a:stretch>
        </p:blipFill>
        <p:spPr>
          <a:xfrm>
            <a:off x="11499850" y="4945883"/>
            <a:ext cx="852537" cy="1108258"/>
          </a:xfrm>
          <a:prstGeom prst="rect">
            <a:avLst/>
          </a:prstGeom>
        </p:spPr>
      </p:pic>
      <p:sp>
        <p:nvSpPr>
          <p:cNvPr id="13" name="TextBox 12">
            <a:extLst>
              <a:ext uri="{FF2B5EF4-FFF2-40B4-BE49-F238E27FC236}">
                <a16:creationId xmlns:a16="http://schemas.microsoft.com/office/drawing/2014/main" id="{B0AFD68C-3163-7A81-85EF-E4212A986CC6}"/>
              </a:ext>
            </a:extLst>
          </p:cNvPr>
          <p:cNvSpPr txBox="1"/>
          <p:nvPr/>
        </p:nvSpPr>
        <p:spPr>
          <a:xfrm>
            <a:off x="672679" y="1817634"/>
            <a:ext cx="4452851" cy="4521046"/>
          </a:xfrm>
          <a:prstGeom prst="rect">
            <a:avLst/>
          </a:prstGeom>
          <a:noFill/>
        </p:spPr>
        <p:txBody>
          <a:bodyPr wrap="square">
            <a:spAutoFit/>
          </a:bodyPr>
          <a:lstStyle/>
          <a:p>
            <a:pPr marL="381019" indent="-381019" algn="just">
              <a:lnSpc>
                <a:spcPct val="150000"/>
              </a:lnSpc>
              <a:spcAft>
                <a:spcPts val="667"/>
              </a:spcAft>
              <a:buFont typeface="Arial" panose="020B0604020202020204" pitchFamily="34" charset="0"/>
              <a:buChar char="•"/>
            </a:pPr>
            <a:r>
              <a:rPr lang="vi-VN" sz="1867" dirty="0">
                <a:latin typeface="UTM Avo" panose="02040603050506020204" pitchFamily="18" charset="0"/>
                <a:ea typeface="Arial" panose="020B0604020202020204" pitchFamily="34" charset="0"/>
                <a:cs typeface="Arial" panose="020B0604020202020204" pitchFamily="34" charset="0"/>
              </a:rPr>
              <a:t>Lựa chọn một trong hai tạo hình và trang trí trang phục em yêu thích đã giới thiệu trong.</a:t>
            </a:r>
          </a:p>
          <a:p>
            <a:pPr marL="381019" indent="-381019" algn="just">
              <a:lnSpc>
                <a:spcPct val="150000"/>
              </a:lnSpc>
              <a:spcAft>
                <a:spcPts val="667"/>
              </a:spcAft>
              <a:buFont typeface="Arial" panose="020B0604020202020204" pitchFamily="34" charset="0"/>
              <a:buChar char="•"/>
            </a:pPr>
            <a:r>
              <a:rPr lang="vi-VN" sz="1867" dirty="0">
                <a:latin typeface="UTM Avo" panose="02040603050506020204" pitchFamily="18" charset="0"/>
                <a:ea typeface="Arial" panose="020B0604020202020204" pitchFamily="34" charset="0"/>
                <a:cs typeface="Arial" panose="020B0604020202020204" pitchFamily="34" charset="0"/>
              </a:rPr>
              <a:t>Tham khảo sản phẩm trang phục ở hình bên và trang trí nét, hình lặp lại theo ý thích.</a:t>
            </a:r>
          </a:p>
          <a:p>
            <a:pPr marL="381019" indent="-381019" algn="just">
              <a:lnSpc>
                <a:spcPct val="150000"/>
              </a:lnSpc>
              <a:spcAft>
                <a:spcPts val="667"/>
              </a:spcAft>
              <a:buFont typeface="Arial" panose="020B0604020202020204" pitchFamily="34" charset="0"/>
              <a:buChar char="•"/>
            </a:pPr>
            <a:r>
              <a:rPr lang="vi-VN" sz="1867" dirty="0">
                <a:latin typeface="UTM Avo" panose="02040603050506020204" pitchFamily="18" charset="0"/>
                <a:ea typeface="Arial" panose="020B0604020202020204" pitchFamily="34" charset="0"/>
                <a:cs typeface="Arial" panose="020B0604020202020204" pitchFamily="34" charset="0"/>
              </a:rPr>
              <a:t>Đặt tên cho sản phẩm và một bạn đại diện nhóm sẽ trình bày về thiết kế của nhóm mình (sản phẩm này được thiết kế cho ai?).</a:t>
            </a:r>
          </a:p>
        </p:txBody>
      </p:sp>
      <p:pic>
        <p:nvPicPr>
          <p:cNvPr id="14" name="Picture 13" descr="Shape&#10;&#10;Description automatically generated">
            <a:extLst>
              <a:ext uri="{FF2B5EF4-FFF2-40B4-BE49-F238E27FC236}">
                <a16:creationId xmlns:a16="http://schemas.microsoft.com/office/drawing/2014/main" id="{E78C33AE-018D-DA13-B85B-DD2AE26AF4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5064" y="2061235"/>
            <a:ext cx="5295252" cy="3438777"/>
          </a:xfrm>
          <a:prstGeom prst="rect">
            <a:avLst/>
          </a:prstGeom>
        </p:spPr>
      </p:pic>
    </p:spTree>
    <p:extLst>
      <p:ext uri="{BB962C8B-B14F-4D97-AF65-F5344CB8AC3E}">
        <p14:creationId xmlns:p14="http://schemas.microsoft.com/office/powerpoint/2010/main" val="126168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barn(inVertic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0B7E7809-947F-0E13-F1D9-A5758197693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542" y="5703102"/>
            <a:ext cx="991112" cy="1154898"/>
          </a:xfrm>
          <a:prstGeom prst="rect">
            <a:avLst/>
          </a:prstGeom>
        </p:spPr>
      </p:pic>
      <p:pic>
        <p:nvPicPr>
          <p:cNvPr id="6" name="Picture 18">
            <a:extLst>
              <a:ext uri="{FF2B5EF4-FFF2-40B4-BE49-F238E27FC236}">
                <a16:creationId xmlns:a16="http://schemas.microsoft.com/office/drawing/2014/main" id="{EDF2146F-3AFC-AD3F-249C-848B6C0848F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06200" y="1141568"/>
            <a:ext cx="723340" cy="1033343"/>
          </a:xfrm>
          <a:prstGeom prst="rect">
            <a:avLst/>
          </a:prstGeom>
        </p:spPr>
      </p:pic>
      <p:sp>
        <p:nvSpPr>
          <p:cNvPr id="8" name="TextBox 7">
            <a:extLst>
              <a:ext uri="{FF2B5EF4-FFF2-40B4-BE49-F238E27FC236}">
                <a16:creationId xmlns:a16="http://schemas.microsoft.com/office/drawing/2014/main" id="{17955597-06DB-F9F8-47EF-CB892D8D48E6}"/>
              </a:ext>
            </a:extLst>
          </p:cNvPr>
          <p:cNvSpPr txBox="1"/>
          <p:nvPr/>
        </p:nvSpPr>
        <p:spPr>
          <a:xfrm>
            <a:off x="1295751" y="1576952"/>
            <a:ext cx="9600498" cy="2862322"/>
          </a:xfrm>
          <a:prstGeom prst="rect">
            <a:avLst/>
          </a:prstGeom>
          <a:noFill/>
        </p:spPr>
        <p:txBody>
          <a:bodyPr wrap="square">
            <a:spAutoFit/>
          </a:bodyPr>
          <a:lstStyle/>
          <a:p>
            <a:pPr algn="ctr">
              <a:lnSpc>
                <a:spcPct val="150000"/>
              </a:lnSpc>
            </a:pPr>
            <a:r>
              <a:rPr lang="nl-NL" sz="2000" b="1" dirty="0">
                <a:latin typeface="UTM Avo" panose="02040603050506020204" pitchFamily="18" charset="0"/>
                <a:ea typeface="Arial" panose="020B0604020202020204" pitchFamily="34" charset="0"/>
                <a:cs typeface="Arial" panose="020B0604020202020204" pitchFamily="34" charset="0"/>
              </a:rPr>
              <a:t>Các em hãy tận dụng không gian lớp học để trưng bày sản phẩm của nhóm mình, sau đó quan sát sản phẩm của  các nhóm và nhận xét:</a:t>
            </a:r>
          </a:p>
          <a:p>
            <a:pPr marL="342900" indent="-342900" algn="just">
              <a:lnSpc>
                <a:spcPct val="150000"/>
              </a:lnSpc>
              <a:buFont typeface="Arial" panose="020B0604020202020204" pitchFamily="34" charset="0"/>
              <a:buChar char="•"/>
            </a:pPr>
            <a:r>
              <a:rPr lang="en-US" sz="2000" dirty="0" err="1">
                <a:latin typeface="UTM Avo" panose="02040603050506020204" pitchFamily="18" charset="0"/>
                <a:ea typeface="Arial" panose="020B0604020202020204" pitchFamily="34" charset="0"/>
                <a:cs typeface="Arial" panose="020B0604020202020204" pitchFamily="34" charset="0"/>
              </a:rPr>
              <a:t>Em</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thích</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sản</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phẩm</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của</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nhóm</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nào</a:t>
            </a:r>
            <a:r>
              <a:rPr lang="en-US" sz="2000" dirty="0">
                <a:latin typeface="UTM Avo" panose="02040603050506020204" pitchFamily="18" charset="0"/>
                <a:ea typeface="Arial" panose="020B0604020202020204" pitchFamily="34" charset="0"/>
                <a:cs typeface="Arial" panose="020B0604020202020204" pitchFamily="34" charset="0"/>
              </a:rPr>
              <a:t>?</a:t>
            </a:r>
            <a:endParaRPr lang="vi-VN" sz="2000" dirty="0">
              <a:latin typeface="Arial" panose="020B0604020202020204" pitchFamily="34" charset="0"/>
              <a:ea typeface="Arial" panose="020B0604020202020204" pitchFamily="34" charset="0"/>
              <a:cs typeface="Arial" panose="020B0604020202020204" pitchFamily="34" charset="0"/>
            </a:endParaRPr>
          </a:p>
          <a:p>
            <a:pPr marL="381019" indent="-381019" algn="just">
              <a:lnSpc>
                <a:spcPct val="150000"/>
              </a:lnSpc>
              <a:buFont typeface="Arial" panose="020B0604020202020204" pitchFamily="34" charset="0"/>
              <a:buChar char="•"/>
            </a:pPr>
            <a:r>
              <a:rPr lang="en-US" sz="2000" dirty="0" err="1">
                <a:latin typeface="UTM Avo" panose="02040603050506020204" pitchFamily="18" charset="0"/>
                <a:ea typeface="Arial" panose="020B0604020202020204" pitchFamily="34" charset="0"/>
                <a:cs typeface="Arial" panose="020B0604020202020204" pitchFamily="34" charset="0"/>
              </a:rPr>
              <a:t>Nhóm</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em</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đã</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tạo</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trang</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phục</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bằng</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những</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hình</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cơ</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bản</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nào</a:t>
            </a:r>
            <a:r>
              <a:rPr lang="en-US" sz="2000" dirty="0">
                <a:latin typeface="UTM Avo" panose="02040603050506020204" pitchFamily="18" charset="0"/>
                <a:ea typeface="Arial" panose="020B0604020202020204" pitchFamily="34" charset="0"/>
                <a:cs typeface="Arial" panose="020B0604020202020204" pitchFamily="34" charset="0"/>
              </a:rPr>
              <a:t>?</a:t>
            </a:r>
          </a:p>
          <a:p>
            <a:pPr marL="381019" indent="-381019" algn="just">
              <a:lnSpc>
                <a:spcPct val="150000"/>
              </a:lnSpc>
              <a:buFont typeface="Arial" panose="020B0604020202020204" pitchFamily="34" charset="0"/>
              <a:buChar char="•"/>
            </a:pPr>
            <a:r>
              <a:rPr lang="en-US" sz="2000" dirty="0" err="1">
                <a:latin typeface="UTM Avo" panose="02040603050506020204" pitchFamily="18" charset="0"/>
                <a:ea typeface="Arial" panose="020B0604020202020204" pitchFamily="34" charset="0"/>
                <a:cs typeface="Arial" panose="020B0604020202020204" pitchFamily="34" charset="0"/>
              </a:rPr>
              <a:t>Em</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đã</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trang</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trí</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những</a:t>
            </a:r>
            <a:r>
              <a:rPr lang="en-US" sz="2000" dirty="0">
                <a:latin typeface="UTM Avo" panose="02040603050506020204" pitchFamily="18" charset="0"/>
                <a:ea typeface="Arial" panose="020B0604020202020204" pitchFamily="34" charset="0"/>
                <a:cs typeface="Arial" panose="020B0604020202020204" pitchFamily="34" charset="0"/>
              </a:rPr>
              <a:t> chi </a:t>
            </a:r>
            <a:r>
              <a:rPr lang="en-US" sz="2000" dirty="0" err="1">
                <a:latin typeface="UTM Avo" panose="02040603050506020204" pitchFamily="18" charset="0"/>
                <a:ea typeface="Arial" panose="020B0604020202020204" pitchFamily="34" charset="0"/>
                <a:cs typeface="Arial" panose="020B0604020202020204" pitchFamily="34" charset="0"/>
              </a:rPr>
              <a:t>tiết</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nào</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trên</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sản</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phẩm</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của</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mình</a:t>
            </a:r>
            <a:r>
              <a:rPr lang="en-US" sz="2000" dirty="0">
                <a:latin typeface="UTM Avo" panose="02040603050506020204" pitchFamily="18" charset="0"/>
                <a:ea typeface="Arial" panose="020B0604020202020204" pitchFamily="34" charset="0"/>
                <a:cs typeface="Arial" panose="020B0604020202020204" pitchFamily="34" charset="0"/>
              </a:rPr>
              <a:t>?</a:t>
            </a:r>
          </a:p>
          <a:p>
            <a:pPr marL="381019" indent="-381019" algn="just">
              <a:lnSpc>
                <a:spcPct val="150000"/>
              </a:lnSpc>
              <a:buFont typeface="Arial" panose="020B0604020202020204" pitchFamily="34" charset="0"/>
              <a:buChar char="•"/>
            </a:pPr>
            <a:r>
              <a:rPr lang="en-US" sz="2000" dirty="0" err="1">
                <a:latin typeface="UTM Avo" panose="02040603050506020204" pitchFamily="18" charset="0"/>
                <a:ea typeface="Arial" panose="020B0604020202020204" pitchFamily="34" charset="0"/>
                <a:cs typeface="Arial" panose="020B0604020202020204" pitchFamily="34" charset="0"/>
              </a:rPr>
              <a:t>Sản</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phẩm</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của</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em</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là</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trang</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phục</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dành</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dirty="0" err="1">
                <a:latin typeface="UTM Avo" panose="02040603050506020204" pitchFamily="18" charset="0"/>
                <a:ea typeface="Arial" panose="020B0604020202020204" pitchFamily="34" charset="0"/>
                <a:cs typeface="Arial" panose="020B0604020202020204" pitchFamily="34" charset="0"/>
              </a:rPr>
              <a:t>cho</a:t>
            </a:r>
            <a:r>
              <a:rPr lang="en-US" sz="2000" dirty="0">
                <a:latin typeface="UTM Avo" panose="02040603050506020204" pitchFamily="18" charset="0"/>
                <a:ea typeface="Arial" panose="020B0604020202020204" pitchFamily="34" charset="0"/>
                <a:cs typeface="Arial" panose="020B0604020202020204" pitchFamily="34" charset="0"/>
              </a:rPr>
              <a:t> </a:t>
            </a:r>
            <a:r>
              <a:rPr lang="en-US" sz="2000" err="1">
                <a:latin typeface="UTM Avo" panose="02040603050506020204" pitchFamily="18" charset="0"/>
                <a:ea typeface="Arial" panose="020B0604020202020204" pitchFamily="34" charset="0"/>
                <a:cs typeface="Arial" panose="020B0604020202020204" pitchFamily="34" charset="0"/>
              </a:rPr>
              <a:t>nghề</a:t>
            </a:r>
            <a:r>
              <a:rPr lang="en-US" sz="2000">
                <a:latin typeface="UTM Avo" panose="02040603050506020204" pitchFamily="18" charset="0"/>
                <a:ea typeface="Arial" panose="020B0604020202020204" pitchFamily="34" charset="0"/>
                <a:cs typeface="Arial" panose="020B0604020202020204" pitchFamily="34" charset="0"/>
              </a:rPr>
              <a:t> gì?</a:t>
            </a:r>
            <a:endParaRPr lang="en-US" sz="2000" dirty="0">
              <a:latin typeface="UTM Avo" panose="02040603050506020204" pitchFamily="18" charset="0"/>
              <a:ea typeface="Arial" panose="020B0604020202020204" pitchFamily="34" charset="0"/>
              <a:cs typeface="Arial" panose="020B0604020202020204" pitchFamily="34" charset="0"/>
            </a:endParaRPr>
          </a:p>
        </p:txBody>
      </p:sp>
      <p:pic>
        <p:nvPicPr>
          <p:cNvPr id="9" name="Picture 8" descr="Graphical user interface, application, website&#10;&#10;Description automatically generated">
            <a:extLst>
              <a:ext uri="{FF2B5EF4-FFF2-40B4-BE49-F238E27FC236}">
                <a16:creationId xmlns:a16="http://schemas.microsoft.com/office/drawing/2014/main" id="{9B442691-10A5-9D50-3C5B-73FC18EB986D}"/>
              </a:ext>
            </a:extLst>
          </p:cNvPr>
          <p:cNvPicPr>
            <a:picLocks noChangeAspect="1"/>
          </p:cNvPicPr>
          <p:nvPr/>
        </p:nvPicPr>
        <p:blipFill rotWithShape="1">
          <a:blip r:embed="rId5">
            <a:extLst>
              <a:ext uri="{28A0092B-C50C-407E-A947-70E740481C1C}">
                <a14:useLocalDpi xmlns:a14="http://schemas.microsoft.com/office/drawing/2010/main" val="0"/>
              </a:ext>
            </a:extLst>
          </a:blip>
          <a:srcRect t="20450" b="25560"/>
          <a:stretch/>
        </p:blipFill>
        <p:spPr>
          <a:xfrm>
            <a:off x="1454226" y="4373936"/>
            <a:ext cx="7122087" cy="2404334"/>
          </a:xfrm>
          <a:prstGeom prst="rect">
            <a:avLst/>
          </a:prstGeom>
        </p:spPr>
      </p:pic>
    </p:spTree>
    <p:extLst>
      <p:ext uri="{BB962C8B-B14F-4D97-AF65-F5344CB8AC3E}">
        <p14:creationId xmlns:p14="http://schemas.microsoft.com/office/powerpoint/2010/main" val="3139935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5"/>
        <p:cNvGrpSpPr/>
        <p:nvPr/>
      </p:nvGrpSpPr>
      <p:grpSpPr>
        <a:xfrm>
          <a:off x="0" y="0"/>
          <a:ext cx="0" cy="0"/>
          <a:chOff x="0" y="0"/>
          <a:chExt cx="0" cy="0"/>
        </a:xfrm>
      </p:grpSpPr>
      <p:grpSp>
        <p:nvGrpSpPr>
          <p:cNvPr id="2" name="Group 1">
            <a:extLst>
              <a:ext uri="{FF2B5EF4-FFF2-40B4-BE49-F238E27FC236}">
                <a16:creationId xmlns:a16="http://schemas.microsoft.com/office/drawing/2014/main" id="{A2FF2E24-D014-6EC9-08AA-4998122B0520}"/>
              </a:ext>
            </a:extLst>
          </p:cNvPr>
          <p:cNvGrpSpPr/>
          <p:nvPr/>
        </p:nvGrpSpPr>
        <p:grpSpPr>
          <a:xfrm>
            <a:off x="512824" y="1302522"/>
            <a:ext cx="2736543" cy="1558939"/>
            <a:chOff x="309542" y="967667"/>
            <a:chExt cx="2878585" cy="1558939"/>
          </a:xfrm>
        </p:grpSpPr>
        <p:pic>
          <p:nvPicPr>
            <p:cNvPr id="3" name="Picture 2">
              <a:hlinkClick r:id="rId4"/>
              <a:extLst>
                <a:ext uri="{FF2B5EF4-FFF2-40B4-BE49-F238E27FC236}">
                  <a16:creationId xmlns:a16="http://schemas.microsoft.com/office/drawing/2014/main" id="{98210454-4689-A42D-67DD-7B82837952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E64F97C-8BDB-D2B3-AE1B-BD7C80542DB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pic>
        <p:nvPicPr>
          <p:cNvPr id="3" name="Picture 21">
            <a:extLst>
              <a:ext uri="{FF2B5EF4-FFF2-40B4-BE49-F238E27FC236}">
                <a16:creationId xmlns:a16="http://schemas.microsoft.com/office/drawing/2014/main" id="{FB6A656A-B97B-216E-0646-6A0E2D06CAA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629658">
            <a:off x="402272" y="6338680"/>
            <a:ext cx="708621" cy="413577"/>
          </a:xfrm>
          <a:prstGeom prst="rect">
            <a:avLst/>
          </a:prstGeom>
        </p:spPr>
      </p:pic>
      <p:pic>
        <p:nvPicPr>
          <p:cNvPr id="4" name="Picture 22">
            <a:extLst>
              <a:ext uri="{FF2B5EF4-FFF2-40B4-BE49-F238E27FC236}">
                <a16:creationId xmlns:a16="http://schemas.microsoft.com/office/drawing/2014/main" id="{615E2BE3-29B0-D27E-7F0C-5906B628CAF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r="35844"/>
          <a:stretch>
            <a:fillRect/>
          </a:stretch>
        </p:blipFill>
        <p:spPr>
          <a:xfrm rot="-9059590">
            <a:off x="14352" y="5687171"/>
            <a:ext cx="1059079" cy="333161"/>
          </a:xfrm>
          <a:prstGeom prst="rect">
            <a:avLst/>
          </a:prstGeom>
        </p:spPr>
      </p:pic>
      <p:sp>
        <p:nvSpPr>
          <p:cNvPr id="5" name="TextBox 4">
            <a:extLst>
              <a:ext uri="{FF2B5EF4-FFF2-40B4-BE49-F238E27FC236}">
                <a16:creationId xmlns:a16="http://schemas.microsoft.com/office/drawing/2014/main" id="{61A151CF-B580-5276-53DD-00A3926D96EA}"/>
              </a:ext>
            </a:extLst>
          </p:cNvPr>
          <p:cNvSpPr txBox="1"/>
          <p:nvPr/>
        </p:nvSpPr>
        <p:spPr>
          <a:xfrm>
            <a:off x="543891" y="1668852"/>
            <a:ext cx="9762595" cy="607539"/>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Các em hãy xem các trang phục dân tộc ở Việt Nam</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ABEF64A5-93AA-5530-6864-1493594826CA}"/>
              </a:ext>
            </a:extLst>
          </p:cNvPr>
          <p:cNvGrpSpPr/>
          <p:nvPr/>
        </p:nvGrpSpPr>
        <p:grpSpPr>
          <a:xfrm>
            <a:off x="925033" y="2577929"/>
            <a:ext cx="4976766" cy="3135984"/>
            <a:chOff x="378549" y="1228992"/>
            <a:chExt cx="9144000" cy="5313904"/>
          </a:xfrm>
        </p:grpSpPr>
        <p:pic>
          <p:nvPicPr>
            <p:cNvPr id="7" name="Picture 6" descr="A picture containing background pattern&#10;&#10;Description automatically generated">
              <a:extLst>
                <a:ext uri="{FF2B5EF4-FFF2-40B4-BE49-F238E27FC236}">
                  <a16:creationId xmlns:a16="http://schemas.microsoft.com/office/drawing/2014/main" id="{704FE84A-7C51-4257-0819-321B1A625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549" y="1228992"/>
              <a:ext cx="9144000" cy="4572000"/>
            </a:xfrm>
            <a:prstGeom prst="rect">
              <a:avLst/>
            </a:prstGeom>
          </p:spPr>
        </p:pic>
        <p:sp>
          <p:nvSpPr>
            <p:cNvPr id="8" name="TextBox 7">
              <a:extLst>
                <a:ext uri="{FF2B5EF4-FFF2-40B4-BE49-F238E27FC236}">
                  <a16:creationId xmlns:a16="http://schemas.microsoft.com/office/drawing/2014/main" id="{7BA60EAA-9FF1-E38A-AF31-AD478F406E7C}"/>
                </a:ext>
              </a:extLst>
            </p:cNvPr>
            <p:cNvSpPr txBox="1"/>
            <p:nvPr/>
          </p:nvSpPr>
          <p:spPr>
            <a:xfrm>
              <a:off x="2663324" y="5631588"/>
              <a:ext cx="4574451" cy="911308"/>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Dân tộc Kinh</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C886F3A5-F24F-522F-01ED-750444FA2CF8}"/>
              </a:ext>
            </a:extLst>
          </p:cNvPr>
          <p:cNvGrpSpPr/>
          <p:nvPr/>
        </p:nvGrpSpPr>
        <p:grpSpPr>
          <a:xfrm>
            <a:off x="6877808" y="3419985"/>
            <a:ext cx="4976766" cy="3311014"/>
            <a:chOff x="8765451" y="4257408"/>
            <a:chExt cx="9144000" cy="5610492"/>
          </a:xfrm>
        </p:grpSpPr>
        <p:pic>
          <p:nvPicPr>
            <p:cNvPr id="10" name="Picture 9" descr="Diagram&#10;&#10;Description automatically generated with low confidence">
              <a:extLst>
                <a:ext uri="{FF2B5EF4-FFF2-40B4-BE49-F238E27FC236}">
                  <a16:creationId xmlns:a16="http://schemas.microsoft.com/office/drawing/2014/main" id="{15BB2985-F0C4-6825-33A5-47B0F93C9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5451" y="5295900"/>
              <a:ext cx="9144000" cy="4572000"/>
            </a:xfrm>
            <a:prstGeom prst="rect">
              <a:avLst/>
            </a:prstGeom>
          </p:spPr>
        </p:pic>
        <p:sp>
          <p:nvSpPr>
            <p:cNvPr id="11" name="TextBox 10">
              <a:extLst>
                <a:ext uri="{FF2B5EF4-FFF2-40B4-BE49-F238E27FC236}">
                  <a16:creationId xmlns:a16="http://schemas.microsoft.com/office/drawing/2014/main" id="{F1C4217B-9D42-1BCC-1783-53E254055519}"/>
                </a:ext>
              </a:extLst>
            </p:cNvPr>
            <p:cNvSpPr txBox="1"/>
            <p:nvPr/>
          </p:nvSpPr>
          <p:spPr>
            <a:xfrm>
              <a:off x="11050226" y="4257408"/>
              <a:ext cx="4574451" cy="911309"/>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Dân tộc Thái</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5" name="TextBox 4">
            <a:extLst>
              <a:ext uri="{FF2B5EF4-FFF2-40B4-BE49-F238E27FC236}">
                <a16:creationId xmlns:a16="http://schemas.microsoft.com/office/drawing/2014/main" id="{70CF05DB-C798-EC78-6368-5C85B9417D50}"/>
              </a:ext>
            </a:extLst>
          </p:cNvPr>
          <p:cNvSpPr txBox="1"/>
          <p:nvPr/>
        </p:nvSpPr>
        <p:spPr>
          <a:xfrm>
            <a:off x="453135" y="1630569"/>
            <a:ext cx="9700958" cy="607539"/>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Các em hãy xem các trang phục dân tộc ở Việt Nam</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D5E17E5A-E5DD-D84A-A7A7-AD1766CF2067}"/>
              </a:ext>
            </a:extLst>
          </p:cNvPr>
          <p:cNvGrpSpPr/>
          <p:nvPr/>
        </p:nvGrpSpPr>
        <p:grpSpPr>
          <a:xfrm>
            <a:off x="797443" y="2387010"/>
            <a:ext cx="5136254" cy="3140966"/>
            <a:chOff x="378549" y="1228992"/>
            <a:chExt cx="9144000" cy="5458379"/>
          </a:xfrm>
        </p:grpSpPr>
        <p:pic>
          <p:nvPicPr>
            <p:cNvPr id="7" name="Picture 6">
              <a:extLst>
                <a:ext uri="{FF2B5EF4-FFF2-40B4-BE49-F238E27FC236}">
                  <a16:creationId xmlns:a16="http://schemas.microsoft.com/office/drawing/2014/main" id="{8642EF7A-7480-DA87-A91A-2ABB100160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8549" y="1228992"/>
              <a:ext cx="9144000" cy="4572000"/>
            </a:xfrm>
            <a:prstGeom prst="rect">
              <a:avLst/>
            </a:prstGeom>
          </p:spPr>
        </p:pic>
        <p:sp>
          <p:nvSpPr>
            <p:cNvPr id="8" name="TextBox 7">
              <a:extLst>
                <a:ext uri="{FF2B5EF4-FFF2-40B4-BE49-F238E27FC236}">
                  <a16:creationId xmlns:a16="http://schemas.microsoft.com/office/drawing/2014/main" id="{980EC185-322C-F9FA-05B8-4A170EA58CAD}"/>
                </a:ext>
              </a:extLst>
            </p:cNvPr>
            <p:cNvSpPr txBox="1"/>
            <p:nvPr/>
          </p:nvSpPr>
          <p:spPr>
            <a:xfrm>
              <a:off x="2663323" y="5631588"/>
              <a:ext cx="4574451" cy="1055783"/>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Dân tộc Bố Y</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54995638-06AB-88A2-5BF8-D0D70BBD98FF}"/>
              </a:ext>
            </a:extLst>
          </p:cNvPr>
          <p:cNvGrpSpPr/>
          <p:nvPr/>
        </p:nvGrpSpPr>
        <p:grpSpPr>
          <a:xfrm>
            <a:off x="6728952" y="3429000"/>
            <a:ext cx="5136254" cy="3228498"/>
            <a:chOff x="8765451" y="4257408"/>
            <a:chExt cx="9144000" cy="5610492"/>
          </a:xfrm>
        </p:grpSpPr>
        <p:pic>
          <p:nvPicPr>
            <p:cNvPr id="10" name="Picture 9">
              <a:extLst>
                <a:ext uri="{FF2B5EF4-FFF2-40B4-BE49-F238E27FC236}">
                  <a16:creationId xmlns:a16="http://schemas.microsoft.com/office/drawing/2014/main" id="{6966F745-EEC4-C7E4-C607-DAE9386F787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765451" y="5295900"/>
              <a:ext cx="9144000" cy="4572000"/>
            </a:xfrm>
            <a:prstGeom prst="rect">
              <a:avLst/>
            </a:prstGeom>
          </p:spPr>
        </p:pic>
        <p:sp>
          <p:nvSpPr>
            <p:cNvPr id="11" name="TextBox 10">
              <a:extLst>
                <a:ext uri="{FF2B5EF4-FFF2-40B4-BE49-F238E27FC236}">
                  <a16:creationId xmlns:a16="http://schemas.microsoft.com/office/drawing/2014/main" id="{B099F43B-2C50-CBAA-001F-D2F5FAE491F1}"/>
                </a:ext>
              </a:extLst>
            </p:cNvPr>
            <p:cNvSpPr txBox="1"/>
            <p:nvPr/>
          </p:nvSpPr>
          <p:spPr>
            <a:xfrm>
              <a:off x="10074146" y="4257408"/>
              <a:ext cx="5550531" cy="1055783"/>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Dân tộc Cơ ho</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2099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5" name="TextBox 4">
            <a:extLst>
              <a:ext uri="{FF2B5EF4-FFF2-40B4-BE49-F238E27FC236}">
                <a16:creationId xmlns:a16="http://schemas.microsoft.com/office/drawing/2014/main" id="{598B0D62-0E64-E711-E980-F7EB38E4CA02}"/>
              </a:ext>
            </a:extLst>
          </p:cNvPr>
          <p:cNvSpPr txBox="1"/>
          <p:nvPr/>
        </p:nvSpPr>
        <p:spPr>
          <a:xfrm>
            <a:off x="691190" y="1681276"/>
            <a:ext cx="9023350" cy="607539"/>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Các em hãy xem các trang phục dân tộc ở Việt Nam</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1CAD0851-9CBD-7D57-E276-48C74C664649}"/>
              </a:ext>
            </a:extLst>
          </p:cNvPr>
          <p:cNvGrpSpPr/>
          <p:nvPr/>
        </p:nvGrpSpPr>
        <p:grpSpPr>
          <a:xfrm>
            <a:off x="839970" y="2403581"/>
            <a:ext cx="5370171" cy="2997760"/>
            <a:chOff x="378549" y="1228992"/>
            <a:chExt cx="9144000" cy="5313905"/>
          </a:xfrm>
        </p:grpSpPr>
        <p:pic>
          <p:nvPicPr>
            <p:cNvPr id="7" name="Picture 6">
              <a:extLst>
                <a:ext uri="{FF2B5EF4-FFF2-40B4-BE49-F238E27FC236}">
                  <a16:creationId xmlns:a16="http://schemas.microsoft.com/office/drawing/2014/main" id="{E8F568BF-F664-746C-A0C2-00A3D3B258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8549" y="1228992"/>
              <a:ext cx="9144000" cy="4572000"/>
            </a:xfrm>
            <a:prstGeom prst="rect">
              <a:avLst/>
            </a:prstGeom>
          </p:spPr>
        </p:pic>
        <p:sp>
          <p:nvSpPr>
            <p:cNvPr id="8" name="TextBox 7">
              <a:extLst>
                <a:ext uri="{FF2B5EF4-FFF2-40B4-BE49-F238E27FC236}">
                  <a16:creationId xmlns:a16="http://schemas.microsoft.com/office/drawing/2014/main" id="{7E220ED5-7A26-D1C9-F29D-004FB4E304A5}"/>
                </a:ext>
              </a:extLst>
            </p:cNvPr>
            <p:cNvSpPr txBox="1"/>
            <p:nvPr/>
          </p:nvSpPr>
          <p:spPr>
            <a:xfrm>
              <a:off x="2663324" y="5631588"/>
              <a:ext cx="4574451" cy="911309"/>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Dân tộc Hoa</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C5FF6CF0-5269-FC53-716E-970310E667B9}"/>
              </a:ext>
            </a:extLst>
          </p:cNvPr>
          <p:cNvGrpSpPr/>
          <p:nvPr/>
        </p:nvGrpSpPr>
        <p:grpSpPr>
          <a:xfrm>
            <a:off x="6601360" y="3561752"/>
            <a:ext cx="5370171" cy="3165075"/>
            <a:chOff x="8765451" y="4257408"/>
            <a:chExt cx="9144000" cy="5610492"/>
          </a:xfrm>
        </p:grpSpPr>
        <p:pic>
          <p:nvPicPr>
            <p:cNvPr id="10" name="Picture 9">
              <a:extLst>
                <a:ext uri="{FF2B5EF4-FFF2-40B4-BE49-F238E27FC236}">
                  <a16:creationId xmlns:a16="http://schemas.microsoft.com/office/drawing/2014/main" id="{1831281F-F074-B0DF-8AA4-779177033A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765451" y="5295900"/>
              <a:ext cx="9144000" cy="4572000"/>
            </a:xfrm>
            <a:prstGeom prst="rect">
              <a:avLst/>
            </a:prstGeom>
          </p:spPr>
        </p:pic>
        <p:sp>
          <p:nvSpPr>
            <p:cNvPr id="11" name="TextBox 10">
              <a:extLst>
                <a:ext uri="{FF2B5EF4-FFF2-40B4-BE49-F238E27FC236}">
                  <a16:creationId xmlns:a16="http://schemas.microsoft.com/office/drawing/2014/main" id="{F5030B0B-CF99-A244-4089-A1A831F32395}"/>
                </a:ext>
              </a:extLst>
            </p:cNvPr>
            <p:cNvSpPr txBox="1"/>
            <p:nvPr/>
          </p:nvSpPr>
          <p:spPr>
            <a:xfrm>
              <a:off x="10469755" y="4257408"/>
              <a:ext cx="5154922" cy="1076939"/>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Dân tộc Mường</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89190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9"/>
        <p:cNvGrpSpPr/>
        <p:nvPr/>
      </p:nvGrpSpPr>
      <p:grpSpPr>
        <a:xfrm>
          <a:off x="0" y="0"/>
          <a:ext cx="0" cy="0"/>
          <a:chOff x="0" y="0"/>
          <a:chExt cx="0" cy="0"/>
        </a:xfrm>
      </p:grpSpPr>
      <p:grpSp>
        <p:nvGrpSpPr>
          <p:cNvPr id="2" name="Group 1">
            <a:extLst>
              <a:ext uri="{FF2B5EF4-FFF2-40B4-BE49-F238E27FC236}">
                <a16:creationId xmlns:a16="http://schemas.microsoft.com/office/drawing/2014/main" id="{A2FF2E24-D014-6EC9-08AA-4998122B0520}"/>
              </a:ext>
            </a:extLst>
          </p:cNvPr>
          <p:cNvGrpSpPr/>
          <p:nvPr/>
        </p:nvGrpSpPr>
        <p:grpSpPr>
          <a:xfrm>
            <a:off x="712848" y="1288235"/>
            <a:ext cx="2736543" cy="1558939"/>
            <a:chOff x="309542" y="967667"/>
            <a:chExt cx="2878585" cy="1558939"/>
          </a:xfrm>
        </p:grpSpPr>
        <p:pic>
          <p:nvPicPr>
            <p:cNvPr id="3" name="Picture 2">
              <a:hlinkClick r:id="rId4"/>
              <a:extLst>
                <a:ext uri="{FF2B5EF4-FFF2-40B4-BE49-F238E27FC236}">
                  <a16:creationId xmlns:a16="http://schemas.microsoft.com/office/drawing/2014/main" id="{98210454-4689-A42D-67DD-7B828379525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E64F97C-8BDB-D2B3-AE1B-BD7C80542DB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5" name="TextBox 4">
            <a:extLst>
              <a:ext uri="{FF2B5EF4-FFF2-40B4-BE49-F238E27FC236}">
                <a16:creationId xmlns:a16="http://schemas.microsoft.com/office/drawing/2014/main" id="{84D50B49-F6CF-041D-844F-0336AE1DE935}"/>
              </a:ext>
            </a:extLst>
          </p:cNvPr>
          <p:cNvSpPr txBox="1"/>
          <p:nvPr/>
        </p:nvSpPr>
        <p:spPr>
          <a:xfrm>
            <a:off x="639836" y="1695789"/>
            <a:ext cx="8886936" cy="607539"/>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Các em hãy xem các trang phục dân tộc ở Việt Nam</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1BAFF148-6F35-0783-1AEB-31D970A7C4F4}"/>
              </a:ext>
            </a:extLst>
          </p:cNvPr>
          <p:cNvGrpSpPr/>
          <p:nvPr/>
        </p:nvGrpSpPr>
        <p:grpSpPr>
          <a:xfrm>
            <a:off x="927848" y="2623965"/>
            <a:ext cx="5168152" cy="3019025"/>
            <a:chOff x="378549" y="1228992"/>
            <a:chExt cx="9144000" cy="5313904"/>
          </a:xfrm>
        </p:grpSpPr>
        <p:pic>
          <p:nvPicPr>
            <p:cNvPr id="7" name="Picture 6">
              <a:extLst>
                <a:ext uri="{FF2B5EF4-FFF2-40B4-BE49-F238E27FC236}">
                  <a16:creationId xmlns:a16="http://schemas.microsoft.com/office/drawing/2014/main" id="{2C1D918B-8E78-E4A7-4B2C-65456BADE5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8549" y="1228992"/>
              <a:ext cx="9144000" cy="4572000"/>
            </a:xfrm>
            <a:prstGeom prst="rect">
              <a:avLst/>
            </a:prstGeom>
          </p:spPr>
        </p:pic>
        <p:sp>
          <p:nvSpPr>
            <p:cNvPr id="8" name="TextBox 7">
              <a:extLst>
                <a:ext uri="{FF2B5EF4-FFF2-40B4-BE49-F238E27FC236}">
                  <a16:creationId xmlns:a16="http://schemas.microsoft.com/office/drawing/2014/main" id="{880BBEA7-EEB8-AA1D-EC9D-2CA936B64601}"/>
                </a:ext>
              </a:extLst>
            </p:cNvPr>
            <p:cNvSpPr txBox="1"/>
            <p:nvPr/>
          </p:nvSpPr>
          <p:spPr>
            <a:xfrm>
              <a:off x="2663324" y="5631588"/>
              <a:ext cx="4574451" cy="911308"/>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Dân tộc Cống</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66B6E1E5-5A66-91F1-8F2A-3C2928E20F3A}"/>
              </a:ext>
            </a:extLst>
          </p:cNvPr>
          <p:cNvGrpSpPr/>
          <p:nvPr/>
        </p:nvGrpSpPr>
        <p:grpSpPr>
          <a:xfrm>
            <a:off x="6388709" y="3543472"/>
            <a:ext cx="5168152" cy="3187527"/>
            <a:chOff x="8765451" y="4257408"/>
            <a:chExt cx="9144000" cy="5610492"/>
          </a:xfrm>
        </p:grpSpPr>
        <p:pic>
          <p:nvPicPr>
            <p:cNvPr id="10" name="Picture 9">
              <a:extLst>
                <a:ext uri="{FF2B5EF4-FFF2-40B4-BE49-F238E27FC236}">
                  <a16:creationId xmlns:a16="http://schemas.microsoft.com/office/drawing/2014/main" id="{6D74B0FE-3AE7-7D8A-A676-7E331A2EA4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765451" y="5295900"/>
              <a:ext cx="9144000" cy="4572000"/>
            </a:xfrm>
            <a:prstGeom prst="rect">
              <a:avLst/>
            </a:prstGeom>
          </p:spPr>
        </p:pic>
        <p:sp>
          <p:nvSpPr>
            <p:cNvPr id="11" name="TextBox 10">
              <a:extLst>
                <a:ext uri="{FF2B5EF4-FFF2-40B4-BE49-F238E27FC236}">
                  <a16:creationId xmlns:a16="http://schemas.microsoft.com/office/drawing/2014/main" id="{CB6BFBF8-EF40-7714-985F-7BF67B000FFA}"/>
                </a:ext>
              </a:extLst>
            </p:cNvPr>
            <p:cNvSpPr txBox="1"/>
            <p:nvPr/>
          </p:nvSpPr>
          <p:spPr>
            <a:xfrm>
              <a:off x="11050226" y="4257408"/>
              <a:ext cx="4574451" cy="911309"/>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Dân tộc Tày</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73371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5" name="TextBox 4">
            <a:extLst>
              <a:ext uri="{FF2B5EF4-FFF2-40B4-BE49-F238E27FC236}">
                <a16:creationId xmlns:a16="http://schemas.microsoft.com/office/drawing/2014/main" id="{5716EE1C-F39A-FA79-33B7-139C5FE8260F}"/>
              </a:ext>
            </a:extLst>
          </p:cNvPr>
          <p:cNvSpPr txBox="1"/>
          <p:nvPr/>
        </p:nvSpPr>
        <p:spPr>
          <a:xfrm>
            <a:off x="775113" y="1681840"/>
            <a:ext cx="8996208" cy="607539"/>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Các em hãy xem các trang phục dân tộc ở Việt Nam</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7EC19D0C-E15F-C84F-C8E6-900C3833DC03}"/>
              </a:ext>
            </a:extLst>
          </p:cNvPr>
          <p:cNvGrpSpPr/>
          <p:nvPr/>
        </p:nvGrpSpPr>
        <p:grpSpPr>
          <a:xfrm>
            <a:off x="1120390" y="2699467"/>
            <a:ext cx="4604626" cy="3074013"/>
            <a:chOff x="378549" y="1228992"/>
            <a:chExt cx="9144000" cy="5313904"/>
          </a:xfrm>
        </p:grpSpPr>
        <p:pic>
          <p:nvPicPr>
            <p:cNvPr id="7" name="Picture 6">
              <a:extLst>
                <a:ext uri="{FF2B5EF4-FFF2-40B4-BE49-F238E27FC236}">
                  <a16:creationId xmlns:a16="http://schemas.microsoft.com/office/drawing/2014/main" id="{81E874F9-76A9-81A8-7A7B-1AFF2050B5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8549" y="1228992"/>
              <a:ext cx="9144000" cy="4572000"/>
            </a:xfrm>
            <a:prstGeom prst="rect">
              <a:avLst/>
            </a:prstGeom>
          </p:spPr>
        </p:pic>
        <p:sp>
          <p:nvSpPr>
            <p:cNvPr id="8" name="TextBox 7">
              <a:extLst>
                <a:ext uri="{FF2B5EF4-FFF2-40B4-BE49-F238E27FC236}">
                  <a16:creationId xmlns:a16="http://schemas.microsoft.com/office/drawing/2014/main" id="{A7E10861-9516-57FC-27F6-B8F8663AFF42}"/>
                </a:ext>
              </a:extLst>
            </p:cNvPr>
            <p:cNvSpPr txBox="1"/>
            <p:nvPr/>
          </p:nvSpPr>
          <p:spPr>
            <a:xfrm>
              <a:off x="2663324" y="5631588"/>
              <a:ext cx="4574451" cy="911308"/>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Dân tộc Thổ</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7B1FC66D-AFDE-0F46-5FA2-61FFB2A00B57}"/>
              </a:ext>
            </a:extLst>
          </p:cNvPr>
          <p:cNvGrpSpPr/>
          <p:nvPr/>
        </p:nvGrpSpPr>
        <p:grpSpPr>
          <a:xfrm>
            <a:off x="6258304" y="3338623"/>
            <a:ext cx="4813306" cy="3393070"/>
            <a:chOff x="8765451" y="4257408"/>
            <a:chExt cx="9144000" cy="5610492"/>
          </a:xfrm>
        </p:grpSpPr>
        <p:pic>
          <p:nvPicPr>
            <p:cNvPr id="10" name="Picture 9">
              <a:extLst>
                <a:ext uri="{FF2B5EF4-FFF2-40B4-BE49-F238E27FC236}">
                  <a16:creationId xmlns:a16="http://schemas.microsoft.com/office/drawing/2014/main" id="{E3D47B34-3DDA-5735-7A59-C2BA9A3F3B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765451" y="5295900"/>
              <a:ext cx="9144000" cy="4572000"/>
            </a:xfrm>
            <a:prstGeom prst="rect">
              <a:avLst/>
            </a:prstGeom>
          </p:spPr>
        </p:pic>
        <p:sp>
          <p:nvSpPr>
            <p:cNvPr id="11" name="TextBox 10">
              <a:extLst>
                <a:ext uri="{FF2B5EF4-FFF2-40B4-BE49-F238E27FC236}">
                  <a16:creationId xmlns:a16="http://schemas.microsoft.com/office/drawing/2014/main" id="{3CA2528C-183B-D181-5764-892EABB21DB9}"/>
                </a:ext>
              </a:extLst>
            </p:cNvPr>
            <p:cNvSpPr txBox="1"/>
            <p:nvPr/>
          </p:nvSpPr>
          <p:spPr>
            <a:xfrm>
              <a:off x="11050226" y="4257408"/>
              <a:ext cx="4574451" cy="911309"/>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Dân tộc Lự</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2169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5" name="TextBox 4">
            <a:extLst>
              <a:ext uri="{FF2B5EF4-FFF2-40B4-BE49-F238E27FC236}">
                <a16:creationId xmlns:a16="http://schemas.microsoft.com/office/drawing/2014/main" id="{73F628CD-6B61-7D5E-B9B4-FEC337430721}"/>
              </a:ext>
            </a:extLst>
          </p:cNvPr>
          <p:cNvSpPr txBox="1"/>
          <p:nvPr/>
        </p:nvSpPr>
        <p:spPr>
          <a:xfrm>
            <a:off x="854797" y="1688140"/>
            <a:ext cx="9341825" cy="607539"/>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Các em hãy xem các trang phục dân tộc ở Việt Nam</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167860D-B211-BCAA-10D3-4B93A9C92DA2}"/>
              </a:ext>
            </a:extLst>
          </p:cNvPr>
          <p:cNvGrpSpPr/>
          <p:nvPr/>
        </p:nvGrpSpPr>
        <p:grpSpPr>
          <a:xfrm>
            <a:off x="998671" y="2531171"/>
            <a:ext cx="4807433" cy="3148458"/>
            <a:chOff x="378549" y="1228992"/>
            <a:chExt cx="9144000" cy="5455266"/>
          </a:xfrm>
        </p:grpSpPr>
        <p:pic>
          <p:nvPicPr>
            <p:cNvPr id="7" name="Picture 6">
              <a:extLst>
                <a:ext uri="{FF2B5EF4-FFF2-40B4-BE49-F238E27FC236}">
                  <a16:creationId xmlns:a16="http://schemas.microsoft.com/office/drawing/2014/main" id="{87F1F237-6A86-822B-023C-B1FD66CA663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8549" y="1228992"/>
              <a:ext cx="9144000" cy="4572000"/>
            </a:xfrm>
            <a:prstGeom prst="rect">
              <a:avLst/>
            </a:prstGeom>
          </p:spPr>
        </p:pic>
        <p:sp>
          <p:nvSpPr>
            <p:cNvPr id="8" name="TextBox 7">
              <a:extLst>
                <a:ext uri="{FF2B5EF4-FFF2-40B4-BE49-F238E27FC236}">
                  <a16:creationId xmlns:a16="http://schemas.microsoft.com/office/drawing/2014/main" id="{A45A0FEB-E8DA-65E0-E983-72452DB8A426}"/>
                </a:ext>
              </a:extLst>
            </p:cNvPr>
            <p:cNvSpPr txBox="1"/>
            <p:nvPr/>
          </p:nvSpPr>
          <p:spPr>
            <a:xfrm>
              <a:off x="2663324" y="5631588"/>
              <a:ext cx="5118604" cy="1052670"/>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Dân tộc Hà Nhì</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E502E0DD-2051-D3F9-F6F4-23103074307C}"/>
              </a:ext>
            </a:extLst>
          </p:cNvPr>
          <p:cNvGrpSpPr/>
          <p:nvPr/>
        </p:nvGrpSpPr>
        <p:grpSpPr>
          <a:xfrm>
            <a:off x="6385898" y="3550837"/>
            <a:ext cx="4807433" cy="3238045"/>
            <a:chOff x="8765451" y="4257408"/>
            <a:chExt cx="9144000" cy="5610492"/>
          </a:xfrm>
        </p:grpSpPr>
        <p:pic>
          <p:nvPicPr>
            <p:cNvPr id="10" name="Picture 9">
              <a:extLst>
                <a:ext uri="{FF2B5EF4-FFF2-40B4-BE49-F238E27FC236}">
                  <a16:creationId xmlns:a16="http://schemas.microsoft.com/office/drawing/2014/main" id="{8CC5F352-8B39-C21E-1B32-8FB532572EC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765451" y="5295900"/>
              <a:ext cx="9144000" cy="4572000"/>
            </a:xfrm>
            <a:prstGeom prst="rect">
              <a:avLst/>
            </a:prstGeom>
          </p:spPr>
        </p:pic>
        <p:sp>
          <p:nvSpPr>
            <p:cNvPr id="11" name="TextBox 10">
              <a:extLst>
                <a:ext uri="{FF2B5EF4-FFF2-40B4-BE49-F238E27FC236}">
                  <a16:creationId xmlns:a16="http://schemas.microsoft.com/office/drawing/2014/main" id="{030B9C7B-435F-24C0-6247-EE0DC27FDB8C}"/>
                </a:ext>
              </a:extLst>
            </p:cNvPr>
            <p:cNvSpPr txBox="1"/>
            <p:nvPr/>
          </p:nvSpPr>
          <p:spPr>
            <a:xfrm>
              <a:off x="11050226" y="4257408"/>
              <a:ext cx="5307236" cy="1052670"/>
            </a:xfrm>
            <a:prstGeom prst="rect">
              <a:avLst/>
            </a:prstGeom>
            <a:noFill/>
          </p:spPr>
          <p:txBody>
            <a:bodyPr wrap="square">
              <a:spAutoFit/>
            </a:bodyPr>
            <a:lstStyle/>
            <a:p>
              <a:pPr algn="ctr">
                <a:lnSpc>
                  <a:spcPct val="150000"/>
                </a:lnSpc>
                <a:spcBef>
                  <a:spcPts val="400"/>
                </a:spcBef>
                <a:spcAft>
                  <a:spcPts val="400"/>
                </a:spcAft>
              </a:pPr>
              <a:r>
                <a:rPr lang="nl-NL" sz="2600" dirty="0">
                  <a:latin typeface="UTM Avo" panose="02040603050506020204" pitchFamily="18" charset="0"/>
                  <a:ea typeface="Arial" panose="020B0604020202020204" pitchFamily="34" charset="0"/>
                  <a:cs typeface="Arial" panose="020B0604020202020204" pitchFamily="34" charset="0"/>
                </a:rPr>
                <a:t>Dân tộc Mảng</a:t>
              </a:r>
              <a:endParaRPr lang="en-US" sz="2600" dirty="0">
                <a:latin typeface="UTM Avo" panose="02040603050506020204" pitchFamily="18"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20141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pic>
        <p:nvPicPr>
          <p:cNvPr id="2" name="Picture 12">
            <a:extLst>
              <a:ext uri="{FF2B5EF4-FFF2-40B4-BE49-F238E27FC236}">
                <a16:creationId xmlns:a16="http://schemas.microsoft.com/office/drawing/2014/main" id="{C10AF494-02D3-C5C1-1DB2-471B7410A85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33" b="43085"/>
          <a:stretch>
            <a:fillRect/>
          </a:stretch>
        </p:blipFill>
        <p:spPr>
          <a:xfrm>
            <a:off x="0" y="5334632"/>
            <a:ext cx="2374559" cy="1523368"/>
          </a:xfrm>
          <a:prstGeom prst="rect">
            <a:avLst/>
          </a:prstGeom>
        </p:spPr>
      </p:pic>
      <p:sp>
        <p:nvSpPr>
          <p:cNvPr id="7" name="TextBox 6">
            <a:extLst>
              <a:ext uri="{FF2B5EF4-FFF2-40B4-BE49-F238E27FC236}">
                <a16:creationId xmlns:a16="http://schemas.microsoft.com/office/drawing/2014/main" id="{AA85ED40-25F6-C65B-C8D6-832144EED14C}"/>
              </a:ext>
            </a:extLst>
          </p:cNvPr>
          <p:cNvSpPr txBox="1"/>
          <p:nvPr/>
        </p:nvSpPr>
        <p:spPr>
          <a:xfrm>
            <a:off x="564968" y="1760872"/>
            <a:ext cx="11062064" cy="567848"/>
          </a:xfrm>
          <a:prstGeom prst="rect">
            <a:avLst/>
          </a:prstGeom>
          <a:noFill/>
        </p:spPr>
        <p:txBody>
          <a:bodyPr wrap="square">
            <a:spAutoFit/>
          </a:bodyPr>
          <a:lstStyle/>
          <a:p>
            <a:pPr algn="ctr">
              <a:lnSpc>
                <a:spcPct val="150000"/>
              </a:lnSpc>
            </a:pPr>
            <a:r>
              <a:rPr lang="nl-NL" sz="2400" dirty="0">
                <a:latin typeface="UTM Avo" panose="02040603050506020204" pitchFamily="18" charset="0"/>
                <a:ea typeface="Arial" panose="020B0604020202020204" pitchFamily="34" charset="0"/>
                <a:cs typeface="Arial" panose="020B0604020202020204" pitchFamily="34" charset="0"/>
              </a:rPr>
              <a:t>Các em có thể tạo hình và trang trí trang phục bằng cách nào khác?</a:t>
            </a:r>
            <a:endParaRPr lang="en-US" sz="2400" dirty="0">
              <a:latin typeface="UTM Avo" panose="02040603050506020204" pitchFamily="18" charset="0"/>
              <a:cs typeface="Arial" panose="020B0604020202020204" pitchFamily="34" charset="0"/>
            </a:endParaRPr>
          </a:p>
        </p:txBody>
      </p:sp>
      <p:pic>
        <p:nvPicPr>
          <p:cNvPr id="8" name="Picture 7" descr="Graphical user interface&#10;&#10;Description automatically generated">
            <a:extLst>
              <a:ext uri="{FF2B5EF4-FFF2-40B4-BE49-F238E27FC236}">
                <a16:creationId xmlns:a16="http://schemas.microsoft.com/office/drawing/2014/main" id="{014E6751-B130-426D-574E-3549896B1123}"/>
              </a:ext>
            </a:extLst>
          </p:cNvPr>
          <p:cNvPicPr>
            <a:picLocks noChangeAspect="1"/>
          </p:cNvPicPr>
          <p:nvPr/>
        </p:nvPicPr>
        <p:blipFill rotWithShape="1">
          <a:blip r:embed="rId5">
            <a:extLst>
              <a:ext uri="{28A0092B-C50C-407E-A947-70E740481C1C}">
                <a14:useLocalDpi xmlns:a14="http://schemas.microsoft.com/office/drawing/2010/main" val="0"/>
              </a:ext>
            </a:extLst>
          </a:blip>
          <a:srcRect t="26127"/>
          <a:stretch/>
        </p:blipFill>
        <p:spPr>
          <a:xfrm>
            <a:off x="2615609" y="2442535"/>
            <a:ext cx="6748577" cy="4123471"/>
          </a:xfrm>
          <a:prstGeom prst="rect">
            <a:avLst/>
          </a:prstGeom>
        </p:spPr>
      </p:pic>
    </p:spTree>
    <p:extLst>
      <p:ext uri="{BB962C8B-B14F-4D97-AF65-F5344CB8AC3E}">
        <p14:creationId xmlns:p14="http://schemas.microsoft.com/office/powerpoint/2010/main" val="239002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4" name="Rectangle 3">
            <a:extLst>
              <a:ext uri="{FF2B5EF4-FFF2-40B4-BE49-F238E27FC236}">
                <a16:creationId xmlns:a16="http://schemas.microsoft.com/office/drawing/2014/main" id="{AC327446-4AFD-635C-AF8F-0CC2BB0369FD}"/>
              </a:ext>
            </a:extLst>
          </p:cNvPr>
          <p:cNvSpPr/>
          <p:nvPr/>
        </p:nvSpPr>
        <p:spPr>
          <a:xfrm>
            <a:off x="5318795" y="2520642"/>
            <a:ext cx="4710185" cy="1816716"/>
          </a:xfrm>
          <a:prstGeom prst="rect">
            <a:avLst/>
          </a:prstGeom>
        </p:spPr>
        <p:txBody>
          <a:bodyPr wrap="square">
            <a:spAutoFit/>
          </a:bodyPr>
          <a:lstStyle/>
          <a:p>
            <a:pPr algn="ctr">
              <a:lnSpc>
                <a:spcPct val="150000"/>
              </a:lnSpc>
            </a:pPr>
            <a:r>
              <a:rPr lang="en-US" sz="2600" dirty="0">
                <a:latin typeface="UTM Avo" panose="02040603050506020204" pitchFamily="18" charset="0"/>
                <a:cs typeface="Arial" pitchFamily="34" charset="0"/>
              </a:rPr>
              <a:t>Có </a:t>
            </a:r>
            <a:r>
              <a:rPr lang="en-US" sz="2600" dirty="0" err="1">
                <a:latin typeface="UTM Avo" panose="02040603050506020204" pitchFamily="18" charset="0"/>
                <a:cs typeface="Arial" pitchFamily="34" charset="0"/>
              </a:rPr>
              <a:t>thể</a:t>
            </a:r>
            <a:r>
              <a:rPr lang="en-US" sz="2600" dirty="0">
                <a:latin typeface="UTM Avo" panose="02040603050506020204" pitchFamily="18" charset="0"/>
                <a:cs typeface="Arial" pitchFamily="34" charset="0"/>
              </a:rPr>
              <a:t> </a:t>
            </a:r>
            <a:r>
              <a:rPr lang="en-US" sz="2600" dirty="0" err="1">
                <a:latin typeface="UTM Avo" panose="02040603050506020204" pitchFamily="18" charset="0"/>
                <a:cs typeface="Arial" pitchFamily="34" charset="0"/>
              </a:rPr>
              <a:t>sắp</a:t>
            </a:r>
            <a:r>
              <a:rPr lang="en-US" sz="2600" dirty="0">
                <a:latin typeface="UTM Avo" panose="02040603050506020204" pitchFamily="18" charset="0"/>
                <a:cs typeface="Arial" pitchFamily="34" charset="0"/>
              </a:rPr>
              <a:t> </a:t>
            </a:r>
            <a:r>
              <a:rPr lang="en-US" sz="2600" dirty="0" err="1">
                <a:latin typeface="UTM Avo" panose="02040603050506020204" pitchFamily="18" charset="0"/>
                <a:cs typeface="Arial" pitchFamily="34" charset="0"/>
              </a:rPr>
              <a:t>xếp</a:t>
            </a:r>
            <a:r>
              <a:rPr lang="en-US" sz="2600" dirty="0">
                <a:latin typeface="UTM Avo" panose="02040603050506020204" pitchFamily="18" charset="0"/>
                <a:cs typeface="Arial" pitchFamily="34" charset="0"/>
              </a:rPr>
              <a:t> </a:t>
            </a:r>
            <a:r>
              <a:rPr lang="en-US" sz="2600" dirty="0" err="1">
                <a:latin typeface="UTM Avo" panose="02040603050506020204" pitchFamily="18" charset="0"/>
                <a:cs typeface="Arial" pitchFamily="34" charset="0"/>
              </a:rPr>
              <a:t>các</a:t>
            </a:r>
            <a:r>
              <a:rPr lang="en-US" sz="2600" dirty="0">
                <a:latin typeface="UTM Avo" panose="02040603050506020204" pitchFamily="18" charset="0"/>
                <a:cs typeface="Arial" pitchFamily="34" charset="0"/>
              </a:rPr>
              <a:t> </a:t>
            </a:r>
            <a:r>
              <a:rPr lang="en-US" sz="2600" dirty="0" err="1">
                <a:latin typeface="UTM Avo" panose="02040603050506020204" pitchFamily="18" charset="0"/>
                <a:cs typeface="Arial" pitchFamily="34" charset="0"/>
              </a:rPr>
              <a:t>họa</a:t>
            </a:r>
            <a:r>
              <a:rPr lang="en-US" sz="2600" dirty="0">
                <a:latin typeface="UTM Avo" panose="02040603050506020204" pitchFamily="18" charset="0"/>
                <a:cs typeface="Arial" pitchFamily="34" charset="0"/>
              </a:rPr>
              <a:t> </a:t>
            </a:r>
            <a:r>
              <a:rPr lang="en-US" sz="2600" dirty="0" err="1">
                <a:latin typeface="UTM Avo" panose="02040603050506020204" pitchFamily="18" charset="0"/>
                <a:cs typeface="Arial" pitchFamily="34" charset="0"/>
              </a:rPr>
              <a:t>tiết</a:t>
            </a:r>
            <a:r>
              <a:rPr lang="en-US" sz="2600" dirty="0">
                <a:latin typeface="UTM Avo" panose="02040603050506020204" pitchFamily="18" charset="0"/>
                <a:cs typeface="Arial" pitchFamily="34" charset="0"/>
              </a:rPr>
              <a:t> </a:t>
            </a:r>
            <a:r>
              <a:rPr lang="en-US" sz="2600" dirty="0" err="1">
                <a:latin typeface="UTM Avo" panose="02040603050506020204" pitchFamily="18" charset="0"/>
                <a:cs typeface="Arial" pitchFamily="34" charset="0"/>
              </a:rPr>
              <a:t>lặp</a:t>
            </a:r>
            <a:r>
              <a:rPr lang="en-US" sz="2600" dirty="0">
                <a:latin typeface="UTM Avo" panose="02040603050506020204" pitchFamily="18" charset="0"/>
                <a:cs typeface="Arial" pitchFamily="34" charset="0"/>
              </a:rPr>
              <a:t> </a:t>
            </a:r>
            <a:r>
              <a:rPr lang="en-US" sz="2600" dirty="0" err="1">
                <a:latin typeface="UTM Avo" panose="02040603050506020204" pitchFamily="18" charset="0"/>
                <a:cs typeface="Arial" pitchFamily="34" charset="0"/>
              </a:rPr>
              <a:t>lại</a:t>
            </a:r>
            <a:r>
              <a:rPr lang="en-US" sz="2600" dirty="0">
                <a:latin typeface="UTM Avo" panose="02040603050506020204" pitchFamily="18" charset="0"/>
                <a:cs typeface="Arial" pitchFamily="34" charset="0"/>
              </a:rPr>
              <a:t> </a:t>
            </a:r>
            <a:r>
              <a:rPr lang="en-US" sz="2600" dirty="0" err="1">
                <a:latin typeface="UTM Avo" panose="02040603050506020204" pitchFamily="18" charset="0"/>
                <a:cs typeface="Arial" pitchFamily="34" charset="0"/>
              </a:rPr>
              <a:t>tạo</a:t>
            </a:r>
            <a:r>
              <a:rPr lang="en-US" sz="2600" dirty="0">
                <a:latin typeface="UTM Avo" panose="02040603050506020204" pitchFamily="18" charset="0"/>
                <a:cs typeface="Arial" pitchFamily="34" charset="0"/>
              </a:rPr>
              <a:t> </a:t>
            </a:r>
            <a:r>
              <a:rPr lang="en-US" sz="2600" dirty="0" err="1">
                <a:latin typeface="UTM Avo" panose="02040603050506020204" pitchFamily="18" charset="0"/>
                <a:cs typeface="Arial" pitchFamily="34" charset="0"/>
              </a:rPr>
              <a:t>nhịp</a:t>
            </a:r>
            <a:r>
              <a:rPr lang="en-US" sz="2600" dirty="0">
                <a:latin typeface="UTM Avo" panose="02040603050506020204" pitchFamily="18" charset="0"/>
                <a:cs typeface="Arial" pitchFamily="34" charset="0"/>
              </a:rPr>
              <a:t> </a:t>
            </a:r>
            <a:r>
              <a:rPr lang="en-US" sz="2600" dirty="0" err="1">
                <a:latin typeface="UTM Avo" panose="02040603050506020204" pitchFamily="18" charset="0"/>
                <a:cs typeface="Arial" pitchFamily="34" charset="0"/>
              </a:rPr>
              <a:t>điệu</a:t>
            </a:r>
            <a:r>
              <a:rPr lang="en-US" sz="2600" dirty="0">
                <a:latin typeface="UTM Avo" panose="02040603050506020204" pitchFamily="18" charset="0"/>
                <a:cs typeface="Arial" pitchFamily="34" charset="0"/>
              </a:rPr>
              <a:t> </a:t>
            </a:r>
            <a:r>
              <a:rPr lang="en-US" sz="2600" dirty="0" err="1">
                <a:latin typeface="UTM Avo" panose="02040603050506020204" pitchFamily="18" charset="0"/>
                <a:cs typeface="Arial" pitchFamily="34" charset="0"/>
              </a:rPr>
              <a:t>để</a:t>
            </a:r>
            <a:r>
              <a:rPr lang="en-US" sz="2600" dirty="0">
                <a:latin typeface="UTM Avo" panose="02040603050506020204" pitchFamily="18" charset="0"/>
                <a:cs typeface="Arial" pitchFamily="34" charset="0"/>
              </a:rPr>
              <a:t> </a:t>
            </a:r>
            <a:r>
              <a:rPr lang="en-US" sz="2600" dirty="0" err="1">
                <a:latin typeface="UTM Avo" panose="02040603050506020204" pitchFamily="18" charset="0"/>
                <a:cs typeface="Arial" pitchFamily="34" charset="0"/>
              </a:rPr>
              <a:t>trang</a:t>
            </a:r>
            <a:r>
              <a:rPr lang="en-US" sz="2600" dirty="0">
                <a:latin typeface="UTM Avo" panose="02040603050506020204" pitchFamily="18" charset="0"/>
                <a:cs typeface="Arial" pitchFamily="34" charset="0"/>
              </a:rPr>
              <a:t> </a:t>
            </a:r>
            <a:r>
              <a:rPr lang="en-US" sz="2600" dirty="0" err="1">
                <a:latin typeface="UTM Avo" panose="02040603050506020204" pitchFamily="18" charset="0"/>
                <a:cs typeface="Arial" pitchFamily="34" charset="0"/>
              </a:rPr>
              <a:t>phục</a:t>
            </a:r>
            <a:r>
              <a:rPr lang="en-US" sz="2600" dirty="0">
                <a:latin typeface="UTM Avo" panose="02040603050506020204" pitchFamily="18" charset="0"/>
                <a:cs typeface="Arial" pitchFamily="34" charset="0"/>
              </a:rPr>
              <a:t> </a:t>
            </a:r>
            <a:r>
              <a:rPr lang="en-US" sz="2600" dirty="0" err="1">
                <a:latin typeface="UTM Avo" panose="02040603050506020204" pitchFamily="18" charset="0"/>
                <a:cs typeface="Arial" pitchFamily="34" charset="0"/>
              </a:rPr>
              <a:t>thêm</a:t>
            </a:r>
            <a:r>
              <a:rPr lang="en-US" sz="2600" dirty="0">
                <a:latin typeface="UTM Avo" panose="02040603050506020204" pitchFamily="18" charset="0"/>
                <a:cs typeface="Arial" pitchFamily="34" charset="0"/>
              </a:rPr>
              <a:t> </a:t>
            </a:r>
            <a:r>
              <a:rPr lang="en-US" sz="2600" err="1">
                <a:latin typeface="UTM Avo" panose="02040603050506020204" pitchFamily="18" charset="0"/>
                <a:cs typeface="Arial" pitchFamily="34" charset="0"/>
              </a:rPr>
              <a:t>sinh</a:t>
            </a:r>
            <a:r>
              <a:rPr lang="en-US" sz="2600">
                <a:latin typeface="UTM Avo" panose="02040603050506020204" pitchFamily="18" charset="0"/>
                <a:cs typeface="Arial" pitchFamily="34" charset="0"/>
              </a:rPr>
              <a:t> động</a:t>
            </a:r>
            <a:r>
              <a:rPr lang="vi-VN" sz="2600">
                <a:latin typeface="UTM Avo" panose="02040603050506020204" pitchFamily="18" charset="0"/>
                <a:cs typeface="Arial" pitchFamily="34" charset="0"/>
              </a:rPr>
              <a:t>.</a:t>
            </a:r>
            <a:endParaRPr lang="vi-VN" sz="2600" dirty="0">
              <a:latin typeface="Arial" pitchFamily="34" charset="0"/>
              <a:cs typeface="Arial" pitchFamily="34" charset="0"/>
            </a:endParaRPr>
          </a:p>
        </p:txBody>
      </p:sp>
      <p:grpSp>
        <p:nvGrpSpPr>
          <p:cNvPr id="5" name="Group 4">
            <a:extLst>
              <a:ext uri="{FF2B5EF4-FFF2-40B4-BE49-F238E27FC236}">
                <a16:creationId xmlns:a16="http://schemas.microsoft.com/office/drawing/2014/main" id="{843D80D0-B25B-C571-B858-9524889D028C}"/>
              </a:ext>
            </a:extLst>
          </p:cNvPr>
          <p:cNvGrpSpPr/>
          <p:nvPr/>
        </p:nvGrpSpPr>
        <p:grpSpPr>
          <a:xfrm>
            <a:off x="5833923" y="1632881"/>
            <a:ext cx="3679927" cy="638847"/>
            <a:chOff x="7778973" y="2069239"/>
            <a:chExt cx="5519890" cy="958270"/>
          </a:xfrm>
        </p:grpSpPr>
        <p:grpSp>
          <p:nvGrpSpPr>
            <p:cNvPr id="6" name="Group 7">
              <a:extLst>
                <a:ext uri="{FF2B5EF4-FFF2-40B4-BE49-F238E27FC236}">
                  <a16:creationId xmlns:a16="http://schemas.microsoft.com/office/drawing/2014/main" id="{CCE6FA6A-07D6-80A0-5248-6B7EB5AA1869}"/>
                </a:ext>
              </a:extLst>
            </p:cNvPr>
            <p:cNvGrpSpPr/>
            <p:nvPr/>
          </p:nvGrpSpPr>
          <p:grpSpPr>
            <a:xfrm>
              <a:off x="7778973" y="2069239"/>
              <a:ext cx="5519890" cy="958270"/>
              <a:chOff x="0" y="0"/>
              <a:chExt cx="4889165" cy="848774"/>
            </a:xfrm>
          </p:grpSpPr>
          <p:sp>
            <p:nvSpPr>
              <p:cNvPr id="8" name="Freeform 8">
                <a:extLst>
                  <a:ext uri="{FF2B5EF4-FFF2-40B4-BE49-F238E27FC236}">
                    <a16:creationId xmlns:a16="http://schemas.microsoft.com/office/drawing/2014/main" id="{CF92C693-2827-A647-5824-27F64ED26634}"/>
                  </a:ext>
                </a:extLst>
              </p:cNvPr>
              <p:cNvSpPr/>
              <p:nvPr/>
            </p:nvSpPr>
            <p:spPr>
              <a:xfrm>
                <a:off x="0" y="0"/>
                <a:ext cx="4889165" cy="848774"/>
              </a:xfrm>
              <a:custGeom>
                <a:avLst/>
                <a:gdLst/>
                <a:ahLst/>
                <a:cxnLst/>
                <a:rect l="l" t="t" r="r" b="b"/>
                <a:pathLst>
                  <a:path w="4889165" h="848774">
                    <a:moveTo>
                      <a:pt x="4764705" y="848774"/>
                    </a:moveTo>
                    <a:lnTo>
                      <a:pt x="124460" y="848774"/>
                    </a:lnTo>
                    <a:cubicBezTo>
                      <a:pt x="55880" y="848774"/>
                      <a:pt x="0" y="792894"/>
                      <a:pt x="0" y="724314"/>
                    </a:cubicBezTo>
                    <a:lnTo>
                      <a:pt x="0" y="124460"/>
                    </a:lnTo>
                    <a:cubicBezTo>
                      <a:pt x="0" y="55880"/>
                      <a:pt x="55880" y="0"/>
                      <a:pt x="124460" y="0"/>
                    </a:cubicBezTo>
                    <a:lnTo>
                      <a:pt x="4764705" y="0"/>
                    </a:lnTo>
                    <a:cubicBezTo>
                      <a:pt x="4833285" y="0"/>
                      <a:pt x="4889165" y="55880"/>
                      <a:pt x="4889165" y="124460"/>
                    </a:cubicBezTo>
                    <a:lnTo>
                      <a:pt x="4889165" y="724314"/>
                    </a:lnTo>
                    <a:cubicBezTo>
                      <a:pt x="4889165" y="792894"/>
                      <a:pt x="4833285" y="848774"/>
                      <a:pt x="4764705" y="848774"/>
                    </a:cubicBezTo>
                    <a:close/>
                  </a:path>
                </a:pathLst>
              </a:custGeom>
              <a:solidFill>
                <a:srgbClr val="F46E16"/>
              </a:solidFill>
            </p:spPr>
          </p:sp>
        </p:grpSp>
        <p:sp>
          <p:nvSpPr>
            <p:cNvPr id="7" name="TextBox 9">
              <a:extLst>
                <a:ext uri="{FF2B5EF4-FFF2-40B4-BE49-F238E27FC236}">
                  <a16:creationId xmlns:a16="http://schemas.microsoft.com/office/drawing/2014/main" id="{ACEC28E5-236D-F14C-5AE2-7FB57A290AE4}"/>
                </a:ext>
              </a:extLst>
            </p:cNvPr>
            <p:cNvSpPr txBox="1"/>
            <p:nvPr/>
          </p:nvSpPr>
          <p:spPr>
            <a:xfrm>
              <a:off x="7978192" y="2303272"/>
              <a:ext cx="5121261" cy="588142"/>
            </a:xfrm>
            <a:prstGeom prst="rect">
              <a:avLst/>
            </a:prstGeom>
          </p:spPr>
          <p:txBody>
            <a:bodyPr lIns="0" tIns="0" rIns="0" bIns="0" rtlCol="0" anchor="t">
              <a:spAutoFit/>
            </a:bodyPr>
            <a:lstStyle/>
            <a:p>
              <a:pPr algn="ctr">
                <a:lnSpc>
                  <a:spcPts val="3360"/>
                </a:lnSpc>
                <a:spcBef>
                  <a:spcPct val="0"/>
                </a:spcBef>
              </a:pPr>
              <a:r>
                <a:rPr lang="en-US" sz="2600" b="1" spc="119" dirty="0">
                  <a:solidFill>
                    <a:srgbClr val="FFFFFF"/>
                  </a:solidFill>
                  <a:latin typeface="UTM Avo" panose="02040603050506020204" pitchFamily="18" charset="0"/>
                  <a:cs typeface="Arial" panose="020B0604020202020204" pitchFamily="34" charset="0"/>
                </a:rPr>
                <a:t>TỔNG KẾT</a:t>
              </a:r>
            </a:p>
          </p:txBody>
        </p:sp>
      </p:grpSp>
      <p:pic>
        <p:nvPicPr>
          <p:cNvPr id="15" name="Picture 14" descr="A picture containing person, dancer, sport, colorful&#10;&#10;Description automatically generated">
            <a:extLst>
              <a:ext uri="{FF2B5EF4-FFF2-40B4-BE49-F238E27FC236}">
                <a16:creationId xmlns:a16="http://schemas.microsoft.com/office/drawing/2014/main" id="{D3B1BAF7-D664-89F8-3EA3-993B2A43F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59" y="1788903"/>
            <a:ext cx="3996575" cy="4698793"/>
          </a:xfrm>
          <a:prstGeom prst="rect">
            <a:avLst/>
          </a:prstGeom>
        </p:spPr>
      </p:pic>
    </p:spTree>
    <p:extLst>
      <p:ext uri="{BB962C8B-B14F-4D97-AF65-F5344CB8AC3E}">
        <p14:creationId xmlns:p14="http://schemas.microsoft.com/office/powerpoint/2010/main" val="218584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5" name="Picture 16">
            <a:extLst>
              <a:ext uri="{FF2B5EF4-FFF2-40B4-BE49-F238E27FC236}">
                <a16:creationId xmlns:a16="http://schemas.microsoft.com/office/drawing/2014/main" id="{BEBBF0EE-2E1F-97DF-A573-E822342C510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05585">
            <a:off x="11842978" y="6126720"/>
            <a:ext cx="409404" cy="690977"/>
          </a:xfrm>
          <a:prstGeom prst="rect">
            <a:avLst/>
          </a:prstGeom>
        </p:spPr>
      </p:pic>
      <p:sp>
        <p:nvSpPr>
          <p:cNvPr id="7" name="TextBox 6">
            <a:extLst>
              <a:ext uri="{FF2B5EF4-FFF2-40B4-BE49-F238E27FC236}">
                <a16:creationId xmlns:a16="http://schemas.microsoft.com/office/drawing/2014/main" id="{9D1883CA-CC4E-BF69-B87A-7DEF156C5EED}"/>
              </a:ext>
            </a:extLst>
          </p:cNvPr>
          <p:cNvSpPr txBox="1"/>
          <p:nvPr/>
        </p:nvSpPr>
        <p:spPr>
          <a:xfrm>
            <a:off x="1414564" y="1747379"/>
            <a:ext cx="9919743" cy="1121846"/>
          </a:xfrm>
          <a:prstGeom prst="rect">
            <a:avLst/>
          </a:prstGeom>
          <a:noFill/>
        </p:spPr>
        <p:txBody>
          <a:bodyPr wrap="square">
            <a:spAutoFit/>
          </a:bodyPr>
          <a:lstStyle/>
          <a:p>
            <a:pPr algn="ctr">
              <a:lnSpc>
                <a:spcPct val="150000"/>
              </a:lnSpc>
              <a:spcAft>
                <a:spcPts val="667"/>
              </a:spcAft>
            </a:pPr>
            <a:r>
              <a:rPr lang="en-US" sz="2400" dirty="0">
                <a:latin typeface="UTM Avo" panose="02040603050506020204" pitchFamily="18" charset="0"/>
                <a:ea typeface="Arial" panose="020B0604020202020204" pitchFamily="34" charset="0"/>
                <a:cs typeface="Arial" panose="020B0604020202020204" pitchFamily="34" charset="0"/>
              </a:rPr>
              <a:t>Các </a:t>
            </a:r>
            <a:r>
              <a:rPr lang="en-US" sz="2400" dirty="0" err="1">
                <a:latin typeface="UTM Avo" panose="02040603050506020204" pitchFamily="18" charset="0"/>
                <a:ea typeface="Arial" panose="020B0604020202020204" pitchFamily="34" charset="0"/>
                <a:cs typeface="Arial" panose="020B0604020202020204" pitchFamily="34" charset="0"/>
              </a:rPr>
              <a:t>em</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hãy</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quan</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sát</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những</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hình</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ảnh</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sau</a:t>
            </a:r>
            <a:r>
              <a:rPr lang="en-US" sz="2400" dirty="0">
                <a:latin typeface="UTM Avo" panose="02040603050506020204" pitchFamily="18" charset="0"/>
                <a:ea typeface="Arial" panose="020B0604020202020204" pitchFamily="34" charset="0"/>
                <a:cs typeface="Arial" panose="020B0604020202020204" pitchFamily="34" charset="0"/>
              </a:rPr>
              <a:t> và </a:t>
            </a:r>
            <a:r>
              <a:rPr lang="en-US" sz="2400" dirty="0" err="1">
                <a:latin typeface="UTM Avo" panose="02040603050506020204" pitchFamily="18" charset="0"/>
                <a:ea typeface="Arial" panose="020B0604020202020204" pitchFamily="34" charset="0"/>
                <a:cs typeface="Arial" panose="020B0604020202020204" pitchFamily="34" charset="0"/>
              </a:rPr>
              <a:t>kể</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tên</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công</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việc</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của</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nhân</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vật</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trong</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đó</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Nêu</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đặc</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điểm</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trong</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mỗi</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trang</a:t>
            </a:r>
            <a:r>
              <a:rPr lang="en-US" sz="2400" dirty="0">
                <a:latin typeface="UTM Avo" panose="02040603050506020204" pitchFamily="18" charset="0"/>
                <a:ea typeface="Arial" panose="020B0604020202020204" pitchFamily="34" charset="0"/>
                <a:cs typeface="Arial" panose="020B0604020202020204" pitchFamily="34" charset="0"/>
              </a:rPr>
              <a:t> </a:t>
            </a:r>
            <a:r>
              <a:rPr lang="en-US" sz="2400" dirty="0" err="1">
                <a:latin typeface="UTM Avo" panose="02040603050506020204" pitchFamily="18" charset="0"/>
                <a:ea typeface="Arial" panose="020B0604020202020204" pitchFamily="34" charset="0"/>
                <a:cs typeface="Arial" panose="020B0604020202020204" pitchFamily="34" charset="0"/>
              </a:rPr>
              <a:t>phục</a:t>
            </a:r>
            <a:r>
              <a:rPr lang="en-US" sz="2400" dirty="0">
                <a:latin typeface="UTM Avo" panose="02040603050506020204" pitchFamily="18" charset="0"/>
                <a:ea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6E5DF7DB-6CC1-8B89-28B8-8CC873B04958}"/>
              </a:ext>
            </a:extLst>
          </p:cNvPr>
          <p:cNvPicPr>
            <a:picLocks noChangeAspect="1"/>
          </p:cNvPicPr>
          <p:nvPr/>
        </p:nvPicPr>
        <p:blipFill rotWithShape="1">
          <a:blip r:embed="rId5"/>
          <a:srcRect b="26499"/>
          <a:stretch/>
        </p:blipFill>
        <p:spPr>
          <a:xfrm>
            <a:off x="236685" y="3344200"/>
            <a:ext cx="5971662" cy="2354851"/>
          </a:xfrm>
          <a:prstGeom prst="rect">
            <a:avLst/>
          </a:prstGeom>
        </p:spPr>
      </p:pic>
      <p:pic>
        <p:nvPicPr>
          <p:cNvPr id="13" name="Picture 12">
            <a:extLst>
              <a:ext uri="{FF2B5EF4-FFF2-40B4-BE49-F238E27FC236}">
                <a16:creationId xmlns:a16="http://schemas.microsoft.com/office/drawing/2014/main" id="{1E729ABF-9D3E-6653-323D-C1EB12011018}"/>
              </a:ext>
            </a:extLst>
          </p:cNvPr>
          <p:cNvPicPr>
            <a:picLocks noChangeAspect="1"/>
          </p:cNvPicPr>
          <p:nvPr/>
        </p:nvPicPr>
        <p:blipFill>
          <a:blip r:embed="rId6"/>
          <a:stretch>
            <a:fillRect/>
          </a:stretch>
        </p:blipFill>
        <p:spPr>
          <a:xfrm>
            <a:off x="6507737" y="3169421"/>
            <a:ext cx="5277862" cy="33786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6" cstate="print"/>
          <a:stretch>
            <a:fillRect/>
          </a:stretch>
        </p:blipFill>
        <p:spPr>
          <a:xfrm>
            <a:off x="3047999" y="3276600"/>
            <a:ext cx="3895061" cy="575440"/>
          </a:xfrm>
          <a:prstGeom prst="rect">
            <a:avLst/>
          </a:prstGeom>
        </p:spPr>
      </p:pic>
      <p:sp>
        <p:nvSpPr>
          <p:cNvPr id="7" name="Oval 6"/>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6" cstate="print"/>
          <a:stretch>
            <a:fillRect/>
          </a:stretch>
        </p:blipFill>
        <p:spPr>
          <a:xfrm>
            <a:off x="3048000" y="4114800"/>
            <a:ext cx="3895060" cy="575440"/>
          </a:xfrm>
          <a:prstGeom prst="rect">
            <a:avLst/>
          </a:prstGeom>
        </p:spPr>
      </p:pic>
      <p:pic>
        <p:nvPicPr>
          <p:cNvPr id="9" name="Picture 8" descr="1456.png"/>
          <p:cNvPicPr>
            <a:picLocks noChangeAspect="1"/>
          </p:cNvPicPr>
          <p:nvPr/>
        </p:nvPicPr>
        <p:blipFill>
          <a:blip r:embed="rId6" cstate="print"/>
          <a:stretch>
            <a:fillRect/>
          </a:stretch>
        </p:blipFill>
        <p:spPr>
          <a:xfrm>
            <a:off x="3047999" y="5105400"/>
            <a:ext cx="3895059" cy="575440"/>
          </a:xfrm>
          <a:prstGeom prst="rect">
            <a:avLst/>
          </a:prstGeom>
        </p:spPr>
      </p:pic>
      <p:pic>
        <p:nvPicPr>
          <p:cNvPr id="10" name="Picture 9" descr="1456.png"/>
          <p:cNvPicPr>
            <a:picLocks noChangeAspect="1"/>
          </p:cNvPicPr>
          <p:nvPr/>
        </p:nvPicPr>
        <p:blipFill>
          <a:blip r:embed="rId6" cstate="print"/>
          <a:stretch>
            <a:fillRect/>
          </a:stretch>
        </p:blipFill>
        <p:spPr>
          <a:xfrm>
            <a:off x="3048000" y="6019800"/>
            <a:ext cx="3895058" cy="575440"/>
          </a:xfrm>
          <a:prstGeom prst="rect">
            <a:avLst/>
          </a:prstGeom>
        </p:spPr>
      </p:pic>
      <p:sp>
        <p:nvSpPr>
          <p:cNvPr id="11" name="Oval 10"/>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4" name="TextBox 13"/>
          <p:cNvSpPr txBox="1"/>
          <p:nvPr/>
        </p:nvSpPr>
        <p:spPr>
          <a:xfrm>
            <a:off x="2209800" y="32766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A</a:t>
            </a:r>
          </a:p>
        </p:txBody>
      </p:sp>
      <p:sp>
        <p:nvSpPr>
          <p:cNvPr id="15" name="TextBox 14"/>
          <p:cNvSpPr txBox="1"/>
          <p:nvPr/>
        </p:nvSpPr>
        <p:spPr>
          <a:xfrm>
            <a:off x="2209800" y="60198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p>
        </p:txBody>
      </p:sp>
      <p:sp>
        <p:nvSpPr>
          <p:cNvPr id="16" name="TextBox 15"/>
          <p:cNvSpPr txBox="1"/>
          <p:nvPr/>
        </p:nvSpPr>
        <p:spPr>
          <a:xfrm>
            <a:off x="2209800" y="51054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a:t>
            </a:r>
          </a:p>
        </p:txBody>
      </p:sp>
      <p:sp>
        <p:nvSpPr>
          <p:cNvPr id="17" name="TextBox 16"/>
          <p:cNvSpPr txBox="1"/>
          <p:nvPr/>
        </p:nvSpPr>
        <p:spPr>
          <a:xfrm>
            <a:off x="2209800" y="41148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a:t>
            </a:r>
          </a:p>
        </p:txBody>
      </p:sp>
      <p:sp>
        <p:nvSpPr>
          <p:cNvPr id="18" name="TextBox 17"/>
          <p:cNvSpPr txBox="1"/>
          <p:nvPr/>
        </p:nvSpPr>
        <p:spPr>
          <a:xfrm>
            <a:off x="3200399" y="3352800"/>
            <a:ext cx="3539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itchFamily="18" charset="0"/>
                <a:sym typeface="Arial"/>
              </a:rPr>
              <a:t>Công</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nhân</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vệ</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sinh</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19" name="TextBox 18"/>
          <p:cNvSpPr txBox="1"/>
          <p:nvPr/>
        </p:nvSpPr>
        <p:spPr>
          <a:xfrm>
            <a:off x="3124200" y="4191000"/>
            <a:ext cx="3276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itchFamily="18" charset="0"/>
                <a:sym typeface="Arial"/>
              </a:rPr>
              <a:t>Chiến</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sĩ</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hải</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quân</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20" name="TextBox 19"/>
          <p:cNvSpPr txBox="1"/>
          <p:nvPr/>
        </p:nvSpPr>
        <p:spPr>
          <a:xfrm>
            <a:off x="3110451" y="5105400"/>
            <a:ext cx="4029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itchFamily="18" charset="0"/>
                <a:sym typeface="Arial"/>
              </a:rPr>
              <a:t>Học</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sinh</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21" name="TextBox 20"/>
          <p:cNvSpPr txBox="1"/>
          <p:nvPr/>
        </p:nvSpPr>
        <p:spPr>
          <a:xfrm>
            <a:off x="3124199" y="6019800"/>
            <a:ext cx="40160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itchFamily="18" charset="0"/>
                <a:sym typeface="Arial"/>
              </a:rPr>
              <a:t>Chú</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hề</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0197051" y="4291245"/>
            <a:ext cx="1143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9892251" y="3799820"/>
            <a:ext cx="1752600" cy="1768573"/>
          </a:xfrm>
          <a:prstGeom prst="rect">
            <a:avLst/>
          </a:prstGeom>
          <a:noFill/>
        </p:spPr>
      </p:pic>
      <p:sp>
        <p:nvSpPr>
          <p:cNvPr id="26" name="Cloud 25"/>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HẾT GIỜ</a:t>
            </a:r>
          </a:p>
        </p:txBody>
      </p:sp>
      <p:pic>
        <p:nvPicPr>
          <p:cNvPr id="28" name="Picture 27" descr="112.png"/>
          <p:cNvPicPr>
            <a:picLocks noChangeAspect="1"/>
          </p:cNvPicPr>
          <p:nvPr/>
        </p:nvPicPr>
        <p:blipFill>
          <a:blip r:embed="rId9" cstate="print"/>
          <a:stretch>
            <a:fillRect/>
          </a:stretch>
        </p:blipFill>
        <p:spPr>
          <a:xfrm>
            <a:off x="267587" y="-433220"/>
            <a:ext cx="9144000" cy="3581400"/>
          </a:xfrm>
          <a:prstGeom prst="rect">
            <a:avLst/>
          </a:prstGeom>
        </p:spPr>
      </p:pic>
      <p:sp>
        <p:nvSpPr>
          <p:cNvPr id="29" name="TextBox 28"/>
          <p:cNvSpPr txBox="1"/>
          <p:nvPr/>
        </p:nvSpPr>
        <p:spPr>
          <a:xfrm>
            <a:off x="2644407" y="884440"/>
            <a:ext cx="5638800" cy="954107"/>
          </a:xfrm>
          <a:prstGeom prst="rect">
            <a:avLst/>
          </a:prstGeom>
          <a:noFill/>
        </p:spPr>
        <p:txBody>
          <a:bodyPr wrap="square" rtlCol="0">
            <a:spAutoFit/>
          </a:bodyPr>
          <a:lstStyle/>
          <a:p>
            <a:pPr lvl="0">
              <a:buClrTx/>
              <a:defRPr/>
            </a:pPr>
            <a:r>
              <a:rPr lang="vi-VN" sz="2800" kern="1200" dirty="0">
                <a:solidFill>
                  <a:prstClr val="black"/>
                </a:solidFill>
                <a:latin typeface="UTM Avo" panose="02040603050506020204" pitchFamily="18" charset="0"/>
                <a:ea typeface="+mn-ea"/>
                <a:cs typeface="Times New Roman" pitchFamily="18" charset="0"/>
              </a:rPr>
              <a:t>Nói tên công việc của nhân vật trong hình sau đây.</a:t>
            </a: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sym typeface="Arial"/>
            </a:endParaRPr>
          </a:p>
        </p:txBody>
      </p:sp>
      <p:pic>
        <p:nvPicPr>
          <p:cNvPr id="35" name="Picture 34" descr="tich.png"/>
          <p:cNvPicPr>
            <a:picLocks noChangeAspect="1"/>
          </p:cNvPicPr>
          <p:nvPr/>
        </p:nvPicPr>
        <p:blipFill>
          <a:blip r:embed="rId10" cstate="print"/>
          <a:stretch>
            <a:fillRect/>
          </a:stretch>
        </p:blipFill>
        <p:spPr>
          <a:xfrm>
            <a:off x="7695757" y="3086100"/>
            <a:ext cx="723900" cy="723900"/>
          </a:xfrm>
          <a:prstGeom prst="rect">
            <a:avLst/>
          </a:prstGeom>
        </p:spPr>
      </p:pic>
      <p:pic>
        <p:nvPicPr>
          <p:cNvPr id="36" name="Picture 35" descr="sai.png"/>
          <p:cNvPicPr>
            <a:picLocks noChangeAspect="1"/>
          </p:cNvPicPr>
          <p:nvPr/>
        </p:nvPicPr>
        <p:blipFill>
          <a:blip r:embed="rId11" cstate="print"/>
          <a:stretch>
            <a:fillRect/>
          </a:stretch>
        </p:blipFill>
        <p:spPr>
          <a:xfrm>
            <a:off x="7749807" y="4150706"/>
            <a:ext cx="533400" cy="533400"/>
          </a:xfrm>
          <a:prstGeom prst="rect">
            <a:avLst/>
          </a:prstGeom>
        </p:spPr>
      </p:pic>
      <p:pic>
        <p:nvPicPr>
          <p:cNvPr id="37" name="Picture 36" descr="sai.png"/>
          <p:cNvPicPr>
            <a:picLocks noChangeAspect="1"/>
          </p:cNvPicPr>
          <p:nvPr/>
        </p:nvPicPr>
        <p:blipFill>
          <a:blip r:embed="rId11" cstate="print"/>
          <a:stretch>
            <a:fillRect/>
          </a:stretch>
        </p:blipFill>
        <p:spPr>
          <a:xfrm>
            <a:off x="7749807" y="5105400"/>
            <a:ext cx="533400" cy="533400"/>
          </a:xfrm>
          <a:prstGeom prst="rect">
            <a:avLst/>
          </a:prstGeom>
        </p:spPr>
      </p:pic>
      <p:pic>
        <p:nvPicPr>
          <p:cNvPr id="38" name="Picture 37" descr="sai.png"/>
          <p:cNvPicPr>
            <a:picLocks noChangeAspect="1"/>
          </p:cNvPicPr>
          <p:nvPr/>
        </p:nvPicPr>
        <p:blipFill>
          <a:blip r:embed="rId11" cstate="print"/>
          <a:stretch>
            <a:fillRect/>
          </a:stretch>
        </p:blipFill>
        <p:spPr>
          <a:xfrm>
            <a:off x="7749807" y="6008757"/>
            <a:ext cx="533400" cy="533400"/>
          </a:xfrm>
          <a:prstGeom prst="rect">
            <a:avLst/>
          </a:prstGeom>
        </p:spPr>
      </p:pic>
      <p:sp>
        <p:nvSpPr>
          <p:cNvPr id="39" name="5-Point Star 38">
            <a:hlinkClick r:id="rId12" action="ppaction://hlinksldjump"/>
          </p:cNvPr>
          <p:cNvSpPr/>
          <p:nvPr/>
        </p:nvSpPr>
        <p:spPr>
          <a:xfrm>
            <a:off x="10578051" y="5786813"/>
            <a:ext cx="762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40" name="Picture 39" descr="43b282e5574b9381f3f2c3655d492a4e.png"/>
          <p:cNvPicPr>
            <a:picLocks noChangeAspect="1"/>
          </p:cNvPicPr>
          <p:nvPr/>
        </p:nvPicPr>
        <p:blipFill>
          <a:blip r:embed="rId13" cstate="print"/>
          <a:stretch>
            <a:fillRect/>
          </a:stretch>
        </p:blipFill>
        <p:spPr>
          <a:xfrm>
            <a:off x="1524000" y="3124200"/>
            <a:ext cx="685800" cy="685800"/>
          </a:xfrm>
          <a:prstGeom prst="rect">
            <a:avLst/>
          </a:prstGeom>
        </p:spPr>
      </p:pic>
      <p:pic>
        <p:nvPicPr>
          <p:cNvPr id="41" name="Picture 40" descr="43b282e5574b9381f3f2c3655d492a4e.png"/>
          <p:cNvPicPr>
            <a:picLocks noChangeAspect="1"/>
          </p:cNvPicPr>
          <p:nvPr/>
        </p:nvPicPr>
        <p:blipFill>
          <a:blip r:embed="rId13" cstate="print"/>
          <a:stretch>
            <a:fillRect/>
          </a:stretch>
        </p:blipFill>
        <p:spPr>
          <a:xfrm>
            <a:off x="1524000" y="5943600"/>
            <a:ext cx="685800" cy="685800"/>
          </a:xfrm>
          <a:prstGeom prst="rect">
            <a:avLst/>
          </a:prstGeom>
        </p:spPr>
      </p:pic>
      <p:pic>
        <p:nvPicPr>
          <p:cNvPr id="42" name="Picture 41" descr="43b282e5574b9381f3f2c3655d492a4e.png"/>
          <p:cNvPicPr>
            <a:picLocks noChangeAspect="1"/>
          </p:cNvPicPr>
          <p:nvPr/>
        </p:nvPicPr>
        <p:blipFill>
          <a:blip r:embed="rId13" cstate="print"/>
          <a:stretch>
            <a:fillRect/>
          </a:stretch>
        </p:blipFill>
        <p:spPr>
          <a:xfrm>
            <a:off x="1524000" y="5029200"/>
            <a:ext cx="685800" cy="685800"/>
          </a:xfrm>
          <a:prstGeom prst="rect">
            <a:avLst/>
          </a:prstGeom>
        </p:spPr>
      </p:pic>
      <p:pic>
        <p:nvPicPr>
          <p:cNvPr id="31" name="Picture 30" descr="43b282e5574b9381f3f2c3655d492a4e.png"/>
          <p:cNvPicPr>
            <a:picLocks noChangeAspect="1"/>
          </p:cNvPicPr>
          <p:nvPr/>
        </p:nvPicPr>
        <p:blipFill>
          <a:blip r:embed="rId13" cstate="print"/>
          <a:stretch>
            <a:fillRect/>
          </a:stretch>
        </p:blipFill>
        <p:spPr>
          <a:xfrm>
            <a:off x="1524000" y="4038600"/>
            <a:ext cx="685800" cy="685800"/>
          </a:xfrm>
          <a:prstGeom prst="rect">
            <a:avLst/>
          </a:prstGeom>
        </p:spPr>
      </p:pic>
      <p:pic>
        <p:nvPicPr>
          <p:cNvPr id="2" name="Picture 1" descr="Logo, company name&#10;&#10;Description automatically generated">
            <a:extLst>
              <a:ext uri="{FF2B5EF4-FFF2-40B4-BE49-F238E27FC236}">
                <a16:creationId xmlns:a16="http://schemas.microsoft.com/office/drawing/2014/main" id="{F6E39ED4-B99F-65DF-4284-7ED996417D1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pic>
        <p:nvPicPr>
          <p:cNvPr id="5" name="Picture 4">
            <a:extLst>
              <a:ext uri="{FF2B5EF4-FFF2-40B4-BE49-F238E27FC236}">
                <a16:creationId xmlns:a16="http://schemas.microsoft.com/office/drawing/2014/main" id="{0CC1695F-5BE3-D6A1-CA81-633B27C37C8B}"/>
              </a:ext>
            </a:extLst>
          </p:cNvPr>
          <p:cNvPicPr>
            <a:picLocks noChangeAspect="1"/>
          </p:cNvPicPr>
          <p:nvPr/>
        </p:nvPicPr>
        <p:blipFill>
          <a:blip r:embed="rId15"/>
          <a:stretch>
            <a:fillRect/>
          </a:stretch>
        </p:blipFill>
        <p:spPr>
          <a:xfrm>
            <a:off x="8954339" y="228988"/>
            <a:ext cx="2170910" cy="21065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16" presetClass="entr" presetSubtype="26" fill="hold" grpId="0" nodeType="after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Horizont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par>
                          <p:cTn id="34" fill="hold">
                            <p:stCondLst>
                              <p:cond delay="15000"/>
                            </p:stCondLst>
                            <p:childTnLst>
                              <p:par>
                                <p:cTn id="35" presetID="1" presetClass="entr" presetSubtype="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00B050"/>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par>
                                <p:cTn id="44" presetID="1"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18" grpId="0"/>
      <p:bldP spid="19" grpId="0"/>
      <p:bldP spid="20" grpId="0"/>
      <p:bldP spid="21" grpId="0"/>
      <p:bldP spid="26"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6" cstate="print"/>
          <a:stretch>
            <a:fillRect/>
          </a:stretch>
        </p:blipFill>
        <p:spPr>
          <a:xfrm>
            <a:off x="3030063" y="4215045"/>
            <a:ext cx="3895061" cy="575440"/>
          </a:xfrm>
          <a:prstGeom prst="rect">
            <a:avLst/>
          </a:prstGeom>
        </p:spPr>
      </p:pic>
      <p:sp>
        <p:nvSpPr>
          <p:cNvPr id="7" name="Oval 6"/>
          <p:cNvSpPr/>
          <p:nvPr/>
        </p:nvSpPr>
        <p:spPr>
          <a:xfrm>
            <a:off x="2115664" y="413884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6" cstate="print"/>
          <a:stretch>
            <a:fillRect/>
          </a:stretch>
        </p:blipFill>
        <p:spPr>
          <a:xfrm>
            <a:off x="2976014" y="3417139"/>
            <a:ext cx="3895060" cy="575440"/>
          </a:xfrm>
          <a:prstGeom prst="rect">
            <a:avLst/>
          </a:prstGeom>
        </p:spPr>
      </p:pic>
      <p:pic>
        <p:nvPicPr>
          <p:cNvPr id="9" name="Picture 8" descr="1456.png"/>
          <p:cNvPicPr>
            <a:picLocks noChangeAspect="1"/>
          </p:cNvPicPr>
          <p:nvPr/>
        </p:nvPicPr>
        <p:blipFill>
          <a:blip r:embed="rId6" cstate="print"/>
          <a:stretch>
            <a:fillRect/>
          </a:stretch>
        </p:blipFill>
        <p:spPr>
          <a:xfrm>
            <a:off x="3047999" y="5105400"/>
            <a:ext cx="3895059" cy="575440"/>
          </a:xfrm>
          <a:prstGeom prst="rect">
            <a:avLst/>
          </a:prstGeom>
        </p:spPr>
      </p:pic>
      <p:pic>
        <p:nvPicPr>
          <p:cNvPr id="10" name="Picture 9" descr="1456.png"/>
          <p:cNvPicPr>
            <a:picLocks noChangeAspect="1"/>
          </p:cNvPicPr>
          <p:nvPr/>
        </p:nvPicPr>
        <p:blipFill>
          <a:blip r:embed="rId6" cstate="print"/>
          <a:stretch>
            <a:fillRect/>
          </a:stretch>
        </p:blipFill>
        <p:spPr>
          <a:xfrm>
            <a:off x="3048000" y="6019800"/>
            <a:ext cx="3895058" cy="575440"/>
          </a:xfrm>
          <a:prstGeom prst="rect">
            <a:avLst/>
          </a:prstGeom>
        </p:spPr>
      </p:pic>
      <p:sp>
        <p:nvSpPr>
          <p:cNvPr id="11" name="Oval 10"/>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2061614" y="334093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4" name="TextBox 13"/>
          <p:cNvSpPr txBox="1"/>
          <p:nvPr/>
        </p:nvSpPr>
        <p:spPr>
          <a:xfrm>
            <a:off x="2191864" y="4215045"/>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prstClr val="black"/>
                </a:solidFill>
                <a:latin typeface="Times New Roman" pitchFamily="18" charset="0"/>
                <a:ea typeface="+mn-ea"/>
                <a:cs typeface="Times New Roman" pitchFamily="18" charset="0"/>
              </a:rPr>
              <a:t>B</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5" name="TextBox 14"/>
          <p:cNvSpPr txBox="1"/>
          <p:nvPr/>
        </p:nvSpPr>
        <p:spPr>
          <a:xfrm>
            <a:off x="2209800" y="60198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p>
        </p:txBody>
      </p:sp>
      <p:sp>
        <p:nvSpPr>
          <p:cNvPr id="16" name="TextBox 15"/>
          <p:cNvSpPr txBox="1"/>
          <p:nvPr/>
        </p:nvSpPr>
        <p:spPr>
          <a:xfrm>
            <a:off x="2209800" y="51054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a:t>
            </a:r>
          </a:p>
        </p:txBody>
      </p:sp>
      <p:sp>
        <p:nvSpPr>
          <p:cNvPr id="17" name="TextBox 16"/>
          <p:cNvSpPr txBox="1"/>
          <p:nvPr/>
        </p:nvSpPr>
        <p:spPr>
          <a:xfrm>
            <a:off x="2187207" y="3422229"/>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prstClr val="black"/>
                </a:solidFill>
                <a:latin typeface="Times New Roman" pitchFamily="18" charset="0"/>
                <a:ea typeface="+mn-ea"/>
                <a:cs typeface="Times New Roman" pitchFamily="18" charset="0"/>
              </a:rPr>
              <a:t>A</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8" name="TextBox 17"/>
          <p:cNvSpPr txBox="1"/>
          <p:nvPr/>
        </p:nvSpPr>
        <p:spPr>
          <a:xfrm>
            <a:off x="3051638" y="4196937"/>
            <a:ext cx="3539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itchFamily="18" charset="0"/>
                <a:sym typeface="Arial"/>
              </a:rPr>
              <a:t>Chiến</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sĩ</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hải</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quân</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19" name="TextBox 18"/>
          <p:cNvSpPr txBox="1"/>
          <p:nvPr/>
        </p:nvSpPr>
        <p:spPr>
          <a:xfrm>
            <a:off x="3052213" y="3493339"/>
            <a:ext cx="34442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rgbClr val="002060"/>
                </a:solidFill>
                <a:latin typeface="UTM Avo" panose="02040603050506020204" pitchFamily="18" charset="0"/>
                <a:ea typeface="+mn-ea"/>
                <a:cs typeface="Times New Roman" pitchFamily="18" charset="0"/>
              </a:rPr>
              <a:t>Công</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nhân</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vệ</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sinh</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20" name="TextBox 19"/>
          <p:cNvSpPr txBox="1"/>
          <p:nvPr/>
        </p:nvSpPr>
        <p:spPr>
          <a:xfrm>
            <a:off x="3110451" y="5105400"/>
            <a:ext cx="4029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itchFamily="18" charset="0"/>
                <a:sym typeface="Arial"/>
              </a:rPr>
              <a:t>Học</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sinh</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21" name="TextBox 20"/>
          <p:cNvSpPr txBox="1"/>
          <p:nvPr/>
        </p:nvSpPr>
        <p:spPr>
          <a:xfrm>
            <a:off x="3124199" y="6019800"/>
            <a:ext cx="40160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itchFamily="18" charset="0"/>
                <a:sym typeface="Arial"/>
              </a:rPr>
              <a:t>Chú</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hề</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0197051" y="4291245"/>
            <a:ext cx="1143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9892251" y="3799820"/>
            <a:ext cx="1752600" cy="1768573"/>
          </a:xfrm>
          <a:prstGeom prst="rect">
            <a:avLst/>
          </a:prstGeom>
          <a:noFill/>
        </p:spPr>
      </p:pic>
      <p:sp>
        <p:nvSpPr>
          <p:cNvPr id="26" name="Cloud 25"/>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HẾT GIỜ</a:t>
            </a:r>
          </a:p>
        </p:txBody>
      </p:sp>
      <p:pic>
        <p:nvPicPr>
          <p:cNvPr id="28" name="Picture 27" descr="112.png"/>
          <p:cNvPicPr>
            <a:picLocks noChangeAspect="1"/>
          </p:cNvPicPr>
          <p:nvPr/>
        </p:nvPicPr>
        <p:blipFill>
          <a:blip r:embed="rId9" cstate="print"/>
          <a:stretch>
            <a:fillRect/>
          </a:stretch>
        </p:blipFill>
        <p:spPr>
          <a:xfrm>
            <a:off x="351544" y="-412167"/>
            <a:ext cx="9144000" cy="3581400"/>
          </a:xfrm>
          <a:prstGeom prst="rect">
            <a:avLst/>
          </a:prstGeom>
        </p:spPr>
      </p:pic>
      <p:sp>
        <p:nvSpPr>
          <p:cNvPr id="29" name="TextBox 28"/>
          <p:cNvSpPr txBox="1"/>
          <p:nvPr/>
        </p:nvSpPr>
        <p:spPr>
          <a:xfrm>
            <a:off x="2644407" y="884440"/>
            <a:ext cx="5638800" cy="954107"/>
          </a:xfrm>
          <a:prstGeom prst="rect">
            <a:avLst/>
          </a:prstGeom>
          <a:noFill/>
        </p:spPr>
        <p:txBody>
          <a:bodyPr wrap="square" rtlCol="0">
            <a:spAutoFit/>
          </a:bodyPr>
          <a:lstStyle/>
          <a:p>
            <a:pPr lvl="0">
              <a:buClrTx/>
              <a:defRPr/>
            </a:pPr>
            <a:r>
              <a:rPr lang="vi-VN" sz="2800" kern="1200" dirty="0">
                <a:solidFill>
                  <a:prstClr val="black"/>
                </a:solidFill>
                <a:latin typeface="UTM Avo" panose="02040603050506020204" pitchFamily="18" charset="0"/>
                <a:ea typeface="+mn-ea"/>
                <a:cs typeface="Times New Roman" pitchFamily="18" charset="0"/>
              </a:rPr>
              <a:t>Nói tên công việc của nhân vật trong hình sau đây.</a:t>
            </a: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sym typeface="Arial"/>
            </a:endParaRPr>
          </a:p>
        </p:txBody>
      </p:sp>
      <p:pic>
        <p:nvPicPr>
          <p:cNvPr id="35" name="Picture 34" descr="tich.png"/>
          <p:cNvPicPr>
            <a:picLocks noChangeAspect="1"/>
          </p:cNvPicPr>
          <p:nvPr/>
        </p:nvPicPr>
        <p:blipFill>
          <a:blip r:embed="rId10" cstate="print"/>
          <a:stretch>
            <a:fillRect/>
          </a:stretch>
        </p:blipFill>
        <p:spPr>
          <a:xfrm>
            <a:off x="7677821" y="4024545"/>
            <a:ext cx="723900" cy="723900"/>
          </a:xfrm>
          <a:prstGeom prst="rect">
            <a:avLst/>
          </a:prstGeom>
        </p:spPr>
      </p:pic>
      <p:pic>
        <p:nvPicPr>
          <p:cNvPr id="36" name="Picture 35" descr="sai.png"/>
          <p:cNvPicPr>
            <a:picLocks noChangeAspect="1"/>
          </p:cNvPicPr>
          <p:nvPr/>
        </p:nvPicPr>
        <p:blipFill>
          <a:blip r:embed="rId11" cstate="print"/>
          <a:stretch>
            <a:fillRect/>
          </a:stretch>
        </p:blipFill>
        <p:spPr>
          <a:xfrm>
            <a:off x="7677821" y="3453045"/>
            <a:ext cx="533400" cy="533400"/>
          </a:xfrm>
          <a:prstGeom prst="rect">
            <a:avLst/>
          </a:prstGeom>
        </p:spPr>
      </p:pic>
      <p:pic>
        <p:nvPicPr>
          <p:cNvPr id="37" name="Picture 36" descr="sai.png"/>
          <p:cNvPicPr>
            <a:picLocks noChangeAspect="1"/>
          </p:cNvPicPr>
          <p:nvPr/>
        </p:nvPicPr>
        <p:blipFill>
          <a:blip r:embed="rId11" cstate="print"/>
          <a:stretch>
            <a:fillRect/>
          </a:stretch>
        </p:blipFill>
        <p:spPr>
          <a:xfrm>
            <a:off x="7749807" y="5105400"/>
            <a:ext cx="533400" cy="533400"/>
          </a:xfrm>
          <a:prstGeom prst="rect">
            <a:avLst/>
          </a:prstGeom>
        </p:spPr>
      </p:pic>
      <p:pic>
        <p:nvPicPr>
          <p:cNvPr id="38" name="Picture 37" descr="sai.png"/>
          <p:cNvPicPr>
            <a:picLocks noChangeAspect="1"/>
          </p:cNvPicPr>
          <p:nvPr/>
        </p:nvPicPr>
        <p:blipFill>
          <a:blip r:embed="rId11" cstate="print"/>
          <a:stretch>
            <a:fillRect/>
          </a:stretch>
        </p:blipFill>
        <p:spPr>
          <a:xfrm>
            <a:off x="7749807" y="6008757"/>
            <a:ext cx="533400" cy="533400"/>
          </a:xfrm>
          <a:prstGeom prst="rect">
            <a:avLst/>
          </a:prstGeom>
        </p:spPr>
      </p:pic>
      <p:sp>
        <p:nvSpPr>
          <p:cNvPr id="39" name="5-Point Star 38">
            <a:hlinkClick r:id="rId12" action="ppaction://hlinksldjump"/>
          </p:cNvPr>
          <p:cNvSpPr/>
          <p:nvPr/>
        </p:nvSpPr>
        <p:spPr>
          <a:xfrm>
            <a:off x="10578051" y="5786813"/>
            <a:ext cx="762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40" name="Picture 39" descr="43b282e5574b9381f3f2c3655d492a4e.png"/>
          <p:cNvPicPr>
            <a:picLocks noChangeAspect="1"/>
          </p:cNvPicPr>
          <p:nvPr/>
        </p:nvPicPr>
        <p:blipFill>
          <a:blip r:embed="rId13" cstate="print"/>
          <a:stretch>
            <a:fillRect/>
          </a:stretch>
        </p:blipFill>
        <p:spPr>
          <a:xfrm>
            <a:off x="1506064" y="4062645"/>
            <a:ext cx="685800" cy="685800"/>
          </a:xfrm>
          <a:prstGeom prst="rect">
            <a:avLst/>
          </a:prstGeom>
        </p:spPr>
      </p:pic>
      <p:pic>
        <p:nvPicPr>
          <p:cNvPr id="41" name="Picture 40" descr="43b282e5574b9381f3f2c3655d492a4e.png"/>
          <p:cNvPicPr>
            <a:picLocks noChangeAspect="1"/>
          </p:cNvPicPr>
          <p:nvPr/>
        </p:nvPicPr>
        <p:blipFill>
          <a:blip r:embed="rId13" cstate="print"/>
          <a:stretch>
            <a:fillRect/>
          </a:stretch>
        </p:blipFill>
        <p:spPr>
          <a:xfrm>
            <a:off x="1524000" y="5943600"/>
            <a:ext cx="685800" cy="685800"/>
          </a:xfrm>
          <a:prstGeom prst="rect">
            <a:avLst/>
          </a:prstGeom>
        </p:spPr>
      </p:pic>
      <p:pic>
        <p:nvPicPr>
          <p:cNvPr id="42" name="Picture 41" descr="43b282e5574b9381f3f2c3655d492a4e.png"/>
          <p:cNvPicPr>
            <a:picLocks noChangeAspect="1"/>
          </p:cNvPicPr>
          <p:nvPr/>
        </p:nvPicPr>
        <p:blipFill>
          <a:blip r:embed="rId13" cstate="print"/>
          <a:stretch>
            <a:fillRect/>
          </a:stretch>
        </p:blipFill>
        <p:spPr>
          <a:xfrm>
            <a:off x="1524000" y="5029200"/>
            <a:ext cx="685800" cy="685800"/>
          </a:xfrm>
          <a:prstGeom prst="rect">
            <a:avLst/>
          </a:prstGeom>
        </p:spPr>
      </p:pic>
      <p:pic>
        <p:nvPicPr>
          <p:cNvPr id="31" name="Picture 30" descr="43b282e5574b9381f3f2c3655d492a4e.png"/>
          <p:cNvPicPr>
            <a:picLocks noChangeAspect="1"/>
          </p:cNvPicPr>
          <p:nvPr/>
        </p:nvPicPr>
        <p:blipFill>
          <a:blip r:embed="rId13" cstate="print"/>
          <a:stretch>
            <a:fillRect/>
          </a:stretch>
        </p:blipFill>
        <p:spPr>
          <a:xfrm>
            <a:off x="1452014" y="3340939"/>
            <a:ext cx="685800" cy="685800"/>
          </a:xfrm>
          <a:prstGeom prst="rect">
            <a:avLst/>
          </a:prstGeom>
        </p:spPr>
      </p:pic>
      <p:pic>
        <p:nvPicPr>
          <p:cNvPr id="2" name="Picture 1" descr="Logo, company name&#10;&#10;Description automatically generated">
            <a:extLst>
              <a:ext uri="{FF2B5EF4-FFF2-40B4-BE49-F238E27FC236}">
                <a16:creationId xmlns:a16="http://schemas.microsoft.com/office/drawing/2014/main" id="{F6E39ED4-B99F-65DF-4284-7ED996417D1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pic>
        <p:nvPicPr>
          <p:cNvPr id="4" name="Picture 3">
            <a:extLst>
              <a:ext uri="{FF2B5EF4-FFF2-40B4-BE49-F238E27FC236}">
                <a16:creationId xmlns:a16="http://schemas.microsoft.com/office/drawing/2014/main" id="{6FE1B062-693E-9EA5-998F-FBDB384D8A67}"/>
              </a:ext>
            </a:extLst>
          </p:cNvPr>
          <p:cNvPicPr>
            <a:picLocks noChangeAspect="1"/>
          </p:cNvPicPr>
          <p:nvPr/>
        </p:nvPicPr>
        <p:blipFill>
          <a:blip r:embed="rId15"/>
          <a:stretch>
            <a:fillRect/>
          </a:stretch>
        </p:blipFill>
        <p:spPr>
          <a:xfrm>
            <a:off x="8915400" y="385387"/>
            <a:ext cx="2640288" cy="1998056"/>
          </a:xfrm>
          <a:prstGeom prst="rect">
            <a:avLst/>
          </a:prstGeom>
        </p:spPr>
      </p:pic>
    </p:spTree>
    <p:extLst>
      <p:ext uri="{BB962C8B-B14F-4D97-AF65-F5344CB8AC3E}">
        <p14:creationId xmlns:p14="http://schemas.microsoft.com/office/powerpoint/2010/main" val="3508768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16" presetClass="entr" presetSubtype="26" fill="hold" grpId="0" nodeType="after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Horizont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par>
                          <p:cTn id="34" fill="hold">
                            <p:stCondLst>
                              <p:cond delay="15000"/>
                            </p:stCondLst>
                            <p:childTnLst>
                              <p:par>
                                <p:cTn id="35" presetID="1" presetClass="entr" presetSubtype="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00B050"/>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par>
                                <p:cTn id="44" presetID="1"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18" grpId="0"/>
      <p:bldP spid="19" grpId="0"/>
      <p:bldP spid="20" grpId="0"/>
      <p:bldP spid="21" grpId="0"/>
      <p:bldP spid="26"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6" cstate="print"/>
          <a:stretch>
            <a:fillRect/>
          </a:stretch>
        </p:blipFill>
        <p:spPr>
          <a:xfrm>
            <a:off x="3041572" y="5172737"/>
            <a:ext cx="3895061" cy="575440"/>
          </a:xfrm>
          <a:prstGeom prst="rect">
            <a:avLst/>
          </a:prstGeom>
        </p:spPr>
      </p:pic>
      <p:sp>
        <p:nvSpPr>
          <p:cNvPr id="7" name="Oval 6"/>
          <p:cNvSpPr/>
          <p:nvPr/>
        </p:nvSpPr>
        <p:spPr>
          <a:xfrm>
            <a:off x="2127173" y="5096537"/>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6" cstate="print"/>
          <a:stretch>
            <a:fillRect/>
          </a:stretch>
        </p:blipFill>
        <p:spPr>
          <a:xfrm>
            <a:off x="2976014" y="3417139"/>
            <a:ext cx="3895060" cy="575440"/>
          </a:xfrm>
          <a:prstGeom prst="rect">
            <a:avLst/>
          </a:prstGeom>
        </p:spPr>
      </p:pic>
      <p:pic>
        <p:nvPicPr>
          <p:cNvPr id="9" name="Picture 8" descr="1456.png"/>
          <p:cNvPicPr>
            <a:picLocks noChangeAspect="1"/>
          </p:cNvPicPr>
          <p:nvPr/>
        </p:nvPicPr>
        <p:blipFill>
          <a:blip r:embed="rId6" cstate="print"/>
          <a:stretch>
            <a:fillRect/>
          </a:stretch>
        </p:blipFill>
        <p:spPr>
          <a:xfrm>
            <a:off x="3047998" y="4358950"/>
            <a:ext cx="3895059" cy="575440"/>
          </a:xfrm>
          <a:prstGeom prst="rect">
            <a:avLst/>
          </a:prstGeom>
        </p:spPr>
      </p:pic>
      <p:pic>
        <p:nvPicPr>
          <p:cNvPr id="10" name="Picture 9" descr="1456.png"/>
          <p:cNvPicPr>
            <a:picLocks noChangeAspect="1"/>
          </p:cNvPicPr>
          <p:nvPr/>
        </p:nvPicPr>
        <p:blipFill>
          <a:blip r:embed="rId6" cstate="print"/>
          <a:stretch>
            <a:fillRect/>
          </a:stretch>
        </p:blipFill>
        <p:spPr>
          <a:xfrm>
            <a:off x="3048000" y="6019800"/>
            <a:ext cx="3895058" cy="575440"/>
          </a:xfrm>
          <a:prstGeom prst="rect">
            <a:avLst/>
          </a:prstGeom>
        </p:spPr>
      </p:pic>
      <p:sp>
        <p:nvSpPr>
          <p:cNvPr id="11" name="Oval 10"/>
          <p:cNvSpPr/>
          <p:nvPr/>
        </p:nvSpPr>
        <p:spPr>
          <a:xfrm>
            <a:off x="2133599" y="428275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2061614" y="334093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4" name="TextBox 13"/>
          <p:cNvSpPr txBox="1"/>
          <p:nvPr/>
        </p:nvSpPr>
        <p:spPr>
          <a:xfrm>
            <a:off x="2203373" y="5172737"/>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noProof="0" dirty="0">
                <a:solidFill>
                  <a:prstClr val="black"/>
                </a:solidFill>
                <a:latin typeface="Times New Roman" pitchFamily="18" charset="0"/>
                <a:ea typeface="+mn-ea"/>
                <a:cs typeface="Times New Roman" pitchFamily="18" charset="0"/>
              </a:rPr>
              <a:t>C</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5" name="TextBox 14"/>
          <p:cNvSpPr txBox="1"/>
          <p:nvPr/>
        </p:nvSpPr>
        <p:spPr>
          <a:xfrm>
            <a:off x="2209800" y="60198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p>
        </p:txBody>
      </p:sp>
      <p:sp>
        <p:nvSpPr>
          <p:cNvPr id="16" name="TextBox 15"/>
          <p:cNvSpPr txBox="1"/>
          <p:nvPr/>
        </p:nvSpPr>
        <p:spPr>
          <a:xfrm>
            <a:off x="2209799" y="435895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prstClr val="black"/>
                </a:solidFill>
                <a:latin typeface="Times New Roman" pitchFamily="18" charset="0"/>
                <a:ea typeface="+mn-ea"/>
                <a:cs typeface="Times New Roman" pitchFamily="18" charset="0"/>
              </a:rPr>
              <a:t>B</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7" name="TextBox 16"/>
          <p:cNvSpPr txBox="1"/>
          <p:nvPr/>
        </p:nvSpPr>
        <p:spPr>
          <a:xfrm>
            <a:off x="2187207" y="3422229"/>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prstClr val="black"/>
                </a:solidFill>
                <a:latin typeface="Times New Roman" pitchFamily="18" charset="0"/>
                <a:ea typeface="+mn-ea"/>
                <a:cs typeface="Times New Roman" pitchFamily="18" charset="0"/>
              </a:rPr>
              <a:t>A</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8" name="TextBox 17"/>
          <p:cNvSpPr txBox="1"/>
          <p:nvPr/>
        </p:nvSpPr>
        <p:spPr>
          <a:xfrm>
            <a:off x="3063147" y="5154629"/>
            <a:ext cx="3539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itchFamily="18" charset="0"/>
                <a:sym typeface="Arial"/>
              </a:rPr>
              <a:t>Học</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sinh</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19" name="TextBox 18"/>
          <p:cNvSpPr txBox="1"/>
          <p:nvPr/>
        </p:nvSpPr>
        <p:spPr>
          <a:xfrm>
            <a:off x="3052213" y="3493339"/>
            <a:ext cx="34442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rgbClr val="002060"/>
                </a:solidFill>
                <a:latin typeface="UTM Avo" panose="02040603050506020204" pitchFamily="18" charset="0"/>
                <a:ea typeface="+mn-ea"/>
                <a:cs typeface="Times New Roman" pitchFamily="18" charset="0"/>
              </a:rPr>
              <a:t>Công</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nhân</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vệ</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sinh</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20" name="TextBox 19"/>
          <p:cNvSpPr txBox="1"/>
          <p:nvPr/>
        </p:nvSpPr>
        <p:spPr>
          <a:xfrm>
            <a:off x="3110450" y="4358950"/>
            <a:ext cx="4029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rgbClr val="002060"/>
                </a:solidFill>
                <a:latin typeface="UTM Avo" panose="02040603050506020204" pitchFamily="18" charset="0"/>
                <a:ea typeface="+mn-ea"/>
                <a:cs typeface="Times New Roman" pitchFamily="18" charset="0"/>
              </a:rPr>
              <a:t>Chiến</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sĩ</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hải</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quân</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21" name="TextBox 20"/>
          <p:cNvSpPr txBox="1"/>
          <p:nvPr/>
        </p:nvSpPr>
        <p:spPr>
          <a:xfrm>
            <a:off x="3124199" y="6019800"/>
            <a:ext cx="40160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itchFamily="18" charset="0"/>
                <a:sym typeface="Arial"/>
              </a:rPr>
              <a:t>Chú</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hề</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0197051" y="4291245"/>
            <a:ext cx="1143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9892251" y="3799820"/>
            <a:ext cx="1752600" cy="1768573"/>
          </a:xfrm>
          <a:prstGeom prst="rect">
            <a:avLst/>
          </a:prstGeom>
          <a:noFill/>
        </p:spPr>
      </p:pic>
      <p:sp>
        <p:nvSpPr>
          <p:cNvPr id="26" name="Cloud 25"/>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HẾT GIỜ</a:t>
            </a:r>
          </a:p>
        </p:txBody>
      </p:sp>
      <p:pic>
        <p:nvPicPr>
          <p:cNvPr id="28" name="Picture 27" descr="112.png"/>
          <p:cNvPicPr>
            <a:picLocks noChangeAspect="1"/>
          </p:cNvPicPr>
          <p:nvPr/>
        </p:nvPicPr>
        <p:blipFill>
          <a:blip r:embed="rId9" cstate="print"/>
          <a:stretch>
            <a:fillRect/>
          </a:stretch>
        </p:blipFill>
        <p:spPr>
          <a:xfrm>
            <a:off x="351544" y="-412167"/>
            <a:ext cx="9144000" cy="3581400"/>
          </a:xfrm>
          <a:prstGeom prst="rect">
            <a:avLst/>
          </a:prstGeom>
        </p:spPr>
      </p:pic>
      <p:sp>
        <p:nvSpPr>
          <p:cNvPr id="29" name="TextBox 28"/>
          <p:cNvSpPr txBox="1"/>
          <p:nvPr/>
        </p:nvSpPr>
        <p:spPr>
          <a:xfrm>
            <a:off x="2644407" y="884440"/>
            <a:ext cx="5638800" cy="954107"/>
          </a:xfrm>
          <a:prstGeom prst="rect">
            <a:avLst/>
          </a:prstGeom>
          <a:noFill/>
        </p:spPr>
        <p:txBody>
          <a:bodyPr wrap="square" rtlCol="0">
            <a:spAutoFit/>
          </a:bodyPr>
          <a:lstStyle/>
          <a:p>
            <a:pPr lvl="0">
              <a:buClrTx/>
              <a:defRPr/>
            </a:pPr>
            <a:r>
              <a:rPr lang="vi-VN" sz="2800" kern="1200" dirty="0">
                <a:solidFill>
                  <a:prstClr val="black"/>
                </a:solidFill>
                <a:latin typeface="UTM Avo" panose="02040603050506020204" pitchFamily="18" charset="0"/>
                <a:ea typeface="+mn-ea"/>
                <a:cs typeface="Times New Roman" pitchFamily="18" charset="0"/>
              </a:rPr>
              <a:t>Nói tên công việc của nhân vật trong hình sau đây.</a:t>
            </a: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sym typeface="Arial"/>
            </a:endParaRPr>
          </a:p>
        </p:txBody>
      </p:sp>
      <p:pic>
        <p:nvPicPr>
          <p:cNvPr id="35" name="Picture 34" descr="tich.png"/>
          <p:cNvPicPr>
            <a:picLocks noChangeAspect="1"/>
          </p:cNvPicPr>
          <p:nvPr/>
        </p:nvPicPr>
        <p:blipFill>
          <a:blip r:embed="rId10" cstate="print"/>
          <a:stretch>
            <a:fillRect/>
          </a:stretch>
        </p:blipFill>
        <p:spPr>
          <a:xfrm>
            <a:off x="7689330" y="4982237"/>
            <a:ext cx="723900" cy="723900"/>
          </a:xfrm>
          <a:prstGeom prst="rect">
            <a:avLst/>
          </a:prstGeom>
        </p:spPr>
      </p:pic>
      <p:pic>
        <p:nvPicPr>
          <p:cNvPr id="36" name="Picture 35" descr="sai.png"/>
          <p:cNvPicPr>
            <a:picLocks noChangeAspect="1"/>
          </p:cNvPicPr>
          <p:nvPr/>
        </p:nvPicPr>
        <p:blipFill>
          <a:blip r:embed="rId11" cstate="print"/>
          <a:stretch>
            <a:fillRect/>
          </a:stretch>
        </p:blipFill>
        <p:spPr>
          <a:xfrm>
            <a:off x="7677821" y="3453045"/>
            <a:ext cx="533400" cy="533400"/>
          </a:xfrm>
          <a:prstGeom prst="rect">
            <a:avLst/>
          </a:prstGeom>
        </p:spPr>
      </p:pic>
      <p:pic>
        <p:nvPicPr>
          <p:cNvPr id="37" name="Picture 36" descr="sai.png"/>
          <p:cNvPicPr>
            <a:picLocks noChangeAspect="1"/>
          </p:cNvPicPr>
          <p:nvPr/>
        </p:nvPicPr>
        <p:blipFill>
          <a:blip r:embed="rId11" cstate="print"/>
          <a:stretch>
            <a:fillRect/>
          </a:stretch>
        </p:blipFill>
        <p:spPr>
          <a:xfrm>
            <a:off x="7749806" y="4358950"/>
            <a:ext cx="533400" cy="533400"/>
          </a:xfrm>
          <a:prstGeom prst="rect">
            <a:avLst/>
          </a:prstGeom>
        </p:spPr>
      </p:pic>
      <p:pic>
        <p:nvPicPr>
          <p:cNvPr id="38" name="Picture 37" descr="sai.png"/>
          <p:cNvPicPr>
            <a:picLocks noChangeAspect="1"/>
          </p:cNvPicPr>
          <p:nvPr/>
        </p:nvPicPr>
        <p:blipFill>
          <a:blip r:embed="rId11" cstate="print"/>
          <a:stretch>
            <a:fillRect/>
          </a:stretch>
        </p:blipFill>
        <p:spPr>
          <a:xfrm>
            <a:off x="7749807" y="6008757"/>
            <a:ext cx="533400" cy="533400"/>
          </a:xfrm>
          <a:prstGeom prst="rect">
            <a:avLst/>
          </a:prstGeom>
        </p:spPr>
      </p:pic>
      <p:sp>
        <p:nvSpPr>
          <p:cNvPr id="39" name="5-Point Star 38">
            <a:hlinkClick r:id="rId12" action="ppaction://hlinksldjump"/>
          </p:cNvPr>
          <p:cNvSpPr/>
          <p:nvPr/>
        </p:nvSpPr>
        <p:spPr>
          <a:xfrm>
            <a:off x="10578051" y="5786813"/>
            <a:ext cx="762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40" name="Picture 39" descr="43b282e5574b9381f3f2c3655d492a4e.png"/>
          <p:cNvPicPr>
            <a:picLocks noChangeAspect="1"/>
          </p:cNvPicPr>
          <p:nvPr/>
        </p:nvPicPr>
        <p:blipFill>
          <a:blip r:embed="rId13" cstate="print"/>
          <a:stretch>
            <a:fillRect/>
          </a:stretch>
        </p:blipFill>
        <p:spPr>
          <a:xfrm>
            <a:off x="1517573" y="5020337"/>
            <a:ext cx="685800" cy="685800"/>
          </a:xfrm>
          <a:prstGeom prst="rect">
            <a:avLst/>
          </a:prstGeom>
        </p:spPr>
      </p:pic>
      <p:pic>
        <p:nvPicPr>
          <p:cNvPr id="41" name="Picture 40" descr="43b282e5574b9381f3f2c3655d492a4e.png"/>
          <p:cNvPicPr>
            <a:picLocks noChangeAspect="1"/>
          </p:cNvPicPr>
          <p:nvPr/>
        </p:nvPicPr>
        <p:blipFill>
          <a:blip r:embed="rId13" cstate="print"/>
          <a:stretch>
            <a:fillRect/>
          </a:stretch>
        </p:blipFill>
        <p:spPr>
          <a:xfrm>
            <a:off x="1524000" y="5943600"/>
            <a:ext cx="685800" cy="685800"/>
          </a:xfrm>
          <a:prstGeom prst="rect">
            <a:avLst/>
          </a:prstGeom>
        </p:spPr>
      </p:pic>
      <p:pic>
        <p:nvPicPr>
          <p:cNvPr id="42" name="Picture 41" descr="43b282e5574b9381f3f2c3655d492a4e.png"/>
          <p:cNvPicPr>
            <a:picLocks noChangeAspect="1"/>
          </p:cNvPicPr>
          <p:nvPr/>
        </p:nvPicPr>
        <p:blipFill>
          <a:blip r:embed="rId13" cstate="print"/>
          <a:stretch>
            <a:fillRect/>
          </a:stretch>
        </p:blipFill>
        <p:spPr>
          <a:xfrm>
            <a:off x="1523999" y="4282750"/>
            <a:ext cx="685800" cy="685800"/>
          </a:xfrm>
          <a:prstGeom prst="rect">
            <a:avLst/>
          </a:prstGeom>
        </p:spPr>
      </p:pic>
      <p:pic>
        <p:nvPicPr>
          <p:cNvPr id="31" name="Picture 30" descr="43b282e5574b9381f3f2c3655d492a4e.png"/>
          <p:cNvPicPr>
            <a:picLocks noChangeAspect="1"/>
          </p:cNvPicPr>
          <p:nvPr/>
        </p:nvPicPr>
        <p:blipFill>
          <a:blip r:embed="rId13" cstate="print"/>
          <a:stretch>
            <a:fillRect/>
          </a:stretch>
        </p:blipFill>
        <p:spPr>
          <a:xfrm>
            <a:off x="1452014" y="3340939"/>
            <a:ext cx="685800" cy="685800"/>
          </a:xfrm>
          <a:prstGeom prst="rect">
            <a:avLst/>
          </a:prstGeom>
        </p:spPr>
      </p:pic>
      <p:pic>
        <p:nvPicPr>
          <p:cNvPr id="2" name="Picture 1" descr="Logo, company name&#10;&#10;Description automatically generated">
            <a:extLst>
              <a:ext uri="{FF2B5EF4-FFF2-40B4-BE49-F238E27FC236}">
                <a16:creationId xmlns:a16="http://schemas.microsoft.com/office/drawing/2014/main" id="{F6E39ED4-B99F-65DF-4284-7ED996417D1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pic>
        <p:nvPicPr>
          <p:cNvPr id="24" name="Picture 23">
            <a:extLst>
              <a:ext uri="{FF2B5EF4-FFF2-40B4-BE49-F238E27FC236}">
                <a16:creationId xmlns:a16="http://schemas.microsoft.com/office/drawing/2014/main" id="{68BA1E0A-02AA-8C8B-A68B-A5C5B72C2C48}"/>
              </a:ext>
            </a:extLst>
          </p:cNvPr>
          <p:cNvPicPr>
            <a:picLocks noChangeAspect="1"/>
          </p:cNvPicPr>
          <p:nvPr/>
        </p:nvPicPr>
        <p:blipFill>
          <a:blip r:embed="rId15"/>
          <a:stretch>
            <a:fillRect/>
          </a:stretch>
        </p:blipFill>
        <p:spPr>
          <a:xfrm>
            <a:off x="9078667" y="292040"/>
            <a:ext cx="1689884" cy="2494350"/>
          </a:xfrm>
          <a:prstGeom prst="rect">
            <a:avLst/>
          </a:prstGeom>
        </p:spPr>
      </p:pic>
    </p:spTree>
    <p:extLst>
      <p:ext uri="{BB962C8B-B14F-4D97-AF65-F5344CB8AC3E}">
        <p14:creationId xmlns:p14="http://schemas.microsoft.com/office/powerpoint/2010/main" val="3943003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16" presetClass="entr" presetSubtype="26" fill="hold" grpId="0" nodeType="after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Horizont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par>
                          <p:cTn id="34" fill="hold">
                            <p:stCondLst>
                              <p:cond delay="15000"/>
                            </p:stCondLst>
                            <p:childTnLst>
                              <p:par>
                                <p:cTn id="35" presetID="1" presetClass="entr" presetSubtype="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00B050"/>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par>
                                <p:cTn id="44" presetID="1"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18" grpId="0"/>
      <p:bldP spid="19" grpId="0"/>
      <p:bldP spid="20" grpId="0"/>
      <p:bldP spid="21" grpId="0"/>
      <p:bldP spid="26" grpId="0" animBg="1"/>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6" cstate="print"/>
          <a:stretch>
            <a:fillRect/>
          </a:stretch>
        </p:blipFill>
        <p:spPr>
          <a:xfrm>
            <a:off x="3034915" y="5989190"/>
            <a:ext cx="3895061" cy="575440"/>
          </a:xfrm>
          <a:prstGeom prst="rect">
            <a:avLst/>
          </a:prstGeom>
        </p:spPr>
      </p:pic>
      <p:sp>
        <p:nvSpPr>
          <p:cNvPr id="7" name="Oval 6"/>
          <p:cNvSpPr/>
          <p:nvPr/>
        </p:nvSpPr>
        <p:spPr>
          <a:xfrm>
            <a:off x="2120516" y="591299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6" cstate="print"/>
          <a:stretch>
            <a:fillRect/>
          </a:stretch>
        </p:blipFill>
        <p:spPr>
          <a:xfrm>
            <a:off x="2976014" y="3417139"/>
            <a:ext cx="3895060" cy="575440"/>
          </a:xfrm>
          <a:prstGeom prst="rect">
            <a:avLst/>
          </a:prstGeom>
        </p:spPr>
      </p:pic>
      <p:pic>
        <p:nvPicPr>
          <p:cNvPr id="9" name="Picture 8" descr="1456.png"/>
          <p:cNvPicPr>
            <a:picLocks noChangeAspect="1"/>
          </p:cNvPicPr>
          <p:nvPr/>
        </p:nvPicPr>
        <p:blipFill>
          <a:blip r:embed="rId6" cstate="print"/>
          <a:stretch>
            <a:fillRect/>
          </a:stretch>
        </p:blipFill>
        <p:spPr>
          <a:xfrm>
            <a:off x="3047998" y="4358950"/>
            <a:ext cx="3895059" cy="575440"/>
          </a:xfrm>
          <a:prstGeom prst="rect">
            <a:avLst/>
          </a:prstGeom>
        </p:spPr>
      </p:pic>
      <p:pic>
        <p:nvPicPr>
          <p:cNvPr id="10" name="Picture 9" descr="1456.png"/>
          <p:cNvPicPr>
            <a:picLocks noChangeAspect="1"/>
          </p:cNvPicPr>
          <p:nvPr/>
        </p:nvPicPr>
        <p:blipFill>
          <a:blip r:embed="rId6" cstate="print"/>
          <a:stretch>
            <a:fillRect/>
          </a:stretch>
        </p:blipFill>
        <p:spPr>
          <a:xfrm>
            <a:off x="3047999" y="5192310"/>
            <a:ext cx="3895058" cy="575440"/>
          </a:xfrm>
          <a:prstGeom prst="rect">
            <a:avLst/>
          </a:prstGeom>
        </p:spPr>
      </p:pic>
      <p:sp>
        <p:nvSpPr>
          <p:cNvPr id="11" name="Oval 10"/>
          <p:cNvSpPr/>
          <p:nvPr/>
        </p:nvSpPr>
        <p:spPr>
          <a:xfrm>
            <a:off x="2133599" y="428275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2061614" y="334093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2133599" y="511611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4" name="TextBox 13"/>
          <p:cNvSpPr txBox="1"/>
          <p:nvPr/>
        </p:nvSpPr>
        <p:spPr>
          <a:xfrm>
            <a:off x="2196716" y="5971082"/>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prstClr val="black"/>
                </a:solidFill>
                <a:latin typeface="Times New Roman" pitchFamily="18" charset="0"/>
                <a:ea typeface="+mn-ea"/>
                <a:cs typeface="Times New Roman" pitchFamily="18" charset="0"/>
              </a:rPr>
              <a:t>D</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5" name="TextBox 14"/>
          <p:cNvSpPr txBox="1"/>
          <p:nvPr/>
        </p:nvSpPr>
        <p:spPr>
          <a:xfrm>
            <a:off x="2247899" y="5207271"/>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prstClr val="black"/>
                </a:solidFill>
                <a:latin typeface="Times New Roman" pitchFamily="18" charset="0"/>
                <a:ea typeface="+mn-ea"/>
                <a:cs typeface="Times New Roman" pitchFamily="18" charset="0"/>
              </a:rPr>
              <a:t>C</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6" name="TextBox 15"/>
          <p:cNvSpPr txBox="1"/>
          <p:nvPr/>
        </p:nvSpPr>
        <p:spPr>
          <a:xfrm>
            <a:off x="2209799" y="435895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prstClr val="black"/>
                </a:solidFill>
                <a:latin typeface="Times New Roman" pitchFamily="18" charset="0"/>
                <a:ea typeface="+mn-ea"/>
                <a:cs typeface="Times New Roman" pitchFamily="18" charset="0"/>
              </a:rPr>
              <a:t>B</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7" name="TextBox 16"/>
          <p:cNvSpPr txBox="1"/>
          <p:nvPr/>
        </p:nvSpPr>
        <p:spPr>
          <a:xfrm>
            <a:off x="2187207" y="3422229"/>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prstClr val="black"/>
                </a:solidFill>
                <a:latin typeface="Times New Roman" pitchFamily="18" charset="0"/>
                <a:ea typeface="+mn-ea"/>
                <a:cs typeface="Times New Roman" pitchFamily="18" charset="0"/>
              </a:rPr>
              <a:t>A</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8" name="TextBox 17"/>
          <p:cNvSpPr txBox="1"/>
          <p:nvPr/>
        </p:nvSpPr>
        <p:spPr>
          <a:xfrm>
            <a:off x="3056490" y="5971082"/>
            <a:ext cx="3539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itchFamily="18" charset="0"/>
                <a:sym typeface="Arial"/>
              </a:rPr>
              <a:t>Chú</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hề</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19" name="TextBox 18"/>
          <p:cNvSpPr txBox="1"/>
          <p:nvPr/>
        </p:nvSpPr>
        <p:spPr>
          <a:xfrm>
            <a:off x="3052213" y="3493339"/>
            <a:ext cx="34442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rgbClr val="002060"/>
                </a:solidFill>
                <a:latin typeface="UTM Avo" panose="02040603050506020204" pitchFamily="18" charset="0"/>
                <a:ea typeface="+mn-ea"/>
                <a:cs typeface="Times New Roman" pitchFamily="18" charset="0"/>
              </a:rPr>
              <a:t>Công</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nhân</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vệ</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sinh</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20" name="TextBox 19"/>
          <p:cNvSpPr txBox="1"/>
          <p:nvPr/>
        </p:nvSpPr>
        <p:spPr>
          <a:xfrm>
            <a:off x="3110450" y="4358950"/>
            <a:ext cx="4029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rgbClr val="002060"/>
                </a:solidFill>
                <a:latin typeface="UTM Avo" panose="02040603050506020204" pitchFamily="18" charset="0"/>
                <a:ea typeface="+mn-ea"/>
                <a:cs typeface="Times New Roman" pitchFamily="18" charset="0"/>
              </a:rPr>
              <a:t>Chiến</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sĩ</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hải</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quân</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21" name="TextBox 20"/>
          <p:cNvSpPr txBox="1"/>
          <p:nvPr/>
        </p:nvSpPr>
        <p:spPr>
          <a:xfrm>
            <a:off x="3124199" y="5192310"/>
            <a:ext cx="1702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rgbClr val="002060"/>
                </a:solidFill>
                <a:latin typeface="UTM Avo" panose="02040603050506020204" pitchFamily="18" charset="0"/>
                <a:ea typeface="+mn-ea"/>
                <a:cs typeface="Times New Roman" pitchFamily="18" charset="0"/>
              </a:rPr>
              <a:t>Học</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sinh</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0197051" y="4291245"/>
            <a:ext cx="1143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9892251" y="3799820"/>
            <a:ext cx="1752600" cy="1768573"/>
          </a:xfrm>
          <a:prstGeom prst="rect">
            <a:avLst/>
          </a:prstGeom>
          <a:noFill/>
        </p:spPr>
      </p:pic>
      <p:sp>
        <p:nvSpPr>
          <p:cNvPr id="26" name="Cloud 25"/>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HẾT GIỜ</a:t>
            </a:r>
          </a:p>
        </p:txBody>
      </p:sp>
      <p:pic>
        <p:nvPicPr>
          <p:cNvPr id="28" name="Picture 27" descr="112.png"/>
          <p:cNvPicPr>
            <a:picLocks noChangeAspect="1"/>
          </p:cNvPicPr>
          <p:nvPr/>
        </p:nvPicPr>
        <p:blipFill>
          <a:blip r:embed="rId9" cstate="print"/>
          <a:stretch>
            <a:fillRect/>
          </a:stretch>
        </p:blipFill>
        <p:spPr>
          <a:xfrm>
            <a:off x="351544" y="-412167"/>
            <a:ext cx="9144000" cy="3581400"/>
          </a:xfrm>
          <a:prstGeom prst="rect">
            <a:avLst/>
          </a:prstGeom>
        </p:spPr>
      </p:pic>
      <p:sp>
        <p:nvSpPr>
          <p:cNvPr id="29" name="TextBox 28"/>
          <p:cNvSpPr txBox="1"/>
          <p:nvPr/>
        </p:nvSpPr>
        <p:spPr>
          <a:xfrm>
            <a:off x="2644407" y="884440"/>
            <a:ext cx="5638800" cy="954107"/>
          </a:xfrm>
          <a:prstGeom prst="rect">
            <a:avLst/>
          </a:prstGeom>
          <a:noFill/>
        </p:spPr>
        <p:txBody>
          <a:bodyPr wrap="square" rtlCol="0">
            <a:spAutoFit/>
          </a:bodyPr>
          <a:lstStyle/>
          <a:p>
            <a:pPr lvl="0">
              <a:buClrTx/>
              <a:defRPr/>
            </a:pPr>
            <a:r>
              <a:rPr lang="vi-VN" sz="2800" kern="1200" dirty="0">
                <a:solidFill>
                  <a:prstClr val="black"/>
                </a:solidFill>
                <a:latin typeface="UTM Avo" panose="02040603050506020204" pitchFamily="18" charset="0"/>
                <a:ea typeface="+mn-ea"/>
                <a:cs typeface="Times New Roman" pitchFamily="18" charset="0"/>
              </a:rPr>
              <a:t>Nói tên công việc của nhân vật trong hình sau đây.</a:t>
            </a: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sym typeface="Arial"/>
            </a:endParaRPr>
          </a:p>
        </p:txBody>
      </p:sp>
      <p:pic>
        <p:nvPicPr>
          <p:cNvPr id="35" name="Picture 34" descr="tich.png"/>
          <p:cNvPicPr>
            <a:picLocks noChangeAspect="1"/>
          </p:cNvPicPr>
          <p:nvPr/>
        </p:nvPicPr>
        <p:blipFill>
          <a:blip r:embed="rId10" cstate="print"/>
          <a:stretch>
            <a:fillRect/>
          </a:stretch>
        </p:blipFill>
        <p:spPr>
          <a:xfrm>
            <a:off x="7682673" y="5798690"/>
            <a:ext cx="723900" cy="723900"/>
          </a:xfrm>
          <a:prstGeom prst="rect">
            <a:avLst/>
          </a:prstGeom>
        </p:spPr>
      </p:pic>
      <p:pic>
        <p:nvPicPr>
          <p:cNvPr id="36" name="Picture 35" descr="sai.png"/>
          <p:cNvPicPr>
            <a:picLocks noChangeAspect="1"/>
          </p:cNvPicPr>
          <p:nvPr/>
        </p:nvPicPr>
        <p:blipFill>
          <a:blip r:embed="rId11" cstate="print"/>
          <a:stretch>
            <a:fillRect/>
          </a:stretch>
        </p:blipFill>
        <p:spPr>
          <a:xfrm>
            <a:off x="7677821" y="3453045"/>
            <a:ext cx="533400" cy="533400"/>
          </a:xfrm>
          <a:prstGeom prst="rect">
            <a:avLst/>
          </a:prstGeom>
        </p:spPr>
      </p:pic>
      <p:pic>
        <p:nvPicPr>
          <p:cNvPr id="37" name="Picture 36" descr="sai.png"/>
          <p:cNvPicPr>
            <a:picLocks noChangeAspect="1"/>
          </p:cNvPicPr>
          <p:nvPr/>
        </p:nvPicPr>
        <p:blipFill>
          <a:blip r:embed="rId11" cstate="print"/>
          <a:stretch>
            <a:fillRect/>
          </a:stretch>
        </p:blipFill>
        <p:spPr>
          <a:xfrm>
            <a:off x="7749806" y="4358950"/>
            <a:ext cx="533400" cy="533400"/>
          </a:xfrm>
          <a:prstGeom prst="rect">
            <a:avLst/>
          </a:prstGeom>
        </p:spPr>
      </p:pic>
      <p:pic>
        <p:nvPicPr>
          <p:cNvPr id="38" name="Picture 37" descr="sai.png"/>
          <p:cNvPicPr>
            <a:picLocks noChangeAspect="1"/>
          </p:cNvPicPr>
          <p:nvPr/>
        </p:nvPicPr>
        <p:blipFill>
          <a:blip r:embed="rId11" cstate="print"/>
          <a:stretch>
            <a:fillRect/>
          </a:stretch>
        </p:blipFill>
        <p:spPr>
          <a:xfrm>
            <a:off x="7749806" y="5181267"/>
            <a:ext cx="533400" cy="533400"/>
          </a:xfrm>
          <a:prstGeom prst="rect">
            <a:avLst/>
          </a:prstGeom>
        </p:spPr>
      </p:pic>
      <p:sp>
        <p:nvSpPr>
          <p:cNvPr id="39" name="5-Point Star 38">
            <a:hlinkClick r:id="rId12" action="ppaction://hlinksldjump"/>
          </p:cNvPr>
          <p:cNvSpPr/>
          <p:nvPr/>
        </p:nvSpPr>
        <p:spPr>
          <a:xfrm>
            <a:off x="10578051" y="5786813"/>
            <a:ext cx="762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40" name="Picture 39" descr="43b282e5574b9381f3f2c3655d492a4e.png"/>
          <p:cNvPicPr>
            <a:picLocks noChangeAspect="1"/>
          </p:cNvPicPr>
          <p:nvPr/>
        </p:nvPicPr>
        <p:blipFill>
          <a:blip r:embed="rId13" cstate="print"/>
          <a:stretch>
            <a:fillRect/>
          </a:stretch>
        </p:blipFill>
        <p:spPr>
          <a:xfrm>
            <a:off x="1510916" y="5836790"/>
            <a:ext cx="685800" cy="685800"/>
          </a:xfrm>
          <a:prstGeom prst="rect">
            <a:avLst/>
          </a:prstGeom>
        </p:spPr>
      </p:pic>
      <p:pic>
        <p:nvPicPr>
          <p:cNvPr id="41" name="Picture 40" descr="43b282e5574b9381f3f2c3655d492a4e.png"/>
          <p:cNvPicPr>
            <a:picLocks noChangeAspect="1"/>
          </p:cNvPicPr>
          <p:nvPr/>
        </p:nvPicPr>
        <p:blipFill>
          <a:blip r:embed="rId13" cstate="print"/>
          <a:stretch>
            <a:fillRect/>
          </a:stretch>
        </p:blipFill>
        <p:spPr>
          <a:xfrm>
            <a:off x="1494318" y="5059770"/>
            <a:ext cx="685800" cy="685800"/>
          </a:xfrm>
          <a:prstGeom prst="rect">
            <a:avLst/>
          </a:prstGeom>
        </p:spPr>
      </p:pic>
      <p:pic>
        <p:nvPicPr>
          <p:cNvPr id="42" name="Picture 41" descr="43b282e5574b9381f3f2c3655d492a4e.png"/>
          <p:cNvPicPr>
            <a:picLocks noChangeAspect="1"/>
          </p:cNvPicPr>
          <p:nvPr/>
        </p:nvPicPr>
        <p:blipFill>
          <a:blip r:embed="rId13" cstate="print"/>
          <a:stretch>
            <a:fillRect/>
          </a:stretch>
        </p:blipFill>
        <p:spPr>
          <a:xfrm>
            <a:off x="1523999" y="4282750"/>
            <a:ext cx="685800" cy="685800"/>
          </a:xfrm>
          <a:prstGeom prst="rect">
            <a:avLst/>
          </a:prstGeom>
        </p:spPr>
      </p:pic>
      <p:pic>
        <p:nvPicPr>
          <p:cNvPr id="31" name="Picture 30" descr="43b282e5574b9381f3f2c3655d492a4e.png"/>
          <p:cNvPicPr>
            <a:picLocks noChangeAspect="1"/>
          </p:cNvPicPr>
          <p:nvPr/>
        </p:nvPicPr>
        <p:blipFill>
          <a:blip r:embed="rId13" cstate="print"/>
          <a:stretch>
            <a:fillRect/>
          </a:stretch>
        </p:blipFill>
        <p:spPr>
          <a:xfrm>
            <a:off x="1452014" y="3340939"/>
            <a:ext cx="685800" cy="685800"/>
          </a:xfrm>
          <a:prstGeom prst="rect">
            <a:avLst/>
          </a:prstGeom>
        </p:spPr>
      </p:pic>
      <p:pic>
        <p:nvPicPr>
          <p:cNvPr id="2" name="Picture 1" descr="Logo, company name&#10;&#10;Description automatically generated">
            <a:extLst>
              <a:ext uri="{FF2B5EF4-FFF2-40B4-BE49-F238E27FC236}">
                <a16:creationId xmlns:a16="http://schemas.microsoft.com/office/drawing/2014/main" id="{F6E39ED4-B99F-65DF-4284-7ED996417D1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pic>
        <p:nvPicPr>
          <p:cNvPr id="5" name="Picture 4">
            <a:extLst>
              <a:ext uri="{FF2B5EF4-FFF2-40B4-BE49-F238E27FC236}">
                <a16:creationId xmlns:a16="http://schemas.microsoft.com/office/drawing/2014/main" id="{A16E6746-6636-AD7F-0DE4-63C2404392CE}"/>
              </a:ext>
            </a:extLst>
          </p:cNvPr>
          <p:cNvPicPr>
            <a:picLocks noChangeAspect="1"/>
          </p:cNvPicPr>
          <p:nvPr/>
        </p:nvPicPr>
        <p:blipFill>
          <a:blip r:embed="rId15"/>
          <a:stretch>
            <a:fillRect/>
          </a:stretch>
        </p:blipFill>
        <p:spPr>
          <a:xfrm>
            <a:off x="8996362" y="144506"/>
            <a:ext cx="1590675" cy="2433973"/>
          </a:xfrm>
          <a:prstGeom prst="rect">
            <a:avLst/>
          </a:prstGeom>
        </p:spPr>
      </p:pic>
    </p:spTree>
    <p:extLst>
      <p:ext uri="{BB962C8B-B14F-4D97-AF65-F5344CB8AC3E}">
        <p14:creationId xmlns:p14="http://schemas.microsoft.com/office/powerpoint/2010/main" val="1506279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16" presetClass="entr" presetSubtype="26" fill="hold" grpId="0" nodeType="after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Horizont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par>
                          <p:cTn id="34" fill="hold">
                            <p:stCondLst>
                              <p:cond delay="15000"/>
                            </p:stCondLst>
                            <p:childTnLst>
                              <p:par>
                                <p:cTn id="35" presetID="1" presetClass="entr" presetSubtype="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00B050"/>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par>
                                <p:cTn id="44" presetID="1"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18" grpId="0"/>
      <p:bldP spid="19" grpId="0"/>
      <p:bldP spid="20" grpId="0"/>
      <p:bldP spid="21" grpId="0"/>
      <p:bldP spid="26"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6" cstate="print"/>
          <a:stretch>
            <a:fillRect/>
          </a:stretch>
        </p:blipFill>
        <p:spPr>
          <a:xfrm>
            <a:off x="3030063" y="4215045"/>
            <a:ext cx="3895061" cy="575440"/>
          </a:xfrm>
          <a:prstGeom prst="rect">
            <a:avLst/>
          </a:prstGeom>
        </p:spPr>
      </p:pic>
      <p:sp>
        <p:nvSpPr>
          <p:cNvPr id="7" name="Oval 6"/>
          <p:cNvSpPr/>
          <p:nvPr/>
        </p:nvSpPr>
        <p:spPr>
          <a:xfrm>
            <a:off x="2115664" y="413884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6" cstate="print"/>
          <a:stretch>
            <a:fillRect/>
          </a:stretch>
        </p:blipFill>
        <p:spPr>
          <a:xfrm>
            <a:off x="2976014" y="3417139"/>
            <a:ext cx="3895060" cy="575440"/>
          </a:xfrm>
          <a:prstGeom prst="rect">
            <a:avLst/>
          </a:prstGeom>
        </p:spPr>
      </p:pic>
      <p:pic>
        <p:nvPicPr>
          <p:cNvPr id="9" name="Picture 8" descr="1456.png"/>
          <p:cNvPicPr>
            <a:picLocks noChangeAspect="1"/>
          </p:cNvPicPr>
          <p:nvPr/>
        </p:nvPicPr>
        <p:blipFill>
          <a:blip r:embed="rId6" cstate="print"/>
          <a:stretch>
            <a:fillRect/>
          </a:stretch>
        </p:blipFill>
        <p:spPr>
          <a:xfrm>
            <a:off x="3047999" y="5105400"/>
            <a:ext cx="3895059" cy="575440"/>
          </a:xfrm>
          <a:prstGeom prst="rect">
            <a:avLst/>
          </a:prstGeom>
        </p:spPr>
      </p:pic>
      <p:pic>
        <p:nvPicPr>
          <p:cNvPr id="10" name="Picture 9" descr="1456.png"/>
          <p:cNvPicPr>
            <a:picLocks noChangeAspect="1"/>
          </p:cNvPicPr>
          <p:nvPr/>
        </p:nvPicPr>
        <p:blipFill>
          <a:blip r:embed="rId6" cstate="print"/>
          <a:stretch>
            <a:fillRect/>
          </a:stretch>
        </p:blipFill>
        <p:spPr>
          <a:xfrm>
            <a:off x="3048000" y="6019800"/>
            <a:ext cx="3895058" cy="575440"/>
          </a:xfrm>
          <a:prstGeom prst="rect">
            <a:avLst/>
          </a:prstGeom>
        </p:spPr>
      </p:pic>
      <p:sp>
        <p:nvSpPr>
          <p:cNvPr id="11" name="Oval 10"/>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2061614" y="334093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4" name="TextBox 13"/>
          <p:cNvSpPr txBox="1"/>
          <p:nvPr/>
        </p:nvSpPr>
        <p:spPr>
          <a:xfrm>
            <a:off x="2191864" y="4215045"/>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prstClr val="black"/>
                </a:solidFill>
                <a:latin typeface="Times New Roman" pitchFamily="18" charset="0"/>
                <a:ea typeface="+mn-ea"/>
                <a:cs typeface="Times New Roman" pitchFamily="18" charset="0"/>
              </a:rPr>
              <a:t>B</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5" name="TextBox 14"/>
          <p:cNvSpPr txBox="1"/>
          <p:nvPr/>
        </p:nvSpPr>
        <p:spPr>
          <a:xfrm>
            <a:off x="2209800" y="60198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p>
        </p:txBody>
      </p:sp>
      <p:sp>
        <p:nvSpPr>
          <p:cNvPr id="16" name="TextBox 15"/>
          <p:cNvSpPr txBox="1"/>
          <p:nvPr/>
        </p:nvSpPr>
        <p:spPr>
          <a:xfrm>
            <a:off x="2209800" y="5105400"/>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a:t>
            </a:r>
          </a:p>
        </p:txBody>
      </p:sp>
      <p:sp>
        <p:nvSpPr>
          <p:cNvPr id="17" name="TextBox 16"/>
          <p:cNvSpPr txBox="1"/>
          <p:nvPr/>
        </p:nvSpPr>
        <p:spPr>
          <a:xfrm>
            <a:off x="2187207" y="3422229"/>
            <a:ext cx="457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prstClr val="black"/>
                </a:solidFill>
                <a:latin typeface="Times New Roman" pitchFamily="18" charset="0"/>
                <a:ea typeface="+mn-ea"/>
                <a:cs typeface="Times New Roman" pitchFamily="18" charset="0"/>
              </a:rPr>
              <a:t>A</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8" name="TextBox 17"/>
          <p:cNvSpPr txBox="1"/>
          <p:nvPr/>
        </p:nvSpPr>
        <p:spPr>
          <a:xfrm>
            <a:off x="3051638" y="4196937"/>
            <a:ext cx="27169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rgbClr val="002060"/>
                </a:solidFill>
                <a:latin typeface="UTM Avo" panose="02040603050506020204" pitchFamily="18" charset="0"/>
                <a:ea typeface="+mn-ea"/>
                <a:cs typeface="Times New Roman" pitchFamily="18" charset="0"/>
              </a:rPr>
              <a:t>Bác sĩ/ Y tá</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19" name="TextBox 18"/>
          <p:cNvSpPr txBox="1"/>
          <p:nvPr/>
        </p:nvSpPr>
        <p:spPr>
          <a:xfrm>
            <a:off x="3052213" y="3493339"/>
            <a:ext cx="34442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rgbClr val="002060"/>
                </a:solidFill>
                <a:latin typeface="UTM Avo" panose="02040603050506020204" pitchFamily="18" charset="0"/>
                <a:ea typeface="+mn-ea"/>
                <a:cs typeface="Times New Roman" pitchFamily="18" charset="0"/>
              </a:rPr>
              <a:t>Công</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nhân</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vệ</a:t>
            </a:r>
            <a:r>
              <a:rPr lang="en-US" sz="2800" kern="1200" dirty="0">
                <a:solidFill>
                  <a:srgbClr val="002060"/>
                </a:solidFill>
                <a:latin typeface="UTM Avo" panose="02040603050506020204" pitchFamily="18" charset="0"/>
                <a:ea typeface="+mn-ea"/>
                <a:cs typeface="Times New Roman" pitchFamily="18" charset="0"/>
              </a:rPr>
              <a:t> </a:t>
            </a:r>
            <a:r>
              <a:rPr lang="en-US" sz="2800" kern="1200" dirty="0" err="1">
                <a:solidFill>
                  <a:srgbClr val="002060"/>
                </a:solidFill>
                <a:latin typeface="UTM Avo" panose="02040603050506020204" pitchFamily="18" charset="0"/>
                <a:ea typeface="+mn-ea"/>
                <a:cs typeface="Times New Roman" pitchFamily="18" charset="0"/>
              </a:rPr>
              <a:t>sinh</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20" name="TextBox 19"/>
          <p:cNvSpPr txBox="1"/>
          <p:nvPr/>
        </p:nvSpPr>
        <p:spPr>
          <a:xfrm>
            <a:off x="3110451" y="5105400"/>
            <a:ext cx="4029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itchFamily="18" charset="0"/>
                <a:sym typeface="Arial"/>
              </a:rPr>
              <a:t>Học</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sinh</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sp>
        <p:nvSpPr>
          <p:cNvPr id="21" name="TextBox 20"/>
          <p:cNvSpPr txBox="1"/>
          <p:nvPr/>
        </p:nvSpPr>
        <p:spPr>
          <a:xfrm>
            <a:off x="3124199" y="6019800"/>
            <a:ext cx="40160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itchFamily="18" charset="0"/>
                <a:sym typeface="Arial"/>
              </a:rPr>
              <a:t>Chú</a:t>
            </a:r>
            <a:r>
              <a:rPr kumimoji="0" lang="en-US" sz="2800" b="0" i="0" u="none" strike="noStrike" kern="1200" cap="none" spc="0" normalizeH="0" noProof="0" dirty="0">
                <a:ln>
                  <a:noFill/>
                </a:ln>
                <a:solidFill>
                  <a:srgbClr val="002060"/>
                </a:solidFill>
                <a:effectLst/>
                <a:uLnTx/>
                <a:uFillTx/>
                <a:latin typeface="UTM Avo" panose="02040603050506020204" pitchFamily="18" charset="0"/>
                <a:ea typeface="+mn-ea"/>
                <a:cs typeface="Times New Roman" pitchFamily="18" charset="0"/>
                <a:sym typeface="Arial"/>
              </a:rPr>
              <a:t> </a:t>
            </a:r>
            <a:r>
              <a:rPr kumimoji="0" lang="en-US" sz="2800" b="0" i="0" u="none" strike="noStrike" kern="1200" cap="none" spc="0" normalizeH="0" noProof="0" dirty="0" err="1">
                <a:ln>
                  <a:noFill/>
                </a:ln>
                <a:solidFill>
                  <a:srgbClr val="002060"/>
                </a:solidFill>
                <a:effectLst/>
                <a:uLnTx/>
                <a:uFillTx/>
                <a:latin typeface="UTM Avo" panose="02040603050506020204" pitchFamily="18" charset="0"/>
                <a:ea typeface="+mn-ea"/>
                <a:cs typeface="Times New Roman" pitchFamily="18" charset="0"/>
                <a:sym typeface="Arial"/>
              </a:rPr>
              <a:t>hề</a:t>
            </a:r>
            <a:endParaRPr kumimoji="0" lang="en-US" sz="2800"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itchFamily="18"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0197051" y="4291245"/>
            <a:ext cx="1143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9892251" y="3799820"/>
            <a:ext cx="1752600" cy="1768573"/>
          </a:xfrm>
          <a:prstGeom prst="rect">
            <a:avLst/>
          </a:prstGeom>
          <a:noFill/>
        </p:spPr>
      </p:pic>
      <p:sp>
        <p:nvSpPr>
          <p:cNvPr id="26" name="Cloud 25"/>
          <p:cNvSpPr/>
          <p:nvPr/>
        </p:nvSpPr>
        <p:spPr>
          <a:xfrm>
            <a:off x="89154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HẾT GIỜ</a:t>
            </a:r>
          </a:p>
        </p:txBody>
      </p:sp>
      <p:pic>
        <p:nvPicPr>
          <p:cNvPr id="28" name="Picture 27" descr="112.png"/>
          <p:cNvPicPr>
            <a:picLocks noChangeAspect="1"/>
          </p:cNvPicPr>
          <p:nvPr/>
        </p:nvPicPr>
        <p:blipFill>
          <a:blip r:embed="rId9" cstate="print"/>
          <a:stretch>
            <a:fillRect/>
          </a:stretch>
        </p:blipFill>
        <p:spPr>
          <a:xfrm>
            <a:off x="351544" y="-412167"/>
            <a:ext cx="9144000" cy="3581400"/>
          </a:xfrm>
          <a:prstGeom prst="rect">
            <a:avLst/>
          </a:prstGeom>
        </p:spPr>
      </p:pic>
      <p:sp>
        <p:nvSpPr>
          <p:cNvPr id="29" name="TextBox 28"/>
          <p:cNvSpPr txBox="1"/>
          <p:nvPr/>
        </p:nvSpPr>
        <p:spPr>
          <a:xfrm>
            <a:off x="2644407" y="884440"/>
            <a:ext cx="5638800" cy="954107"/>
          </a:xfrm>
          <a:prstGeom prst="rect">
            <a:avLst/>
          </a:prstGeom>
          <a:noFill/>
        </p:spPr>
        <p:txBody>
          <a:bodyPr wrap="square" rtlCol="0">
            <a:spAutoFit/>
          </a:bodyPr>
          <a:lstStyle/>
          <a:p>
            <a:pPr lvl="0">
              <a:buClrTx/>
              <a:defRPr/>
            </a:pPr>
            <a:r>
              <a:rPr lang="vi-VN" sz="2800" kern="1200" dirty="0">
                <a:solidFill>
                  <a:prstClr val="black"/>
                </a:solidFill>
                <a:latin typeface="UTM Avo" panose="02040603050506020204" pitchFamily="18" charset="0"/>
                <a:ea typeface="+mn-ea"/>
                <a:cs typeface="Times New Roman" pitchFamily="18" charset="0"/>
              </a:rPr>
              <a:t>Nói tên công việc của nhân vật trong hình sau đây.</a:t>
            </a:r>
            <a:endParaRPr kumimoji="0" lang="en-US" sz="28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sym typeface="Arial"/>
            </a:endParaRPr>
          </a:p>
        </p:txBody>
      </p:sp>
      <p:pic>
        <p:nvPicPr>
          <p:cNvPr id="35" name="Picture 34" descr="tich.png"/>
          <p:cNvPicPr>
            <a:picLocks noChangeAspect="1"/>
          </p:cNvPicPr>
          <p:nvPr/>
        </p:nvPicPr>
        <p:blipFill>
          <a:blip r:embed="rId10" cstate="print"/>
          <a:stretch>
            <a:fillRect/>
          </a:stretch>
        </p:blipFill>
        <p:spPr>
          <a:xfrm>
            <a:off x="7677821" y="4024545"/>
            <a:ext cx="723900" cy="723900"/>
          </a:xfrm>
          <a:prstGeom prst="rect">
            <a:avLst/>
          </a:prstGeom>
        </p:spPr>
      </p:pic>
      <p:pic>
        <p:nvPicPr>
          <p:cNvPr id="36" name="Picture 35" descr="sai.png"/>
          <p:cNvPicPr>
            <a:picLocks noChangeAspect="1"/>
          </p:cNvPicPr>
          <p:nvPr/>
        </p:nvPicPr>
        <p:blipFill>
          <a:blip r:embed="rId11" cstate="print"/>
          <a:stretch>
            <a:fillRect/>
          </a:stretch>
        </p:blipFill>
        <p:spPr>
          <a:xfrm>
            <a:off x="7677821" y="3453045"/>
            <a:ext cx="533400" cy="533400"/>
          </a:xfrm>
          <a:prstGeom prst="rect">
            <a:avLst/>
          </a:prstGeom>
        </p:spPr>
      </p:pic>
      <p:pic>
        <p:nvPicPr>
          <p:cNvPr id="37" name="Picture 36" descr="sai.png"/>
          <p:cNvPicPr>
            <a:picLocks noChangeAspect="1"/>
          </p:cNvPicPr>
          <p:nvPr/>
        </p:nvPicPr>
        <p:blipFill>
          <a:blip r:embed="rId11" cstate="print"/>
          <a:stretch>
            <a:fillRect/>
          </a:stretch>
        </p:blipFill>
        <p:spPr>
          <a:xfrm>
            <a:off x="7749807" y="5105400"/>
            <a:ext cx="533400" cy="533400"/>
          </a:xfrm>
          <a:prstGeom prst="rect">
            <a:avLst/>
          </a:prstGeom>
        </p:spPr>
      </p:pic>
      <p:pic>
        <p:nvPicPr>
          <p:cNvPr id="38" name="Picture 37" descr="sai.png"/>
          <p:cNvPicPr>
            <a:picLocks noChangeAspect="1"/>
          </p:cNvPicPr>
          <p:nvPr/>
        </p:nvPicPr>
        <p:blipFill>
          <a:blip r:embed="rId11" cstate="print"/>
          <a:stretch>
            <a:fillRect/>
          </a:stretch>
        </p:blipFill>
        <p:spPr>
          <a:xfrm>
            <a:off x="7749807" y="6008757"/>
            <a:ext cx="533400" cy="533400"/>
          </a:xfrm>
          <a:prstGeom prst="rect">
            <a:avLst/>
          </a:prstGeom>
        </p:spPr>
      </p:pic>
      <p:sp>
        <p:nvSpPr>
          <p:cNvPr id="39" name="5-Point Star 38">
            <a:hlinkClick r:id="rId12" action="ppaction://hlinksldjump"/>
          </p:cNvPr>
          <p:cNvSpPr/>
          <p:nvPr/>
        </p:nvSpPr>
        <p:spPr>
          <a:xfrm>
            <a:off x="10578051" y="5786813"/>
            <a:ext cx="762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40" name="Picture 39" descr="43b282e5574b9381f3f2c3655d492a4e.png"/>
          <p:cNvPicPr>
            <a:picLocks noChangeAspect="1"/>
          </p:cNvPicPr>
          <p:nvPr/>
        </p:nvPicPr>
        <p:blipFill>
          <a:blip r:embed="rId13" cstate="print"/>
          <a:stretch>
            <a:fillRect/>
          </a:stretch>
        </p:blipFill>
        <p:spPr>
          <a:xfrm>
            <a:off x="1506064" y="4062645"/>
            <a:ext cx="685800" cy="685800"/>
          </a:xfrm>
          <a:prstGeom prst="rect">
            <a:avLst/>
          </a:prstGeom>
        </p:spPr>
      </p:pic>
      <p:pic>
        <p:nvPicPr>
          <p:cNvPr id="41" name="Picture 40" descr="43b282e5574b9381f3f2c3655d492a4e.png"/>
          <p:cNvPicPr>
            <a:picLocks noChangeAspect="1"/>
          </p:cNvPicPr>
          <p:nvPr/>
        </p:nvPicPr>
        <p:blipFill>
          <a:blip r:embed="rId13" cstate="print"/>
          <a:stretch>
            <a:fillRect/>
          </a:stretch>
        </p:blipFill>
        <p:spPr>
          <a:xfrm>
            <a:off x="1524000" y="5943600"/>
            <a:ext cx="685800" cy="685800"/>
          </a:xfrm>
          <a:prstGeom prst="rect">
            <a:avLst/>
          </a:prstGeom>
        </p:spPr>
      </p:pic>
      <p:pic>
        <p:nvPicPr>
          <p:cNvPr id="42" name="Picture 41" descr="43b282e5574b9381f3f2c3655d492a4e.png"/>
          <p:cNvPicPr>
            <a:picLocks noChangeAspect="1"/>
          </p:cNvPicPr>
          <p:nvPr/>
        </p:nvPicPr>
        <p:blipFill>
          <a:blip r:embed="rId13" cstate="print"/>
          <a:stretch>
            <a:fillRect/>
          </a:stretch>
        </p:blipFill>
        <p:spPr>
          <a:xfrm>
            <a:off x="1524000" y="5029200"/>
            <a:ext cx="685800" cy="685800"/>
          </a:xfrm>
          <a:prstGeom prst="rect">
            <a:avLst/>
          </a:prstGeom>
        </p:spPr>
      </p:pic>
      <p:pic>
        <p:nvPicPr>
          <p:cNvPr id="31" name="Picture 30" descr="43b282e5574b9381f3f2c3655d492a4e.png"/>
          <p:cNvPicPr>
            <a:picLocks noChangeAspect="1"/>
          </p:cNvPicPr>
          <p:nvPr/>
        </p:nvPicPr>
        <p:blipFill>
          <a:blip r:embed="rId13" cstate="print"/>
          <a:stretch>
            <a:fillRect/>
          </a:stretch>
        </p:blipFill>
        <p:spPr>
          <a:xfrm>
            <a:off x="1452014" y="3340939"/>
            <a:ext cx="685800" cy="685800"/>
          </a:xfrm>
          <a:prstGeom prst="rect">
            <a:avLst/>
          </a:prstGeom>
        </p:spPr>
      </p:pic>
      <p:pic>
        <p:nvPicPr>
          <p:cNvPr id="2" name="Picture 1" descr="Logo, company name&#10;&#10;Description automatically generated">
            <a:extLst>
              <a:ext uri="{FF2B5EF4-FFF2-40B4-BE49-F238E27FC236}">
                <a16:creationId xmlns:a16="http://schemas.microsoft.com/office/drawing/2014/main" id="{F6E39ED4-B99F-65DF-4284-7ED996417D1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pic>
        <p:nvPicPr>
          <p:cNvPr id="5" name="Picture 4">
            <a:extLst>
              <a:ext uri="{FF2B5EF4-FFF2-40B4-BE49-F238E27FC236}">
                <a16:creationId xmlns:a16="http://schemas.microsoft.com/office/drawing/2014/main" id="{11B9F30F-51AF-C61E-B03E-726DD237CAB3}"/>
              </a:ext>
            </a:extLst>
          </p:cNvPr>
          <p:cNvPicPr>
            <a:picLocks noChangeAspect="1"/>
          </p:cNvPicPr>
          <p:nvPr/>
        </p:nvPicPr>
        <p:blipFill>
          <a:blip r:embed="rId15"/>
          <a:stretch>
            <a:fillRect/>
          </a:stretch>
        </p:blipFill>
        <p:spPr>
          <a:xfrm>
            <a:off x="9357498" y="95012"/>
            <a:ext cx="1218572" cy="2641946"/>
          </a:xfrm>
          <a:prstGeom prst="rect">
            <a:avLst/>
          </a:prstGeom>
        </p:spPr>
      </p:pic>
    </p:spTree>
    <p:extLst>
      <p:ext uri="{BB962C8B-B14F-4D97-AF65-F5344CB8AC3E}">
        <p14:creationId xmlns:p14="http://schemas.microsoft.com/office/powerpoint/2010/main" val="1009936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16" presetClass="entr" presetSubtype="26" fill="hold" grpId="0" nodeType="after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Horizont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par>
                          <p:cTn id="34" fill="hold">
                            <p:stCondLst>
                              <p:cond delay="15000"/>
                            </p:stCondLst>
                            <p:childTnLst>
                              <p:par>
                                <p:cTn id="35" presetID="1" presetClass="entr" presetSubtype="0"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00B050"/>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par>
                                <p:cTn id="44" presetID="1"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18" grpId="0"/>
      <p:bldP spid="19" grpId="0"/>
      <p:bldP spid="20" grpId="0"/>
      <p:bldP spid="21" grpId="0"/>
      <p:bldP spid="26"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2" name="Picture 16">
            <a:extLst>
              <a:ext uri="{FF2B5EF4-FFF2-40B4-BE49-F238E27FC236}">
                <a16:creationId xmlns:a16="http://schemas.microsoft.com/office/drawing/2014/main" id="{F97538BC-B749-6793-219D-F507070FBF2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05585">
            <a:off x="11842978" y="6126720"/>
            <a:ext cx="409404" cy="690977"/>
          </a:xfrm>
          <a:prstGeom prst="rect">
            <a:avLst/>
          </a:prstGeom>
        </p:spPr>
      </p:pic>
      <p:pic>
        <p:nvPicPr>
          <p:cNvPr id="3" name="Picture 2" descr="A group of people posing for a photo&#10;&#10;Description automatically generated with low confidence">
            <a:extLst>
              <a:ext uri="{FF2B5EF4-FFF2-40B4-BE49-F238E27FC236}">
                <a16:creationId xmlns:a16="http://schemas.microsoft.com/office/drawing/2014/main" id="{FFD93407-5131-C4D2-CAAA-D9FABE3063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37" t="52972" r="59195" b="1881"/>
          <a:stretch/>
        </p:blipFill>
        <p:spPr>
          <a:xfrm>
            <a:off x="10155144" y="688759"/>
            <a:ext cx="1806173" cy="2873457"/>
          </a:xfrm>
          <a:prstGeom prst="rect">
            <a:avLst/>
          </a:prstGeom>
        </p:spPr>
      </p:pic>
      <p:pic>
        <p:nvPicPr>
          <p:cNvPr id="4" name="Picture 3" descr="A group of people posing for a photo&#10;&#10;Description automatically generated with low confidence">
            <a:extLst>
              <a:ext uri="{FF2B5EF4-FFF2-40B4-BE49-F238E27FC236}">
                <a16:creationId xmlns:a16="http://schemas.microsoft.com/office/drawing/2014/main" id="{724BC8D3-EBB1-4EEA-99F4-D1E00B305D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069" t="57588" r="27776" b="4540"/>
          <a:stretch/>
        </p:blipFill>
        <p:spPr>
          <a:xfrm>
            <a:off x="792171" y="2336493"/>
            <a:ext cx="1531634" cy="2248287"/>
          </a:xfrm>
          <a:prstGeom prst="rect">
            <a:avLst/>
          </a:prstGeom>
        </p:spPr>
      </p:pic>
      <p:pic>
        <p:nvPicPr>
          <p:cNvPr id="6" name="Picture 5" descr="A group of people posing for a photo&#10;&#10;Description automatically generated with low confidence">
            <a:extLst>
              <a:ext uri="{FF2B5EF4-FFF2-40B4-BE49-F238E27FC236}">
                <a16:creationId xmlns:a16="http://schemas.microsoft.com/office/drawing/2014/main" id="{76B07F8A-A126-0B05-6DEE-46106E1AE087}"/>
              </a:ext>
            </a:extLst>
          </p:cNvPr>
          <p:cNvPicPr>
            <a:picLocks noChangeAspect="1"/>
          </p:cNvPicPr>
          <p:nvPr/>
        </p:nvPicPr>
        <p:blipFill rotWithShape="1">
          <a:blip r:embed="rId5">
            <a:extLst>
              <a:ext uri="{28A0092B-C50C-407E-A947-70E740481C1C}">
                <a14:useLocalDpi xmlns:a14="http://schemas.microsoft.com/office/drawing/2010/main" val="0"/>
              </a:ext>
            </a:extLst>
          </a:blip>
          <a:srcRect l="72053" t="60286" r="1931" b="1842"/>
          <a:stretch/>
        </p:blipFill>
        <p:spPr>
          <a:xfrm>
            <a:off x="1024151" y="4614245"/>
            <a:ext cx="1276413" cy="2243755"/>
          </a:xfrm>
          <a:prstGeom prst="rect">
            <a:avLst/>
          </a:prstGeom>
        </p:spPr>
      </p:pic>
      <p:sp>
        <p:nvSpPr>
          <p:cNvPr id="8" name="TextBox 7">
            <a:extLst>
              <a:ext uri="{FF2B5EF4-FFF2-40B4-BE49-F238E27FC236}">
                <a16:creationId xmlns:a16="http://schemas.microsoft.com/office/drawing/2014/main" id="{B91605AF-D0C4-33B4-74E3-F3D7AC00D15A}"/>
              </a:ext>
            </a:extLst>
          </p:cNvPr>
          <p:cNvSpPr txBox="1"/>
          <p:nvPr/>
        </p:nvSpPr>
        <p:spPr>
          <a:xfrm>
            <a:off x="2323805" y="1809447"/>
            <a:ext cx="7506670" cy="1345946"/>
          </a:xfrm>
          <a:prstGeom prst="rect">
            <a:avLst/>
          </a:prstGeom>
          <a:noFill/>
        </p:spPr>
        <p:txBody>
          <a:bodyPr wrap="square">
            <a:spAutoFit/>
          </a:bodyPr>
          <a:lstStyle/>
          <a:p>
            <a:pPr marL="342900" indent="-342900" algn="just">
              <a:lnSpc>
                <a:spcPct val="150000"/>
              </a:lnSpc>
              <a:buFont typeface="Arial" panose="020B0604020202020204" pitchFamily="34" charset="0"/>
              <a:buChar char="•"/>
              <a:defRPr/>
            </a:pPr>
            <a:r>
              <a:rPr lang="vi-VN" sz="1900" dirty="0">
                <a:latin typeface="UTM Avo" panose="02040603050506020204" pitchFamily="18" charset="0"/>
                <a:cs typeface="Arial" panose="020B0604020202020204" pitchFamily="34" charset="0"/>
              </a:rPr>
              <a:t>Diễn viên hề: Trang phục nhiều màu sắc sặc sỡ, có đeo mặt nạ (với chiếc mũi đỏ, to tròn), mũ đội đầu, tạo sự vui nhộn, </a:t>
            </a:r>
            <a:r>
              <a:rPr lang="vi-VN" sz="1900">
                <a:latin typeface="UTM Avo" panose="02040603050506020204" pitchFamily="18" charset="0"/>
                <a:cs typeface="Arial" panose="020B0604020202020204" pitchFamily="34" charset="0"/>
              </a:rPr>
              <a:t>hài hước.</a:t>
            </a:r>
            <a:endParaRPr lang="vi-VN" sz="1900" dirty="0">
              <a:latin typeface="UTM Avo" panose="02040603050506020204" pitchFamily="18" charset="0"/>
              <a:cs typeface="Arial" panose="020B0604020202020204" pitchFamily="34" charset="0"/>
            </a:endParaRPr>
          </a:p>
        </p:txBody>
      </p:sp>
      <p:sp>
        <p:nvSpPr>
          <p:cNvPr id="9" name="TextBox 8">
            <a:extLst>
              <a:ext uri="{FF2B5EF4-FFF2-40B4-BE49-F238E27FC236}">
                <a16:creationId xmlns:a16="http://schemas.microsoft.com/office/drawing/2014/main" id="{2AC03C7E-292D-BBC1-AD5A-4A4E1249A944}"/>
              </a:ext>
            </a:extLst>
          </p:cNvPr>
          <p:cNvSpPr txBox="1"/>
          <p:nvPr/>
        </p:nvSpPr>
        <p:spPr>
          <a:xfrm>
            <a:off x="2323805" y="3238834"/>
            <a:ext cx="8077200" cy="1345946"/>
          </a:xfrm>
          <a:prstGeom prst="rect">
            <a:avLst/>
          </a:prstGeom>
          <a:noFill/>
        </p:spPr>
        <p:txBody>
          <a:bodyPr wrap="square">
            <a:spAutoFit/>
          </a:bodyPr>
          <a:lstStyle/>
          <a:p>
            <a:pPr marL="190510" indent="-190510" algn="just">
              <a:lnSpc>
                <a:spcPct val="150000"/>
              </a:lnSpc>
              <a:buFont typeface="Arial" panose="020B0604020202020204" pitchFamily="34" charset="0"/>
              <a:buChar char="•"/>
              <a:defRPr/>
            </a:pPr>
            <a:r>
              <a:rPr lang="vi-VN" sz="1900" dirty="0">
                <a:latin typeface="UTM Avo" panose="02040603050506020204" pitchFamily="18" charset="0"/>
                <a:cs typeface="Arial" panose="020B0604020202020204" pitchFamily="34" charset="0"/>
              </a:rPr>
              <a:t>Đồng phục học sinh: 2 màu đen/ trắng đơn giản, trên tay áo ghi tên trường, cổ áo có viền đen cách điệu, nữ mặc áo cổ tròn trắng cùng váy đen, nam mặc áo cổ bẻ trắng cùng </a:t>
            </a:r>
            <a:r>
              <a:rPr lang="vi-VN" sz="1900">
                <a:latin typeface="UTM Avo" panose="02040603050506020204" pitchFamily="18" charset="0"/>
                <a:cs typeface="Arial" panose="020B0604020202020204" pitchFamily="34" charset="0"/>
              </a:rPr>
              <a:t>quần đen.</a:t>
            </a:r>
            <a:endParaRPr lang="vi-VN" sz="1900" dirty="0">
              <a:latin typeface="UTM Avo" panose="02040603050506020204" pitchFamily="18" charset="0"/>
              <a:cs typeface="Arial" panose="020B0604020202020204" pitchFamily="34" charset="0"/>
            </a:endParaRPr>
          </a:p>
        </p:txBody>
      </p:sp>
      <p:sp>
        <p:nvSpPr>
          <p:cNvPr id="10" name="TextBox 9">
            <a:extLst>
              <a:ext uri="{FF2B5EF4-FFF2-40B4-BE49-F238E27FC236}">
                <a16:creationId xmlns:a16="http://schemas.microsoft.com/office/drawing/2014/main" id="{9131CBBA-B2BC-814D-11A3-159D63286257}"/>
              </a:ext>
            </a:extLst>
          </p:cNvPr>
          <p:cNvSpPr txBox="1"/>
          <p:nvPr/>
        </p:nvSpPr>
        <p:spPr>
          <a:xfrm>
            <a:off x="2323805" y="5188829"/>
            <a:ext cx="8338747" cy="907364"/>
          </a:xfrm>
          <a:prstGeom prst="rect">
            <a:avLst/>
          </a:prstGeom>
          <a:noFill/>
        </p:spPr>
        <p:txBody>
          <a:bodyPr wrap="square">
            <a:spAutoFit/>
          </a:bodyPr>
          <a:lstStyle/>
          <a:p>
            <a:pPr marL="190510" indent="-190510" algn="just">
              <a:lnSpc>
                <a:spcPct val="150000"/>
              </a:lnSpc>
              <a:buFont typeface="Arial" panose="020B0604020202020204" pitchFamily="34" charset="0"/>
              <a:buChar char="•"/>
              <a:defRPr/>
            </a:pPr>
            <a:r>
              <a:rPr lang="en-US" sz="1900" dirty="0">
                <a:latin typeface="UTM Avo" panose="02040603050506020204" pitchFamily="18" charset="0"/>
                <a:cs typeface="Arial" panose="020B0604020202020204" pitchFamily="34" charset="0"/>
              </a:rPr>
              <a:t>Y </a:t>
            </a:r>
            <a:r>
              <a:rPr lang="en-US" sz="1900" dirty="0" err="1">
                <a:latin typeface="UTM Avo" panose="02040603050506020204" pitchFamily="18" charset="0"/>
                <a:cs typeface="Arial" panose="020B0604020202020204" pitchFamily="34" charset="0"/>
              </a:rPr>
              <a:t>tá</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Áo</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trắng</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dài</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tới</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đầu</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gối</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trên</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ngực</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trái</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của</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áo</a:t>
            </a:r>
            <a:r>
              <a:rPr lang="en-US" sz="1900" dirty="0">
                <a:latin typeface="UTM Avo" panose="02040603050506020204" pitchFamily="18" charset="0"/>
                <a:cs typeface="Arial" panose="020B0604020202020204" pitchFamily="34" charset="0"/>
              </a:rPr>
              <a:t> có </a:t>
            </a:r>
            <a:r>
              <a:rPr lang="en-US" sz="1900" dirty="0" err="1">
                <a:latin typeface="UTM Avo" panose="02040603050506020204" pitchFamily="18" charset="0"/>
                <a:cs typeface="Arial" panose="020B0604020202020204" pitchFamily="34" charset="0"/>
              </a:rPr>
              <a:t>hình</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chữ</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thập</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đỏ</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nổi</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bật</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mũ</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đội</a:t>
            </a:r>
            <a:r>
              <a:rPr lang="en-US" sz="1900" dirty="0">
                <a:latin typeface="UTM Avo" panose="02040603050506020204" pitchFamily="18" charset="0"/>
                <a:cs typeface="Arial" panose="020B0604020202020204" pitchFamily="34" charset="0"/>
              </a:rPr>
              <a:t> </a:t>
            </a:r>
            <a:r>
              <a:rPr lang="en-US" sz="1900" dirty="0" err="1">
                <a:latin typeface="UTM Avo" panose="02040603050506020204" pitchFamily="18" charset="0"/>
                <a:cs typeface="Arial" panose="020B0604020202020204" pitchFamily="34" charset="0"/>
              </a:rPr>
              <a:t>đầu</a:t>
            </a:r>
            <a:r>
              <a:rPr lang="en-US" sz="1900" dirty="0">
                <a:latin typeface="UTM Avo" panose="02040603050506020204" pitchFamily="18" charset="0"/>
                <a:cs typeface="Arial" panose="020B0604020202020204" pitchFamily="34" charset="0"/>
              </a:rPr>
              <a:t> </a:t>
            </a:r>
            <a:r>
              <a:rPr lang="en-US" sz="1900" err="1">
                <a:latin typeface="UTM Avo" panose="02040603050506020204" pitchFamily="18" charset="0"/>
                <a:cs typeface="Arial" panose="020B0604020202020204" pitchFamily="34" charset="0"/>
              </a:rPr>
              <a:t>màu</a:t>
            </a:r>
            <a:r>
              <a:rPr lang="en-US" sz="1900">
                <a:latin typeface="UTM Avo" panose="02040603050506020204" pitchFamily="18" charset="0"/>
                <a:cs typeface="Arial" panose="020B0604020202020204" pitchFamily="34" charset="0"/>
              </a:rPr>
              <a:t> trắng</a:t>
            </a:r>
            <a:r>
              <a:rPr lang="vi-VN" sz="1900">
                <a:latin typeface="UTM Avo" panose="02040603050506020204" pitchFamily="18" charset="0"/>
                <a:cs typeface="Arial" panose="020B0604020202020204" pitchFamily="34" charset="0"/>
              </a:rPr>
              <a:t>.</a:t>
            </a:r>
            <a:endParaRPr lang="en-US" sz="19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579678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138</TotalTime>
  <Words>1210</Words>
  <Application>Microsoft Office PowerPoint</Application>
  <PresentationFormat>Widescreen</PresentationFormat>
  <Paragraphs>121</Paragraphs>
  <Slides>24</Slides>
  <Notes>20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UTM Avo</vt:lpstr>
      <vt:lpstr>Arial</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Monkey</dc:creator>
  <dc:description>9Slide.vn</dc:description>
  <cp:lastModifiedBy>Hoàng Anh Thư</cp:lastModifiedBy>
  <cp:revision>21</cp:revision>
  <dcterms:modified xsi:type="dcterms:W3CDTF">2026-04-15T14:45:07Z</dcterms:modified>
  <cp:category>9Slide.vn</cp:category>
</cp:coreProperties>
</file>