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14"/>
  </p:notesMasterIdLst>
  <p:sldIdLst>
    <p:sldId id="551" r:id="rId3"/>
    <p:sldId id="333" r:id="rId4"/>
    <p:sldId id="527" r:id="rId5"/>
    <p:sldId id="297" r:id="rId6"/>
    <p:sldId id="550" r:id="rId7"/>
    <p:sldId id="267" r:id="rId8"/>
    <p:sldId id="276" r:id="rId9"/>
    <p:sldId id="287" r:id="rId10"/>
    <p:sldId id="278" r:id="rId11"/>
    <p:sldId id="347"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698" autoAdjust="0"/>
  </p:normalViewPr>
  <p:slideViewPr>
    <p:cSldViewPr snapToGrid="0">
      <p:cViewPr varScale="1">
        <p:scale>
          <a:sx n="58" d="100"/>
          <a:sy n="58" d="100"/>
        </p:scale>
        <p:origin x="12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t>‹#›</a:t>
            </a:fld>
            <a:endParaRPr lang="en-US"/>
          </a:p>
        </p:txBody>
      </p:sp>
    </p:spTree>
    <p:extLst>
      <p:ext uri="{BB962C8B-B14F-4D97-AF65-F5344CB8AC3E}">
        <p14:creationId xmlns:p14="http://schemas.microsoft.com/office/powerpoint/2010/main" val="364896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88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C9C038D9-A595-4826-86A7-EEFB079E29ED}"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9BA07-23E5-4847-A7CE-FE50DF1345AD}" type="slidenum">
              <a:rPr lang="en-US" smtClean="0"/>
              <a:t>‹#›</a:t>
            </a:fld>
            <a:endParaRPr lang="en-US"/>
          </a:p>
        </p:txBody>
      </p:sp>
    </p:spTree>
    <p:extLst>
      <p:ext uri="{BB962C8B-B14F-4D97-AF65-F5344CB8AC3E}">
        <p14:creationId xmlns:p14="http://schemas.microsoft.com/office/powerpoint/2010/main" val="4255224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9C038D9-A595-4826-86A7-EEFB079E29ED}"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9BA07-23E5-4847-A7CE-FE50DF1345AD}" type="slidenum">
              <a:rPr lang="en-US" smtClean="0"/>
              <a:t>‹#›</a:t>
            </a:fld>
            <a:endParaRPr lang="en-US"/>
          </a:p>
        </p:txBody>
      </p:sp>
    </p:spTree>
    <p:extLst>
      <p:ext uri="{BB962C8B-B14F-4D97-AF65-F5344CB8AC3E}">
        <p14:creationId xmlns:p14="http://schemas.microsoft.com/office/powerpoint/2010/main" val="3215680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C9C038D9-A595-4826-86A7-EEFB079E29ED}"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9BA07-23E5-4847-A7CE-FE50DF1345AD}" type="slidenum">
              <a:rPr lang="en-US" smtClean="0"/>
              <a:t>‹#›</a:t>
            </a:fld>
            <a:endParaRPr lang="en-US"/>
          </a:p>
        </p:txBody>
      </p:sp>
    </p:spTree>
    <p:extLst>
      <p:ext uri="{BB962C8B-B14F-4D97-AF65-F5344CB8AC3E}">
        <p14:creationId xmlns:p14="http://schemas.microsoft.com/office/powerpoint/2010/main" val="422963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C9C038D9-A595-4826-86A7-EEFB079E29ED}"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9BA07-23E5-4847-A7CE-FE50DF1345AD}" type="slidenum">
              <a:rPr lang="en-US" smtClean="0"/>
              <a:t>‹#›</a:t>
            </a:fld>
            <a:endParaRPr lang="en-US"/>
          </a:p>
        </p:txBody>
      </p:sp>
    </p:spTree>
    <p:extLst>
      <p:ext uri="{BB962C8B-B14F-4D97-AF65-F5344CB8AC3E}">
        <p14:creationId xmlns:p14="http://schemas.microsoft.com/office/powerpoint/2010/main" val="3600645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C9C038D9-A595-4826-86A7-EEFB079E29ED}" type="datetimeFigureOut">
              <a:rPr lang="en-US" smtClean="0"/>
              <a:t>4/13/2026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F9BA07-23E5-4847-A7CE-FE50DF1345AD}" type="slidenum">
              <a:rPr lang="en-US" smtClean="0"/>
              <a:t>‹#›</a:t>
            </a:fld>
            <a:endParaRPr lang="en-US"/>
          </a:p>
        </p:txBody>
      </p:sp>
    </p:spTree>
    <p:extLst>
      <p:ext uri="{BB962C8B-B14F-4D97-AF65-F5344CB8AC3E}">
        <p14:creationId xmlns:p14="http://schemas.microsoft.com/office/powerpoint/2010/main" val="2579674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C9C038D9-A595-4826-86A7-EEFB079E29ED}" type="datetimeFigureOut">
              <a:rPr lang="en-US" smtClean="0"/>
              <a:t>4/13/2026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F9BA07-23E5-4847-A7CE-FE50DF1345AD}" type="slidenum">
              <a:rPr lang="en-US" smtClean="0"/>
              <a:t>‹#›</a:t>
            </a:fld>
            <a:endParaRPr lang="en-US"/>
          </a:p>
        </p:txBody>
      </p:sp>
    </p:spTree>
    <p:extLst>
      <p:ext uri="{BB962C8B-B14F-4D97-AF65-F5344CB8AC3E}">
        <p14:creationId xmlns:p14="http://schemas.microsoft.com/office/powerpoint/2010/main" val="251359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038D9-A595-4826-86A7-EEFB079E29ED}" type="datetimeFigureOut">
              <a:rPr lang="en-US" smtClean="0"/>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F9BA07-23E5-4847-A7CE-FE50DF1345AD}" type="slidenum">
              <a:rPr lang="en-US" smtClean="0"/>
              <a:t>‹#›</a:t>
            </a:fld>
            <a:endParaRPr lang="en-US"/>
          </a:p>
        </p:txBody>
      </p:sp>
    </p:spTree>
    <p:extLst>
      <p:ext uri="{BB962C8B-B14F-4D97-AF65-F5344CB8AC3E}">
        <p14:creationId xmlns:p14="http://schemas.microsoft.com/office/powerpoint/2010/main" val="3606146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C9C038D9-A595-4826-86A7-EEFB079E29ED}"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9BA07-23E5-4847-A7CE-FE50DF1345AD}" type="slidenum">
              <a:rPr lang="en-US" smtClean="0"/>
              <a:t>‹#›</a:t>
            </a:fld>
            <a:endParaRPr lang="en-US"/>
          </a:p>
        </p:txBody>
      </p:sp>
    </p:spTree>
    <p:extLst>
      <p:ext uri="{BB962C8B-B14F-4D97-AF65-F5344CB8AC3E}">
        <p14:creationId xmlns:p14="http://schemas.microsoft.com/office/powerpoint/2010/main" val="1214038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C9C038D9-A595-4826-86A7-EEFB079E29ED}"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9BA07-23E5-4847-A7CE-FE50DF1345AD}" type="slidenum">
              <a:rPr lang="en-US" smtClean="0"/>
              <a:t>‹#›</a:t>
            </a:fld>
            <a:endParaRPr lang="en-US"/>
          </a:p>
        </p:txBody>
      </p:sp>
    </p:spTree>
    <p:extLst>
      <p:ext uri="{BB962C8B-B14F-4D97-AF65-F5344CB8AC3E}">
        <p14:creationId xmlns:p14="http://schemas.microsoft.com/office/powerpoint/2010/main" val="1238320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627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9C038D9-A595-4826-86A7-EEFB079E29ED}"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9BA07-23E5-4847-A7CE-FE50DF1345AD}" type="slidenum">
              <a:rPr lang="en-US" smtClean="0"/>
              <a:t>‹#›</a:t>
            </a:fld>
            <a:endParaRPr lang="en-US"/>
          </a:p>
        </p:txBody>
      </p:sp>
    </p:spTree>
    <p:extLst>
      <p:ext uri="{BB962C8B-B14F-4D97-AF65-F5344CB8AC3E}">
        <p14:creationId xmlns:p14="http://schemas.microsoft.com/office/powerpoint/2010/main" val="3578755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9C038D9-A595-4826-86A7-EEFB079E29ED}"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9BA07-23E5-4847-A7CE-FE50DF1345AD}" type="slidenum">
              <a:rPr lang="en-US" smtClean="0"/>
              <a:t>‹#›</a:t>
            </a:fld>
            <a:endParaRPr lang="en-US"/>
          </a:p>
        </p:txBody>
      </p:sp>
    </p:spTree>
    <p:extLst>
      <p:ext uri="{BB962C8B-B14F-4D97-AF65-F5344CB8AC3E}">
        <p14:creationId xmlns:p14="http://schemas.microsoft.com/office/powerpoint/2010/main" val="76817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35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689644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3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75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84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07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76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3000" b="-1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0F2144E-E570-1FCF-E6FA-473F75C0C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9328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7" r:id="rId5"/>
    <p:sldLayoutId id="2147483668" r:id="rId6"/>
    <p:sldLayoutId id="2147483669"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4A8EFE7-813B-4991-9F6D-0EF44BCCCE79}" type="slidenum">
              <a:rPr lang="en-US" altLang="vi-VN" smtClean="0"/>
              <a:pPr>
                <a:defRPr/>
              </a:pPr>
              <a:t>‹#›</a:t>
            </a:fld>
            <a:endParaRPr lang="en-US" altLang="vi-VN"/>
          </a:p>
        </p:txBody>
      </p:sp>
    </p:spTree>
    <p:extLst>
      <p:ext uri="{BB962C8B-B14F-4D97-AF65-F5344CB8AC3E}">
        <p14:creationId xmlns:p14="http://schemas.microsoft.com/office/powerpoint/2010/main" val="329321727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 dung 1">
            <a:hlinkClick r:id="" action="ppaction://media"/>
            <a:extLst>
              <a:ext uri="{FF2B5EF4-FFF2-40B4-BE49-F238E27FC236}">
                <a16:creationId xmlns:a16="http://schemas.microsoft.com/office/drawing/2014/main" id="{776C2AAF-3903-BD2C-0B21-6C6AE871AE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290476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loud 4">
            <a:extLst>
              <a:ext uri="{FF2B5EF4-FFF2-40B4-BE49-F238E27FC236}">
                <a16:creationId xmlns:a16="http://schemas.microsoft.com/office/drawing/2014/main" id="{656E511E-FF3D-B95E-3420-5D0F23044988}"/>
              </a:ext>
            </a:extLst>
          </p:cNvPr>
          <p:cNvSpPr/>
          <p:nvPr/>
        </p:nvSpPr>
        <p:spPr>
          <a:xfrm>
            <a:off x="531629" y="1435395"/>
            <a:ext cx="2620926"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Cloud 1">
            <a:extLst>
              <a:ext uri="{FF2B5EF4-FFF2-40B4-BE49-F238E27FC236}">
                <a16:creationId xmlns:a16="http://schemas.microsoft.com/office/drawing/2014/main" id="{B0C5F53E-AD8C-1EB9-F694-E6E836A0A162}"/>
              </a:ext>
            </a:extLst>
          </p:cNvPr>
          <p:cNvSpPr/>
          <p:nvPr/>
        </p:nvSpPr>
        <p:spPr>
          <a:xfrm>
            <a:off x="3466215"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Cloud 5">
            <a:extLst>
              <a:ext uri="{FF2B5EF4-FFF2-40B4-BE49-F238E27FC236}">
                <a16:creationId xmlns:a16="http://schemas.microsoft.com/office/drawing/2014/main" id="{72320E60-7684-6E3B-63C3-B1317C488FF2}"/>
              </a:ext>
            </a:extLst>
          </p:cNvPr>
          <p:cNvSpPr/>
          <p:nvPr/>
        </p:nvSpPr>
        <p:spPr>
          <a:xfrm>
            <a:off x="6432698" y="1424762"/>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9229060" y="1392865"/>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trẫm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Cloud 7">
            <a:extLst>
              <a:ext uri="{FF2B5EF4-FFF2-40B4-BE49-F238E27FC236}">
                <a16:creationId xmlns:a16="http://schemas.microsoft.com/office/drawing/2014/main" id="{99943C41-C4C7-AAD3-5157-012834348FB3}"/>
              </a:ext>
            </a:extLst>
          </p:cNvPr>
          <p:cNvSpPr/>
          <p:nvPr/>
        </p:nvSpPr>
        <p:spPr>
          <a:xfrm>
            <a:off x="531629"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Cloud 8">
            <a:extLst>
              <a:ext uri="{FF2B5EF4-FFF2-40B4-BE49-F238E27FC236}">
                <a16:creationId xmlns:a16="http://schemas.microsoft.com/office/drawing/2014/main" id="{60808E22-8E2F-5256-321A-E382A76E2CCB}"/>
              </a:ext>
            </a:extLst>
          </p:cNvPr>
          <p:cNvSpPr/>
          <p:nvPr/>
        </p:nvSpPr>
        <p:spPr>
          <a:xfrm>
            <a:off x="3391787"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6358270" y="2583711"/>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quây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Cloud 10">
            <a:extLst>
              <a:ext uri="{FF2B5EF4-FFF2-40B4-BE49-F238E27FC236}">
                <a16:creationId xmlns:a16="http://schemas.microsoft.com/office/drawing/2014/main" id="{B7B310A2-0C77-F42F-B7A6-E4D0E48335A0}"/>
              </a:ext>
            </a:extLst>
          </p:cNvPr>
          <p:cNvSpPr/>
          <p:nvPr/>
        </p:nvSpPr>
        <p:spPr>
          <a:xfrm>
            <a:off x="9154632" y="2551814"/>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chiêm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10" y="3944679"/>
            <a:ext cx="3521150" cy="3168502"/>
          </a:xfrm>
          <a:prstGeom prst="rect">
            <a:avLst/>
          </a:prstGeom>
        </p:spPr>
      </p:pic>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920" y="3965944"/>
            <a:ext cx="3521150" cy="3168502"/>
          </a:xfrm>
          <a:prstGeom prst="rect">
            <a:avLst/>
          </a:prstGeom>
        </p:spPr>
      </p:pic>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301" y="3987210"/>
            <a:ext cx="3521150" cy="3168502"/>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1110" y="4008475"/>
            <a:ext cx="3521150" cy="3168502"/>
          </a:xfrm>
          <a:prstGeom prst="rect">
            <a:avLst/>
          </a:prstGeom>
        </p:spPr>
      </p:pic>
    </p:spTree>
    <p:extLst>
      <p:ext uri="{BB962C8B-B14F-4D97-AF65-F5344CB8AC3E}">
        <p14:creationId xmlns:p14="http://schemas.microsoft.com/office/powerpoint/2010/main" val="256382413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66667E-6 4.44444E-6 L -0.04531 0.52569 " pathEditMode="relative" rAng="0" ptsTypes="AA">
                                      <p:cBhvr>
                                        <p:cTn id="38" dur="2000" fill="hold"/>
                                        <p:tgtEl>
                                          <p:spTgt spid="5"/>
                                        </p:tgtEl>
                                        <p:attrNameLst>
                                          <p:attrName>ppt_x</p:attrName>
                                          <p:attrName>ppt_y</p:attrName>
                                        </p:attrNameLst>
                                      </p:cBhvr>
                                      <p:rCtr x="-2266" y="2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75E-6 2.96296E-6 L -0.74257 0.36759 " pathEditMode="relative" rAng="0" ptsTypes="AA">
                                      <p:cBhvr>
                                        <p:cTn id="42" dur="2000" fill="hold"/>
                                        <p:tgtEl>
                                          <p:spTgt spid="11"/>
                                        </p:tgtEl>
                                        <p:attrNameLst>
                                          <p:attrName>ppt_x</p:attrName>
                                          <p:attrName>ppt_y</p:attrName>
                                        </p:attrNameLst>
                                      </p:cBhvr>
                                      <p:rCtr x="-37135" y="18380"/>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3.125E-6 4.44444E-6 L -0.03477 0.53032 " pathEditMode="relative" rAng="0" ptsTypes="AA">
                                      <p:cBhvr>
                                        <p:cTn id="46" dur="2000" fill="hold"/>
                                        <p:tgtEl>
                                          <p:spTgt spid="2"/>
                                        </p:tgtEl>
                                        <p:attrNameLst>
                                          <p:attrName>ppt_x</p:attrName>
                                          <p:attrName>ppt_y</p:attrName>
                                        </p:attrNameLst>
                                      </p:cBhvr>
                                      <p:rCtr x="-1745" y="2650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54167E-6 1.85185E-6 L -0.27813 0.36435 " pathEditMode="relative" rAng="0" ptsTypes="AA">
                                      <p:cBhvr>
                                        <p:cTn id="50" dur="2000" fill="hold"/>
                                        <p:tgtEl>
                                          <p:spTgt spid="10"/>
                                        </p:tgtEl>
                                        <p:attrNameLst>
                                          <p:attrName>ppt_x</p:attrName>
                                          <p:attrName>ppt_y</p:attrName>
                                        </p:attrNameLst>
                                      </p:cBhvr>
                                      <p:rCtr x="-13906" y="1821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54167E-6 4.44444E-6 L -0.27174 0.5243 " pathEditMode="relative" rAng="0" ptsTypes="AA">
                                      <p:cBhvr>
                                        <p:cTn id="54" dur="2000" fill="hold"/>
                                        <p:tgtEl>
                                          <p:spTgt spid="7"/>
                                        </p:tgtEl>
                                        <p:attrNameLst>
                                          <p:attrName>ppt_x</p:attrName>
                                          <p:attrName>ppt_y</p:attrName>
                                        </p:attrNameLst>
                                      </p:cBhvr>
                                      <p:rCtr x="-13594" y="2620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1.875E-6 2.96296E-6 L 0.45 0.35532 " pathEditMode="relative" rAng="0" ptsTypes="AA">
                                      <p:cBhvr>
                                        <p:cTn id="58" dur="2000" fill="hold"/>
                                        <p:tgtEl>
                                          <p:spTgt spid="8"/>
                                        </p:tgtEl>
                                        <p:attrNameLst>
                                          <p:attrName>ppt_x</p:attrName>
                                          <p:attrName>ppt_y</p:attrName>
                                        </p:attrNameLst>
                                      </p:cBhvr>
                                      <p:rCtr x="22500" y="17755"/>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3.75E-6 3.33333E-6 L 0.21627 0.52245 " pathEditMode="relative" rAng="0" ptsTypes="AA">
                                      <p:cBhvr>
                                        <p:cTn id="62" dur="2000" fill="hold"/>
                                        <p:tgtEl>
                                          <p:spTgt spid="6"/>
                                        </p:tgtEl>
                                        <p:attrNameLst>
                                          <p:attrName>ppt_x</p:attrName>
                                          <p:attrName>ppt_y</p:attrName>
                                        </p:attrNameLst>
                                      </p:cBhvr>
                                      <p:rCtr x="10807" y="26111"/>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2.70833E-6 2.96296E-6 L 0.46745 0.32731 " pathEditMode="relative" rAng="0" ptsTypes="AA">
                                      <p:cBhvr>
                                        <p:cTn id="66" dur="2000" fill="hold"/>
                                        <p:tgtEl>
                                          <p:spTgt spid="9"/>
                                        </p:tgtEl>
                                        <p:attrNameLst>
                                          <p:attrName>ppt_x</p:attrName>
                                          <p:attrName>ppt_y</p:attrName>
                                        </p:attrNameLst>
                                      </p:cBhvr>
                                      <p:rCtr x="23372" y="1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5" grpId="1" animBg="1"/>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586826" y="231518"/>
            <a:ext cx="8846049" cy="1107578"/>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Rectangle 2"/>
          <p:cNvSpPr/>
          <p:nvPr/>
        </p:nvSpPr>
        <p:spPr>
          <a:xfrm>
            <a:off x="0" y="1798378"/>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1386639" y="215012"/>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28408" y="2012164"/>
            <a:ext cx="12019703"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Dân cư quần tụ đông đúc dọc hai bên bờ sông. </a:t>
            </a:r>
            <a:endParaRPr kumimoji="0" lang="en-US" sz="4000" b="1" i="0" u="none" strike="noStrike" kern="1200" cap="none" spc="0" normalizeH="0" baseline="0" noProof="0" dirty="0">
              <a:ln>
                <a:noFill/>
              </a:ln>
              <a:solidFill>
                <a:prstClr val="black"/>
              </a:solidFill>
              <a:effectLst/>
              <a:uLnTx/>
              <a:uFillTx/>
              <a:latin typeface="Calibri"/>
            </a:endParaRPr>
          </a:p>
        </p:txBody>
      </p:sp>
      <p:sp>
        <p:nvSpPr>
          <p:cNvPr id="6" name="Rectangle 5">
            <a:extLst>
              <a:ext uri="{FF2B5EF4-FFF2-40B4-BE49-F238E27FC236}">
                <a16:creationId xmlns:a16="http://schemas.microsoft.com/office/drawing/2014/main" id="{02F3A045-317C-3EA5-0520-496F09165F62}"/>
              </a:ext>
            </a:extLst>
          </p:cNvPr>
          <p:cNvSpPr/>
          <p:nvPr/>
        </p:nvSpPr>
        <p:spPr>
          <a:xfrm>
            <a:off x="0" y="3403894"/>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6B3BFA7-68E5-0044-65DC-9C3FFF366E08}"/>
              </a:ext>
            </a:extLst>
          </p:cNvPr>
          <p:cNvSpPr txBox="1"/>
          <p:nvPr/>
        </p:nvSpPr>
        <p:spPr>
          <a:xfrm>
            <a:off x="172298" y="3511355"/>
            <a:ext cx="11236438"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4000" b="1" i="0" u="none" strike="noStrike" kern="1200" cap="none" spc="0" normalizeH="0" baseline="0" noProof="0" dirty="0">
              <a:ln>
                <a:noFill/>
              </a:ln>
              <a:solidFill>
                <a:prstClr val="black"/>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iết học - Bài 26">
            <a:hlinkClick r:id="" action="ppaction://media"/>
            <a:extLst>
              <a:ext uri="{FF2B5EF4-FFF2-40B4-BE49-F238E27FC236}">
                <a16:creationId xmlns:a16="http://schemas.microsoft.com/office/drawing/2014/main" id="{59874C18-BC25-2DA7-9FA9-1A06E36941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6028" y="0"/>
            <a:ext cx="14960008" cy="6858000"/>
          </a:xfrm>
          <a:prstGeom prst="rect">
            <a:avLst/>
          </a:prstGeom>
        </p:spPr>
      </p:pic>
    </p:spTree>
    <p:extLst>
      <p:ext uri="{BB962C8B-B14F-4D97-AF65-F5344CB8AC3E}">
        <p14:creationId xmlns:p14="http://schemas.microsoft.com/office/powerpoint/2010/main" val="87568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 dung 2">
            <a:hlinkClick r:id="" action="ppaction://media"/>
            <a:extLst>
              <a:ext uri="{FF2B5EF4-FFF2-40B4-BE49-F238E27FC236}">
                <a16:creationId xmlns:a16="http://schemas.microsoft.com/office/drawing/2014/main" id="{BE3C9555-3465-8E36-0243-8F1DD9E1B3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8101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nghiệm du lịch vịnh Hạ Long cực “chất” cho 2024">
            <a:extLst>
              <a:ext uri="{FF2B5EF4-FFF2-40B4-BE49-F238E27FC236}">
                <a16:creationId xmlns:a16="http://schemas.microsoft.com/office/drawing/2014/main" id="{1088BF41-21BF-C464-3838-FCE0470D4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0553" y="34106"/>
            <a:ext cx="5614046" cy="6789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u lịch vịnh Hạ Long - Vùng biển đảo CỰC PHẨM của Quảng Ninh">
            <a:extLst>
              <a:ext uri="{FF2B5EF4-FFF2-40B4-BE49-F238E27FC236}">
                <a16:creationId xmlns:a16="http://schemas.microsoft.com/office/drawing/2014/main" id="{CC3429EB-3362-A202-22A7-303872E8F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1" y="34107"/>
            <a:ext cx="6423152" cy="6789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04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95F546-3B69-0AF5-EDC6-D5FB8F23FA68}"/>
              </a:ext>
            </a:extLst>
          </p:cNvPr>
          <p:cNvSpPr>
            <a:spLocks noGrp="1"/>
          </p:cNvSpPr>
          <p:nvPr>
            <p:ph type="title"/>
          </p:nvPr>
        </p:nvSpPr>
        <p:spPr>
          <a:xfrm>
            <a:off x="1795548" y="681037"/>
            <a:ext cx="9558251" cy="1009651"/>
          </a:xfrm>
        </p:spPr>
        <p:txBody>
          <a:bodyPr>
            <a:normAutofit fontScale="90000"/>
          </a:bodyPr>
          <a:lstStyle/>
          <a:p>
            <a:br>
              <a:rPr lang="en-US" sz="4400" i="1" dirty="0">
                <a:latin typeface="Cambria" panose="02040503050406030204" pitchFamily="18" charset="0"/>
                <a:ea typeface="Cambria" panose="02040503050406030204" pitchFamily="18" charset="0"/>
              </a:rPr>
            </a:br>
            <a:br>
              <a:rPr lang="en-US" sz="4400" i="1" dirty="0">
                <a:latin typeface="Cambria" panose="02040503050406030204" pitchFamily="18" charset="0"/>
                <a:ea typeface="Cambria" panose="02040503050406030204" pitchFamily="18" charset="0"/>
              </a:rPr>
            </a:br>
            <a:br>
              <a:rPr lang="en-US" sz="4400" i="1" dirty="0">
                <a:latin typeface="Cambria" panose="02040503050406030204" pitchFamily="18" charset="0"/>
                <a:ea typeface="Cambria" panose="02040503050406030204" pitchFamily="18" charset="0"/>
              </a:rPr>
            </a:br>
            <a:br>
              <a:rPr lang="en-US" sz="4400" i="1" dirty="0">
                <a:latin typeface="Cambria" panose="02040503050406030204" pitchFamily="18" charset="0"/>
                <a:ea typeface="Cambria" panose="02040503050406030204" pitchFamily="18" charset="0"/>
              </a:rPr>
            </a:br>
            <a:br>
              <a:rPr lang="en-US" sz="4400" i="1" dirty="0">
                <a:latin typeface="Cambria" panose="02040503050406030204" pitchFamily="18" charset="0"/>
                <a:ea typeface="Cambria" panose="02040503050406030204" pitchFamily="18" charset="0"/>
              </a:rPr>
            </a:br>
            <a:br>
              <a:rPr lang="en-US" sz="4400" i="1" dirty="0">
                <a:latin typeface="Cambria" panose="02040503050406030204" pitchFamily="18" charset="0"/>
                <a:ea typeface="Cambria" panose="02040503050406030204" pitchFamily="18" charset="0"/>
              </a:rPr>
            </a:br>
            <a:br>
              <a:rPr lang="en-US" sz="4400" i="1" dirty="0">
                <a:latin typeface="Cambria" panose="02040503050406030204" pitchFamily="18" charset="0"/>
                <a:ea typeface="Cambria" panose="02040503050406030204" pitchFamily="18" charset="0"/>
              </a:rPr>
            </a:br>
            <a:br>
              <a:rPr lang="en-US" sz="4400" i="1" dirty="0">
                <a:latin typeface="Cambria" panose="02040503050406030204" pitchFamily="18" charset="0"/>
                <a:ea typeface="Cambria" panose="02040503050406030204" pitchFamily="18" charset="0"/>
              </a:rPr>
            </a:br>
            <a:br>
              <a:rPr lang="en-US" sz="4400" i="1" dirty="0">
                <a:latin typeface="Cambria" panose="02040503050406030204" pitchFamily="18" charset="0"/>
                <a:ea typeface="Cambria" panose="02040503050406030204" pitchFamily="18" charset="0"/>
              </a:rPr>
            </a:br>
            <a:r>
              <a:rPr lang="en-US" sz="4400" i="1" dirty="0" err="1">
                <a:latin typeface="Cambria" panose="02040503050406030204" pitchFamily="18" charset="0"/>
                <a:ea typeface="Cambria" panose="02040503050406030204" pitchFamily="18" charset="0"/>
              </a:rPr>
              <a:t>Có</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hòn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trông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như</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đôi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gà</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đang</a:t>
            </a:r>
            <a:r>
              <a:rPr lang="en-US" sz="4400"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xòe</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cánh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chọi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nhau</a:t>
            </a:r>
            <a:r>
              <a:rPr lang="en-US" sz="4400" b="1"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trên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mặt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nước</a:t>
            </a:r>
            <a:r>
              <a:rPr lang="en-US" sz="4400" i="1" dirty="0">
                <a:solidFill>
                  <a:srgbClr val="FF0000"/>
                </a:solidFill>
                <a:latin typeface="Cambria" panose="02040503050406030204" pitchFamily="18" charset="0"/>
                <a:ea typeface="Cambria" panose="02040503050406030204" pitchFamily="18" charset="0"/>
              </a:rPr>
              <a: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hòn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Gà</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Chọi</a:t>
            </a:r>
            <a:r>
              <a:rPr lang="en-US" sz="4400" i="1" dirty="0">
                <a:latin typeface="Cambria" panose="02040503050406030204" pitchFamily="18" charset="0"/>
                <a:ea typeface="Cambria" panose="02040503050406030204" pitchFamily="18" charset="0"/>
              </a:rPr>
              <a:t>);</a:t>
            </a:r>
            <a:r>
              <a:rPr lang="en-US" sz="4400" i="1" dirty="0">
                <a:solidFill>
                  <a:srgbClr val="FF0000"/>
                </a:solidFill>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có</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hòn</a:t>
            </a:r>
            <a:r>
              <a:rPr lang="en-US" sz="4400"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bề</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thế</a:t>
            </a:r>
            <a:r>
              <a:rPr lang="en-US" sz="4400" b="1"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như</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mái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nhà</a:t>
            </a:r>
            <a:r>
              <a:rPr lang="en-US" sz="4400" i="1" dirty="0">
                <a:solidFill>
                  <a:srgbClr val="FF0000"/>
                </a:solidFill>
                <a:latin typeface="Cambria" panose="02040503050406030204" pitchFamily="18" charset="0"/>
                <a:ea typeface="Cambria" panose="02040503050406030204" pitchFamily="18" charset="0"/>
              </a:rPr>
              <a: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hòn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Mái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Nhà</a:t>
            </a:r>
            <a:r>
              <a:rPr lang="en-US" sz="4400" i="1" dirty="0">
                <a:latin typeface="Cambria" panose="02040503050406030204" pitchFamily="18" charset="0"/>
                <a:ea typeface="Cambria" panose="02040503050406030204" pitchFamily="18" charset="0"/>
              </a:rPr>
              <a:t>);</a:t>
            </a:r>
            <a:r>
              <a:rPr lang="en-US" sz="4400" i="1" dirty="0">
                <a:solidFill>
                  <a:srgbClr val="FF0000"/>
                </a:solidFill>
                <a:latin typeface="Cambria" panose="02040503050406030204" pitchFamily="18" charset="0"/>
                <a:ea typeface="Cambria" panose="02040503050406030204" pitchFamily="18" charset="0"/>
              </a:rPr>
              <a: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có</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hòn</a:t>
            </a:r>
            <a:r>
              <a:rPr lang="en-US" sz="4400" i="1" dirty="0">
                <a:solidFill>
                  <a:srgbClr val="FF0000"/>
                </a:solidFill>
                <a:latin typeface="Cambria" panose="02040503050406030204" pitchFamily="18" charset="0"/>
                <a:ea typeface="Cambria" panose="02040503050406030204" pitchFamily="18" charset="0"/>
              </a:rPr>
              <a:t>/</a:t>
            </a:r>
            <a:r>
              <a:rPr lang="en-US" sz="4400"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chông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chênh</a:t>
            </a:r>
            <a:r>
              <a:rPr lang="en-US" sz="4400" b="1"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như</a:t>
            </a:r>
            <a:r>
              <a:rPr lang="en-US" sz="4400" i="1" dirty="0">
                <a:latin typeface="Cambria" panose="02040503050406030204" pitchFamily="18" charset="0"/>
                <a:ea typeface="Cambria" panose="02040503050406030204" pitchFamily="18" charset="0"/>
              </a:rPr>
              <a:t> </a:t>
            </a:r>
            <a:r>
              <a:rPr lang="en-US" sz="4400" b="1" i="1" dirty="0">
                <a:latin typeface="Cambria" panose="02040503050406030204" pitchFamily="18" charset="0"/>
                <a:ea typeface="Cambria" panose="02040503050406030204" pitchFamily="18" charset="0"/>
              </a:rPr>
              <a:t>con </a:t>
            </a:r>
            <a:r>
              <a:rPr lang="en-US" sz="4400" b="1" i="1" dirty="0" err="1">
                <a:latin typeface="Cambria" panose="02040503050406030204" pitchFamily="18" charset="0"/>
                <a:ea typeface="Cambria" panose="02040503050406030204" pitchFamily="18" charset="0"/>
              </a:rPr>
              <a:t>cóc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ngồi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bờ</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giếng</a:t>
            </a:r>
            <a:r>
              <a:rPr lang="en-US" sz="4400" i="1" dirty="0">
                <a:solidFill>
                  <a:srgbClr val="FF0000"/>
                </a:solidFill>
                <a:latin typeface="Cambria" panose="02040503050406030204" pitchFamily="18" charset="0"/>
                <a:ea typeface="Cambria" panose="02040503050406030204" pitchFamily="18" charset="0"/>
              </a:rPr>
              <a: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hòn</a:t>
            </a:r>
            <a:r>
              <a:rPr lang="en-US" sz="4400" i="1" dirty="0">
                <a:latin typeface="Cambria" panose="02040503050406030204" pitchFamily="18" charset="0"/>
                <a:ea typeface="Cambria" panose="02040503050406030204" pitchFamily="18" charset="0"/>
              </a:rPr>
              <a:t> </a:t>
            </a:r>
            <a:r>
              <a:rPr lang="en-US" sz="4400" b="1" i="1" dirty="0">
                <a:latin typeface="Cambria" panose="02040503050406030204" pitchFamily="18" charset="0"/>
                <a:ea typeface="Cambria" panose="02040503050406030204" pitchFamily="18" charset="0"/>
              </a:rPr>
              <a:t>Con </a:t>
            </a:r>
            <a:r>
              <a:rPr lang="en-US" sz="4400" b="1" i="1" dirty="0" err="1">
                <a:latin typeface="Cambria" panose="02040503050406030204" pitchFamily="18" charset="0"/>
                <a:ea typeface="Cambria" panose="02040503050406030204" pitchFamily="18" charset="0"/>
              </a:rPr>
              <a:t>Cóc</a:t>
            </a:r>
            <a:r>
              <a:rPr lang="en-US" sz="4400" i="1" dirty="0">
                <a:latin typeface="Cambria" panose="02040503050406030204" pitchFamily="18" charset="0"/>
                <a:ea typeface="Cambria" panose="02040503050406030204" pitchFamily="18" charset="0"/>
              </a:rPr>
              <a:t>),</a:t>
            </a:r>
            <a:r>
              <a:rPr lang="en-US" sz="4400" i="1" dirty="0">
                <a:solidFill>
                  <a:srgbClr val="FF0000"/>
                </a:solidFill>
                <a:latin typeface="Cambria" panose="02040503050406030204" pitchFamily="18" charset="0"/>
                <a:ea typeface="Cambria" panose="02040503050406030204" pitchFamily="18" charset="0"/>
              </a:rPr>
              <a: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có</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hòn</a:t>
            </a:r>
            <a:r>
              <a:rPr lang="en-US" sz="4400" i="1" dirty="0">
                <a:solidFill>
                  <a:srgbClr val="FF0000"/>
                </a:solidFill>
                <a:latin typeface="Cambria" panose="02040503050406030204" pitchFamily="18" charset="0"/>
                <a:ea typeface="Cambria" panose="02040503050406030204" pitchFamily="18" charset="0"/>
              </a:rPr>
              <a: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như</a:t>
            </a:r>
            <a:r>
              <a:rPr lang="en-US" sz="4400"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ông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lão</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trầm</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tĩnh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ngồi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câu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cá</a:t>
            </a:r>
            <a:r>
              <a:rPr lang="en-US" sz="4400" i="1" dirty="0">
                <a:solidFill>
                  <a:srgbClr val="FF0000"/>
                </a:solidFill>
                <a:latin typeface="Cambria" panose="02040503050406030204" pitchFamily="18" charset="0"/>
                <a:ea typeface="Cambria" panose="02040503050406030204" pitchFamily="18" charset="0"/>
              </a:rPr>
              <a:t>/ </a:t>
            </a:r>
            <a:r>
              <a:rPr lang="en-US" sz="4400" i="1" dirty="0">
                <a:latin typeface="Cambria" panose="02040503050406030204" pitchFamily="18" charset="0"/>
                <a:ea typeface="Cambria" panose="02040503050406030204" pitchFamily="18" charset="0"/>
              </a:rPr>
              <a:t>(</a:t>
            </a:r>
            <a:r>
              <a:rPr lang="en-US" sz="4400" i="1" dirty="0" err="1">
                <a:latin typeface="Cambria" panose="02040503050406030204" pitchFamily="18" charset="0"/>
                <a:ea typeface="Cambria" panose="02040503050406030204" pitchFamily="18" charset="0"/>
              </a:rPr>
              <a:t>hòn</a:t>
            </a:r>
            <a:r>
              <a:rPr lang="en-US" sz="4400"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Ông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Lã</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Vọng</a:t>
            </a:r>
            <a:r>
              <a:rPr lang="en-US" sz="4400" i="1" dirty="0">
                <a:latin typeface="Cambria" panose="02040503050406030204" pitchFamily="18" charset="0"/>
                <a:ea typeface="Cambria" panose="02040503050406030204" pitchFamily="18" charset="0"/>
              </a:rPr>
              <a:t>)</a:t>
            </a:r>
            <a:r>
              <a:rPr lang="en-US" sz="4400" i="1" dirty="0">
                <a:solidFill>
                  <a:srgbClr val="FF0000"/>
                </a:solidFill>
                <a:latin typeface="Cambria" panose="02040503050406030204" pitchFamily="18" charset="0"/>
                <a:ea typeface="Cambria" panose="02040503050406030204" pitchFamily="18" charset="0"/>
              </a:rPr>
              <a:t>//</a:t>
            </a:r>
            <a:endParaRPr lang="vi-VN" dirty="0"/>
          </a:p>
        </p:txBody>
      </p:sp>
    </p:spTree>
    <p:extLst>
      <p:ext uri="{BB962C8B-B14F-4D97-AF65-F5344CB8AC3E}">
        <p14:creationId xmlns:p14="http://schemas.microsoft.com/office/powerpoint/2010/main" val="2333822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16590" y="0"/>
            <a:ext cx="12308589" cy="662940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pic>
        <p:nvPicPr>
          <p:cNvPr id="4098" name="Picture 2" descr="Khám phá Vạn Lý Trường Thành - Di sản vĩ đại của Trung Quốc">
            <a:extLst>
              <a:ext uri="{FF2B5EF4-FFF2-40B4-BE49-F238E27FC236}">
                <a16:creationId xmlns:a16="http://schemas.microsoft.com/office/drawing/2014/main" id="{A49DF33F-4CE7-1915-788A-6DD15BD7EA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90" y="0"/>
            <a:ext cx="12308589"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9"/>
          <p:cNvSpPr/>
          <p:nvPr/>
        </p:nvSpPr>
        <p:spPr>
          <a:xfrm>
            <a:off x="1403498" y="356458"/>
            <a:ext cx="10524799" cy="3677603"/>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grpSp>
        <p:nvGrpSpPr>
          <p:cNvPr id="5" name="Group 4"/>
          <p:cNvGrpSpPr/>
          <p:nvPr/>
        </p:nvGrpSpPr>
        <p:grpSpPr>
          <a:xfrm>
            <a:off x="286865" y="300226"/>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605516" y="502735"/>
            <a:ext cx="10180843"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Chủ đề của bài Những hòn đảo trên vịnh Hạ Long là gì? Chọn đáp án đúng.</a:t>
            </a:r>
          </a:p>
          <a:p>
            <a:pPr lvl="0" algn="just"/>
            <a:r>
              <a:rPr lang="vi-VN" sz="3200" dirty="0">
                <a:solidFill>
                  <a:prstClr val="black"/>
                </a:solidFill>
                <a:latin typeface="Cambria" panose="02040503050406030204" pitchFamily="18" charset="0"/>
                <a:ea typeface="Cambria" panose="02040503050406030204" pitchFamily="18" charset="0"/>
              </a:rPr>
              <a:t>A. Vẻ đẹp kì thú của những hòn đảo trên vịnh Hạ Long</a:t>
            </a:r>
          </a:p>
          <a:p>
            <a:pPr lvl="0" algn="just"/>
            <a:r>
              <a:rPr lang="vi-VN" sz="3200" dirty="0">
                <a:solidFill>
                  <a:prstClr val="black"/>
                </a:solidFill>
                <a:latin typeface="Cambria" panose="02040503050406030204" pitchFamily="18" charset="0"/>
                <a:ea typeface="Cambria" panose="02040503050406030204" pitchFamily="18" charset="0"/>
              </a:rPr>
              <a:t>B. Sự thơ mộng, huyền bí của sóng nước Hạ Long</a:t>
            </a:r>
          </a:p>
          <a:p>
            <a:pPr lvl="0" algn="just"/>
            <a:r>
              <a:rPr lang="vi-VN" sz="3200" dirty="0">
                <a:solidFill>
                  <a:prstClr val="black"/>
                </a:solidFill>
                <a:latin typeface="Cambria" panose="02040503050406030204" pitchFamily="18" charset="0"/>
                <a:ea typeface="Cambria" panose="02040503050406030204" pitchFamily="18" charset="0"/>
              </a:rPr>
              <a:t>C. Sức cuốn hút của thiên nhiên Hạ Long đối với du khách</a:t>
            </a:r>
          </a:p>
          <a:p>
            <a:pPr lvl="0" algn="just"/>
            <a:r>
              <a:rPr lang="vi-VN" sz="3200" dirty="0">
                <a:solidFill>
                  <a:prstClr val="black"/>
                </a:solidFill>
                <a:latin typeface="Cambria" panose="02040503050406030204" pitchFamily="18" charset="0"/>
                <a:ea typeface="Cambria" panose="02040503050406030204" pitchFamily="18" charset="0"/>
              </a:rPr>
              <a:t>D. Những cảnh đẹp có một không hai của thiên nhiên</a:t>
            </a:r>
            <a:endParaRPr kumimoji="0" lang="en-US" i="0" u="none" strike="noStrike" kern="1200" cap="none" spc="0" normalizeH="0" baseline="0" noProof="0" dirty="0">
              <a:ln>
                <a:noFill/>
              </a:ln>
              <a:solidFill>
                <a:prstClr val="black"/>
              </a:solidFill>
              <a:effectLst/>
              <a:uLnTx/>
              <a:uFillTx/>
              <a:latin typeface="Calibri"/>
            </a:endParaRPr>
          </a:p>
        </p:txBody>
      </p:sp>
      <p:sp>
        <p:nvSpPr>
          <p:cNvPr id="13" name="Oval 12">
            <a:extLst>
              <a:ext uri="{FF2B5EF4-FFF2-40B4-BE49-F238E27FC236}">
                <a16:creationId xmlns:a16="http://schemas.microsoft.com/office/drawing/2014/main" id="{07888DEA-C5C3-F439-8006-2216DCDC508A}"/>
              </a:ext>
            </a:extLst>
          </p:cNvPr>
          <p:cNvSpPr/>
          <p:nvPr/>
        </p:nvSpPr>
        <p:spPr>
          <a:xfrm>
            <a:off x="1541721" y="1616149"/>
            <a:ext cx="595423"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p:nvPr/>
        </p:nvSpPr>
        <p:spPr>
          <a:xfrm>
            <a:off x="0" y="1"/>
            <a:ext cx="12191999" cy="743989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1807535" y="2561499"/>
            <a:ext cx="9119504" cy="255454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lại mang một dáng hình, vẻ đẹp riêng và chúng được xếp đặt vô cùng đặc sắc. Qua bài đọc, ta càng thêm tự hào trước thắng cảnh của đất nước Việt Nam.</a:t>
            </a:r>
          </a:p>
        </p:txBody>
      </p:sp>
      <p:pic>
        <p:nvPicPr>
          <p:cNvPr id="2" name="Picture 1">
            <a:extLst>
              <a:ext uri="{FF2B5EF4-FFF2-40B4-BE49-F238E27FC236}">
                <a16:creationId xmlns:a16="http://schemas.microsoft.com/office/drawing/2014/main" id="{26065763-8445-A2AA-560C-33223A7F0B53}"/>
              </a:ext>
            </a:extLst>
          </p:cNvPr>
          <p:cNvPicPr>
            <a:picLocks noChangeAspect="1"/>
          </p:cNvPicPr>
          <p:nvPr/>
        </p:nvPicPr>
        <p:blipFill>
          <a:blip r:embed="rId2"/>
          <a:stretch>
            <a:fillRect/>
          </a:stretch>
        </p:blipFill>
        <p:spPr>
          <a:xfrm>
            <a:off x="2763978" y="648879"/>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Wave 4">
            <a:extLst>
              <a:ext uri="{FF2B5EF4-FFF2-40B4-BE49-F238E27FC236}">
                <a16:creationId xmlns:a16="http://schemas.microsoft.com/office/drawing/2014/main" id="{656E511E-FF3D-B95E-3420-5D0F23044988}"/>
              </a:ext>
            </a:extLst>
          </p:cNvPr>
          <p:cNvSpPr/>
          <p:nvPr/>
        </p:nvSpPr>
        <p:spPr>
          <a:xfrm>
            <a:off x="1892595" y="1531088"/>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nhấp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nhô</a:t>
            </a:r>
            <a:endParaRPr lang="en-US" sz="2800" b="1" dirty="0">
              <a:solidFill>
                <a:srgbClr val="002060"/>
              </a:solidFill>
              <a:latin typeface="Cambria" panose="02040503050406030204" pitchFamily="18" charset="0"/>
              <a:ea typeface="Cambria" panose="02040503050406030204" pitchFamily="18" charset="0"/>
            </a:endParaRPr>
          </a:p>
        </p:txBody>
      </p:sp>
      <p:sp>
        <p:nvSpPr>
          <p:cNvPr id="18" name="Wave 17">
            <a:extLst>
              <a:ext uri="{FF2B5EF4-FFF2-40B4-BE49-F238E27FC236}">
                <a16:creationId xmlns:a16="http://schemas.microsoft.com/office/drawing/2014/main" id="{39CB68C3-BAEE-2A46-83DF-9306493B1B41}"/>
              </a:ext>
            </a:extLst>
          </p:cNvPr>
          <p:cNvSpPr/>
          <p:nvPr/>
        </p:nvSpPr>
        <p:spPr>
          <a:xfrm>
            <a:off x="4763386"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sừng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sững</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Wave 18">
            <a:extLst>
              <a:ext uri="{FF2B5EF4-FFF2-40B4-BE49-F238E27FC236}">
                <a16:creationId xmlns:a16="http://schemas.microsoft.com/office/drawing/2014/main" id="{323E7EE0-DC81-89BE-2E34-F201C1B8D7D0}"/>
              </a:ext>
            </a:extLst>
          </p:cNvPr>
          <p:cNvSpPr/>
          <p:nvPr/>
        </p:nvSpPr>
        <p:spPr>
          <a:xfrm>
            <a:off x="8187069"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thớt</a:t>
            </a:r>
            <a:endParaRPr lang="en-US" sz="2800" b="1" dirty="0">
              <a:solidFill>
                <a:srgbClr val="002060"/>
              </a:solidFill>
              <a:latin typeface="Cambria" panose="02040503050406030204" pitchFamily="18" charset="0"/>
              <a:ea typeface="Cambria" panose="02040503050406030204" pitchFamily="18" charset="0"/>
            </a:endParaRPr>
          </a:p>
        </p:txBody>
      </p:sp>
      <p:sp>
        <p:nvSpPr>
          <p:cNvPr id="23" name="Wave 22">
            <a:extLst>
              <a:ext uri="{FF2B5EF4-FFF2-40B4-BE49-F238E27FC236}">
                <a16:creationId xmlns:a16="http://schemas.microsoft.com/office/drawing/2014/main" id="{9CBDF67B-7E57-2D63-C7E0-AB4C4731BA3D}"/>
              </a:ext>
            </a:extLst>
          </p:cNvPr>
          <p:cNvSpPr/>
          <p:nvPr/>
        </p:nvSpPr>
        <p:spPr>
          <a:xfrm>
            <a:off x="1201479" y="2562446"/>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chon von</a:t>
            </a:r>
          </a:p>
        </p:txBody>
      </p:sp>
      <p:sp>
        <p:nvSpPr>
          <p:cNvPr id="27" name="Wave 26">
            <a:extLst>
              <a:ext uri="{FF2B5EF4-FFF2-40B4-BE49-F238E27FC236}">
                <a16:creationId xmlns:a16="http://schemas.microsoft.com/office/drawing/2014/main" id="{412AD332-C324-15F5-CC22-1FB0CA1260EA}"/>
              </a:ext>
            </a:extLst>
          </p:cNvPr>
          <p:cNvSpPr/>
          <p:nvPr/>
        </p:nvSpPr>
        <p:spPr>
          <a:xfrm>
            <a:off x="4369981" y="2626242"/>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xúm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xít</a:t>
            </a:r>
            <a:endParaRPr lang="en-US" sz="2800" b="1" dirty="0">
              <a:solidFill>
                <a:srgbClr val="002060"/>
              </a:solidFill>
              <a:latin typeface="Cambria" panose="02040503050406030204" pitchFamily="18" charset="0"/>
              <a:ea typeface="Cambria" panose="02040503050406030204" pitchFamily="18" charset="0"/>
            </a:endParaRPr>
          </a:p>
        </p:txBody>
      </p:sp>
      <p:sp>
        <p:nvSpPr>
          <p:cNvPr id="30" name="Wave 29">
            <a:extLst>
              <a:ext uri="{FF2B5EF4-FFF2-40B4-BE49-F238E27FC236}">
                <a16:creationId xmlns:a16="http://schemas.microsoft.com/office/drawing/2014/main" id="{64D640EE-0307-E287-25D5-86F6EF5D5B98}"/>
              </a:ext>
            </a:extLst>
          </p:cNvPr>
          <p:cNvSpPr/>
          <p:nvPr/>
        </p:nvSpPr>
        <p:spPr>
          <a:xfrm>
            <a:off x="7410893" y="2615609"/>
            <a:ext cx="2775098"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chênh</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960DD945-CF63-FC67-63EF-41B3052BAC4C}"/>
              </a:ext>
            </a:extLst>
          </p:cNvPr>
          <p:cNvGrpSpPr/>
          <p:nvPr/>
        </p:nvGrpSpPr>
        <p:grpSpPr>
          <a:xfrm>
            <a:off x="1017378" y="3573980"/>
            <a:ext cx="10720966" cy="2765096"/>
            <a:chOff x="1727199" y="1855788"/>
            <a:chExt cx="9259153" cy="3146425"/>
          </a:xfrm>
        </p:grpSpPr>
        <p:sp>
          <p:nvSpPr>
            <p:cNvPr id="32" name="同侧圆角矩形 2">
              <a:extLst>
                <a:ext uri="{FF2B5EF4-FFF2-40B4-BE49-F238E27FC236}">
                  <a16:creationId xmlns:a16="http://schemas.microsoft.com/office/drawing/2014/main" id="{2D506E73-7C2A-2A6F-D914-8820A6466B23}"/>
                </a:ext>
              </a:extLst>
            </p:cNvPr>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sp>
          <p:nvSpPr>
            <p:cNvPr id="33" name="同侧圆角矩形 1">
              <a:extLst>
                <a:ext uri="{FF2B5EF4-FFF2-40B4-BE49-F238E27FC236}">
                  <a16:creationId xmlns:a16="http://schemas.microsoft.com/office/drawing/2014/main" id="{BEECE51A-CC83-4F61-E3C4-14CBA2BF7D8A}"/>
                </a:ext>
              </a:extLst>
            </p:cNvPr>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grpSp>
      <p:sp>
        <p:nvSpPr>
          <p:cNvPr id="34" name="TextBox 33">
            <a:extLst>
              <a:ext uri="{FF2B5EF4-FFF2-40B4-BE49-F238E27FC236}">
                <a16:creationId xmlns:a16="http://schemas.microsoft.com/office/drawing/2014/main" id="{112C3E18-04F6-AA3D-84A2-3B5DCB382776}"/>
              </a:ext>
            </a:extLst>
          </p:cNvPr>
          <p:cNvSpPr txBox="1"/>
          <p:nvPr/>
        </p:nvSpPr>
        <p:spPr>
          <a:xfrm>
            <a:off x="1391385" y="3979082"/>
            <a:ext cx="10091406" cy="2062103"/>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8" grpId="0" animBg="1"/>
      <p:bldP spid="19" grpId="0" animBg="1"/>
      <p:bldP spid="23" grpId="0" animBg="1"/>
      <p:bldP spid="27" grpId="0" animBg="1"/>
      <p:bldP spid="30" grpId="0" animBg="1"/>
      <p:bldP spid="3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Chủ đề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254</TotalTime>
  <Words>399</Words>
  <Application>Microsoft Office PowerPoint</Application>
  <PresentationFormat>Widescreen</PresentationFormat>
  <Paragraphs>36</Paragraphs>
  <Slides>11</Slides>
  <Notes>1</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Calibri Light</vt:lpstr>
      <vt:lpstr>Cambria</vt:lpstr>
      <vt:lpstr>Montserrat Light</vt:lpstr>
      <vt:lpstr>Times New Roman</vt:lpstr>
      <vt:lpstr>1_Office Theme</vt:lpstr>
      <vt:lpstr>Chủ đề Office</vt:lpstr>
      <vt:lpstr>PowerPoint Presentation</vt:lpstr>
      <vt:lpstr>PowerPoint Presentation</vt:lpstr>
      <vt:lpstr>PowerPoint Presentation</vt:lpstr>
      <vt:lpstr>PowerPoint Presentation</vt:lpstr>
      <vt:lpstr>         Có hòn trông như đôi gà/ đang xòe cánh chọi nhau trên mặt nước/ (hòn Gà Chọi);/ có hòn bề thế như mái nhà/ (hòn Mái Nhà);/ có hòn/ chông chênh như con cóc ngồi bờ giếng/ (hòn Con Cóc),/ có hòn/ như ông lão trầm tĩnh ngồi câu cá/ (hòn Ông Lã Vọng)//</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62</cp:revision>
  <dcterms:created xsi:type="dcterms:W3CDTF">2024-07-15T12:17:20Z</dcterms:created>
  <dcterms:modified xsi:type="dcterms:W3CDTF">2026-04-13T00:44:03Z</dcterms:modified>
  <cp:category>9Slide.vn</cp:category>
</cp:coreProperties>
</file>