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7" r:id="rId2"/>
    <p:sldId id="338" r:id="rId3"/>
    <p:sldId id="340" r:id="rId4"/>
    <p:sldId id="289" r:id="rId5"/>
    <p:sldId id="419" r:id="rId6"/>
    <p:sldId id="432" r:id="rId7"/>
    <p:sldId id="44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56B"/>
    <a:srgbClr val="FF99FF"/>
    <a:srgbClr val="F7F097"/>
    <a:srgbClr val="008E40"/>
    <a:srgbClr val="0000CC"/>
    <a:srgbClr val="E6EF75"/>
    <a:srgbClr val="9AF78D"/>
    <a:srgbClr val="CC00FF"/>
    <a:srgbClr val="ADEF71"/>
    <a:srgbClr val="40D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FBCFB-BFA1-4829-8B60-C5F8CBA0690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63F44-C429-499A-9B9E-D24588EE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9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C93E-823B-49A0-8D72-17483962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6F259-09BA-4CF1-8875-54719436F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488EA-7E0E-4CA1-A30D-8428C0C1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72FE-D990-4725-AA9E-B055ADF900E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27797-0C6D-47D1-8E3F-1E4862BE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DB167-8F69-4ECC-84F6-14E01A09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E3A-19F8-42FD-A42B-82C8209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607D-53BD-4536-8240-DB0597F2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1D5FF-09C0-4CE0-87B2-4D1C56A1A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6EAAD-20B1-40C3-82F1-E184D1281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72FE-D990-4725-AA9E-B055ADF900E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8C0ED-344B-41F2-B88B-2AECC874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F0EE1-BA1D-4144-87CE-BA1AF45A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E3A-19F8-42FD-A42B-82C8209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6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F579E-3874-4955-AFAD-55E1EDF46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71C73-5349-4D04-97E3-922BBDD28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FFAF2-10E0-4C26-91A4-03BB1BAFF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72FE-D990-4725-AA9E-B055ADF900E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4D91B-691F-47DC-A8C9-C02CDC3B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F969D-BEC7-4B33-AF24-9FDC4B6C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E3A-19F8-42FD-A42B-82C8209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2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8E4-7DCD-464F-8CF2-7AEA74B1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CEF0-596E-44DE-BE32-E382760A9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F899E-3ABE-48F7-A025-C63F10C8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72FE-D990-4725-AA9E-B055ADF900E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105E6-661F-4C3A-AE16-A1A8D5EF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4C079-B486-4380-9BCC-A8EBA72A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E3A-19F8-42FD-A42B-82C8209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0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4739-EE0A-443C-B854-EACF2DA0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677E6-55F2-49B5-B4FD-1971C676B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628F0-FB85-40DD-B028-EEFBB23B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72FE-D990-4725-AA9E-B055ADF900E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B92EA-1287-4B10-B87F-DC6B9698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BD5C3-0E8C-4FBF-BC15-E6B12375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E3A-19F8-42FD-A42B-82C8209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0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272A-6E1F-4D8D-8C3E-F49C484AA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6BDDB-5E0C-4413-93F3-760761A0E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536D0-3891-4161-A9D4-01B084653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C31CD-791C-48A3-A4CE-18180388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72FE-D990-4725-AA9E-B055ADF900E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359C5-C463-4CE2-A64B-09B8B8267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33571-6BAC-4A5E-AA93-462BC5058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E3A-19F8-42FD-A42B-82C8209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3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BA26-0C5E-4BFC-B498-7FCAA7D4E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1A87F-7A15-45E0-A225-3E0AEBDF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524C7-AB71-4A3A-88E3-9B77EC319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98B3A-4D41-4EA1-B36D-A0D7904D4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F6D520-84BC-4D7C-8A46-CF4DFAD01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2BA4C8-6CDE-4349-9BA4-FE63A8B1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72FE-D990-4725-AA9E-B055ADF900E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1925F5-924E-402D-803B-5D57AE94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CEF82A-FF2B-46B8-8857-90C34D40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E3A-19F8-42FD-A42B-82C8209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7EC4-BD8D-4A12-A90B-B5001E60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B0CC4-744E-43DB-9D43-0F2F317A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72FE-D990-4725-AA9E-B055ADF900E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DA65F-DE5C-4F8F-BF83-6DB230F7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7D5A6-47FC-40A7-AB60-47EE354A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E3A-19F8-42FD-A42B-82C8209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9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B3EDE-F700-410F-8412-DDC80581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72FE-D990-4725-AA9E-B055ADF900E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6E6482-3A46-4165-91E0-283DF3F9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6C581-8298-44EB-B40F-7D2303C0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E3A-19F8-42FD-A42B-82C8209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6739-9EB6-4695-A0AC-F55DD0F0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3CB3D-BDCF-4626-93E5-A9DC4FE3E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45D1F-7B83-4984-9C39-2CA5B13D7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A9DA2-9A42-43CC-9F00-C7195C21F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72FE-D990-4725-AA9E-B055ADF900E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BBC70-136C-49DF-9E4E-D9B93E76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867B5-C0D0-46EF-918A-2F35D3135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E3A-19F8-42FD-A42B-82C8209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1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D4FF4-087E-459A-9B73-CE872FAE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C006A0-02D5-4FE0-A3DA-6CD8DE118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4A8B3-4D33-49F9-ACDD-C899E70CD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67CE6-9854-4AC2-86B6-F6590585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72FE-D990-4725-AA9E-B055ADF900E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98756-452F-47F0-B5F9-F433739DE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1B6E7-3EFD-488E-9A85-476A834A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E3A-19F8-42FD-A42B-82C8209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9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AA7D4-D9CF-49A6-BF65-EE74EA83B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26D8F-4BF2-4ADF-AF89-3E8DA79A1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B6E5F-67F5-4E20-81B8-9EDF235DE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72FE-D990-4725-AA9E-B055ADF900E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76D8C-AD45-43B2-A2E0-C191D49C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259B2-AFAB-4679-B74A-D25B78A8E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8AE3A-19F8-42FD-A42B-82C8209B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8.png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0.wmf"/><Relationship Id="rId3" Type="http://schemas.openxmlformats.org/officeDocument/2006/relationships/image" Target="../media/image7.pn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.wmf"/><Relationship Id="rId5" Type="http://schemas.openxmlformats.org/officeDocument/2006/relationships/image" Target="../media/image9.png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8.png"/><Relationship Id="rId9" Type="http://schemas.openxmlformats.org/officeDocument/2006/relationships/image" Target="../media/image5.wmf"/><Relationship Id="rId1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30.png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28.png"/><Relationship Id="rId21" Type="http://schemas.openxmlformats.org/officeDocument/2006/relationships/image" Target="../media/image27.wmf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3.wmf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4.wmf"/><Relationship Id="rId10" Type="http://schemas.openxmlformats.org/officeDocument/2006/relationships/image" Target="../media/image22.wmf"/><Relationship Id="rId19" Type="http://schemas.openxmlformats.org/officeDocument/2006/relationships/image" Target="../media/image26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marco pass xp547">
            <a:extLst>
              <a:ext uri="{FF2B5EF4-FFF2-40B4-BE49-F238E27FC236}">
                <a16:creationId xmlns:a16="http://schemas.microsoft.com/office/drawing/2014/main" id="{5B4BBCD9-72B8-3698-415D-495D821BC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" y="23811"/>
            <a:ext cx="11382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sunflower">
            <a:extLst>
              <a:ext uri="{FF2B5EF4-FFF2-40B4-BE49-F238E27FC236}">
                <a16:creationId xmlns:a16="http://schemas.microsoft.com/office/drawing/2014/main" id="{CDBC7D9B-0902-DD09-8A6D-E5113CE77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4" y="5105400"/>
            <a:ext cx="10556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12">
            <a:extLst>
              <a:ext uri="{FF2B5EF4-FFF2-40B4-BE49-F238E27FC236}">
                <a16:creationId xmlns:a16="http://schemas.microsoft.com/office/drawing/2014/main" id="{5BECA5D7-EEB2-D103-DA4F-BA8AE256C7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07494" y="1203960"/>
            <a:ext cx="6611938" cy="65532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9926092"/>
              </a:avLst>
            </a:prstTxWarp>
          </a:bodyPr>
          <a:lstStyle/>
          <a:p>
            <a:pPr algn="ctr"/>
            <a:r>
              <a:rPr lang="en-US" sz="65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CHÀO MỪNG CÁC THẦY CÔ GIÁO</a:t>
            </a:r>
          </a:p>
        </p:txBody>
      </p:sp>
      <p:sp>
        <p:nvSpPr>
          <p:cNvPr id="2055" name="WordArt 13">
            <a:extLst>
              <a:ext uri="{FF2B5EF4-FFF2-40B4-BE49-F238E27FC236}">
                <a16:creationId xmlns:a16="http://schemas.microsoft.com/office/drawing/2014/main" id="{D936FAB5-F8E7-D385-824E-BCDDB057A2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33788" y="4648201"/>
            <a:ext cx="5416550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03"/>
              </a:avLst>
            </a:prstTxWarp>
          </a:bodyPr>
          <a:lstStyle/>
          <a:p>
            <a:pPr algn="ctr"/>
            <a:r>
              <a:rPr lang="en-US" sz="3600" i="1" kern="1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Môn</a:t>
            </a:r>
            <a:r>
              <a:rPr lang="en-US" sz="3600" i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:</a:t>
            </a:r>
            <a:r>
              <a:rPr lang="vi-VN" sz="3600" i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TOÁN </a:t>
            </a:r>
            <a:endParaRPr lang="en-US" sz="3600" i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56" name="WordArt 15">
            <a:extLst>
              <a:ext uri="{FF2B5EF4-FFF2-40B4-BE49-F238E27FC236}">
                <a16:creationId xmlns:a16="http://schemas.microsoft.com/office/drawing/2014/main" id="{91F5D7DD-9885-6728-4F1A-66DFBEB27F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1" y="2514600"/>
            <a:ext cx="4149725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về</a:t>
            </a:r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dự</a:t>
            </a:r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giờ</a:t>
            </a:r>
            <a:endParaRPr lang="en-US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lớp</a:t>
            </a:r>
            <a:r>
              <a: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5A</a:t>
            </a:r>
            <a:endParaRPr lang="en-US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2057" name="Group 19">
            <a:extLst>
              <a:ext uri="{FF2B5EF4-FFF2-40B4-BE49-F238E27FC236}">
                <a16:creationId xmlns:a16="http://schemas.microsoft.com/office/drawing/2014/main" id="{D2A10514-3338-A18E-AA1A-E66D757A2E3E}"/>
              </a:ext>
            </a:extLst>
          </p:cNvPr>
          <p:cNvGrpSpPr>
            <a:grpSpLocks/>
          </p:cNvGrpSpPr>
          <p:nvPr/>
        </p:nvGrpSpPr>
        <p:grpSpPr bwMode="auto">
          <a:xfrm>
            <a:off x="2211905" y="5502275"/>
            <a:ext cx="8260315" cy="701675"/>
            <a:chOff x="12" y="3959"/>
            <a:chExt cx="6240" cy="442"/>
          </a:xfrm>
        </p:grpSpPr>
        <p:sp>
          <p:nvSpPr>
            <p:cNvPr id="2059" name="Text Box 16" descr="Bouquet">
              <a:extLst>
                <a:ext uri="{FF2B5EF4-FFF2-40B4-BE49-F238E27FC236}">
                  <a16:creationId xmlns:a16="http://schemas.microsoft.com/office/drawing/2014/main" id="{3D87B93F-2FCD-83E1-DC3C-DD07DA0D1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" y="3959"/>
              <a:ext cx="6240" cy="44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4000">
                <a:latin typeface="Arial" panose="020B0604020202020204" pitchFamily="34" charset="0"/>
              </a:endParaRPr>
            </a:p>
          </p:txBody>
        </p:sp>
        <p:sp>
          <p:nvSpPr>
            <p:cNvPr id="2060" name="WordArt 14">
              <a:extLst>
                <a:ext uri="{FF2B5EF4-FFF2-40B4-BE49-F238E27FC236}">
                  <a16:creationId xmlns:a16="http://schemas.microsoft.com/office/drawing/2014/main" id="{38DA1180-D219-9723-062E-690F35107A9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40" y="4049"/>
              <a:ext cx="3543" cy="2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306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GV dạy: Nguyễn Thị Sâm</a:t>
              </a:r>
              <a:endParaRPr lang="en-US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8" name="Picture 18" descr="sunflower">
            <a:extLst>
              <a:ext uri="{FF2B5EF4-FFF2-40B4-BE49-F238E27FC236}">
                <a16:creationId xmlns:a16="http://schemas.microsoft.com/office/drawing/2014/main" id="{9731C895-C86A-5BC2-6CF3-3EBA8A83B7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0556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6162A4-BCD4-A6AB-4353-FE7D53F55668}"/>
              </a:ext>
            </a:extLst>
          </p:cNvPr>
          <p:cNvSpPr txBox="1"/>
          <p:nvPr/>
        </p:nvSpPr>
        <p:spPr>
          <a:xfrm>
            <a:off x="1630997" y="139749"/>
            <a:ext cx="851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</a:t>
            </a:r>
            <a:r>
              <a:rPr lang="vi-V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 TIỂU HỌC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ĐẠI HÀ</a:t>
            </a:r>
          </a:p>
        </p:txBody>
      </p:sp>
    </p:spTree>
    <p:extLst>
      <p:ext uri="{BB962C8B-B14F-4D97-AF65-F5344CB8AC3E}">
        <p14:creationId xmlns:p14="http://schemas.microsoft.com/office/powerpoint/2010/main" val="3991766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0EE176-50BC-3B28-F3AF-3EBDFCFE6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2" y="1147762"/>
            <a:ext cx="352425" cy="2581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0D116-1C50-6720-9D62-3D4AF73F96ED}"/>
              </a:ext>
            </a:extLst>
          </p:cNvPr>
          <p:cNvSpPr txBox="1"/>
          <p:nvPr/>
        </p:nvSpPr>
        <p:spPr>
          <a:xfrm>
            <a:off x="200024" y="320863"/>
            <a:ext cx="958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1. Viết phân số chỉ phần tô đậm của hình dưới đây </a:t>
            </a:r>
            <a:r>
              <a:rPr lang="vi-VN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AE1FA7-894B-DF0B-9A3F-EF23A86A5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412" y="1319212"/>
            <a:ext cx="333375" cy="2628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ADF71F-136F-582A-5E2F-22365C9C3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888" y="858838"/>
            <a:ext cx="3162300" cy="3171825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6772658-8427-05AF-7645-3A4D287954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466892"/>
              </p:ext>
            </p:extLst>
          </p:nvPr>
        </p:nvGraphicFramePr>
        <p:xfrm>
          <a:off x="1316035" y="3879850"/>
          <a:ext cx="663575" cy="949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6" imgW="203040" imgH="393480" progId="Equation.DSMT4">
                  <p:embed/>
                </p:oleObj>
              </mc:Choice>
              <mc:Fallback>
                <p:oleObj name="Equation" r:id="rId6" imgW="20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16035" y="3879850"/>
                        <a:ext cx="663575" cy="949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E21E880-B664-8892-26B1-251001FE0B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880978"/>
              </p:ext>
            </p:extLst>
          </p:nvPr>
        </p:nvGraphicFramePr>
        <p:xfrm>
          <a:off x="4651374" y="4040187"/>
          <a:ext cx="6635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8" imgW="203040" imgH="393480" progId="Equation.DSMT4">
                  <p:embed/>
                </p:oleObj>
              </mc:Choice>
              <mc:Fallback>
                <p:oleObj name="Equation" r:id="rId8" imgW="20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51374" y="4040187"/>
                        <a:ext cx="663575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D29F23A-7098-D14E-F8FA-F74679F4A8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57648"/>
              </p:ext>
            </p:extLst>
          </p:nvPr>
        </p:nvGraphicFramePr>
        <p:xfrm>
          <a:off x="8977313" y="4164012"/>
          <a:ext cx="6635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10" imgW="279360" imgH="393480" progId="Equation.DSMT4">
                  <p:embed/>
                </p:oleObj>
              </mc:Choice>
              <mc:Fallback>
                <p:oleObj name="Equation" r:id="rId10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77313" y="4164012"/>
                        <a:ext cx="663575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9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0EE176-50BC-3B28-F3AF-3EBDFCFE6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48" y="858838"/>
            <a:ext cx="462755" cy="2570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0D116-1C50-6720-9D62-3D4AF73F96ED}"/>
              </a:ext>
            </a:extLst>
          </p:cNvPr>
          <p:cNvSpPr txBox="1"/>
          <p:nvPr/>
        </p:nvSpPr>
        <p:spPr>
          <a:xfrm>
            <a:off x="192086" y="164444"/>
            <a:ext cx="958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</a:rPr>
              <a:t>1. Viết phân số chỉ phần tô đậm của hình dưới đây</a:t>
            </a:r>
            <a:r>
              <a:rPr lang="vi-VN" b="1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AE1FA7-894B-DF0B-9A3F-EF23A86A5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048" y="674139"/>
            <a:ext cx="462755" cy="2779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ADF71F-136F-582A-5E2F-22365C9C3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888" y="858838"/>
            <a:ext cx="3162300" cy="3171825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6772658-8427-05AF-7645-3A4D287954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632606"/>
              </p:ext>
            </p:extLst>
          </p:nvPr>
        </p:nvGraphicFramePr>
        <p:xfrm>
          <a:off x="1360485" y="3556001"/>
          <a:ext cx="663575" cy="949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6" imgW="203040" imgH="393480" progId="Equation.DSMT4">
                  <p:embed/>
                </p:oleObj>
              </mc:Choice>
              <mc:Fallback>
                <p:oleObj name="Equation" r:id="rId6" imgW="20304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6772658-8427-05AF-7645-3A4D287954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60485" y="3556001"/>
                        <a:ext cx="663575" cy="949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E21E880-B664-8892-26B1-251001FE0B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945737"/>
              </p:ext>
            </p:extLst>
          </p:nvPr>
        </p:nvGraphicFramePr>
        <p:xfrm>
          <a:off x="4659310" y="3556001"/>
          <a:ext cx="6635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8" imgW="203040" imgH="393480" progId="Equation.DSMT4">
                  <p:embed/>
                </p:oleObj>
              </mc:Choice>
              <mc:Fallback>
                <p:oleObj name="Equation" r:id="rId8" imgW="20304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E21E880-B664-8892-26B1-251001FE0B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59310" y="3556001"/>
                        <a:ext cx="663575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D29F23A-7098-D14E-F8FA-F74679F4A8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77313" y="4164012"/>
          <a:ext cx="6635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10" imgW="279360" imgH="393480" progId="Equation.DSMT4">
                  <p:embed/>
                </p:oleObj>
              </mc:Choice>
              <mc:Fallback>
                <p:oleObj name="Equation" r:id="rId10" imgW="27936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D29F23A-7098-D14E-F8FA-F74679F4A8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77313" y="4164012"/>
                        <a:ext cx="663575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E382026-3A4F-3881-229F-E2B7A6F8F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348406"/>
              </p:ext>
            </p:extLst>
          </p:nvPr>
        </p:nvGraphicFramePr>
        <p:xfrm>
          <a:off x="684213" y="5392737"/>
          <a:ext cx="2786062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12" imgW="660240" imgH="393480" progId="Equation.DSMT4">
                  <p:embed/>
                </p:oleObj>
              </mc:Choice>
              <mc:Fallback>
                <p:oleObj name="Equation" r:id="rId12" imgW="66024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E382026-3A4F-3881-229F-E2B7A6F8F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4213" y="5392737"/>
                        <a:ext cx="2786062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86AF4-78D2-56F7-27F8-1E11867FB806}"/>
              </a:ext>
            </a:extLst>
          </p:cNvPr>
          <p:cNvCxnSpPr>
            <a:cxnSpLocks/>
          </p:cNvCxnSpPr>
          <p:nvPr/>
        </p:nvCxnSpPr>
        <p:spPr>
          <a:xfrm flipV="1">
            <a:off x="2381250" y="5976362"/>
            <a:ext cx="2085975" cy="5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EFC1A59-6018-87BF-2BCD-65B2D4229A72}"/>
              </a:ext>
            </a:extLst>
          </p:cNvPr>
          <p:cNvSpPr txBox="1"/>
          <p:nvPr/>
        </p:nvSpPr>
        <p:spPr>
          <a:xfrm>
            <a:off x="3184525" y="5384732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x</a:t>
            </a:r>
            <a:endParaRPr lang="vi-VN" sz="3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26A64B-EBB1-0CCA-4D95-EFC2A0B6A5A6}"/>
              </a:ext>
            </a:extLst>
          </p:cNvPr>
          <p:cNvSpPr txBox="1"/>
          <p:nvPr/>
        </p:nvSpPr>
        <p:spPr>
          <a:xfrm>
            <a:off x="3321050" y="5966837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x</a:t>
            </a:r>
            <a:endParaRPr lang="vi-VN" sz="3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4C5A4D-BDC5-AFBD-FFC5-7FEC2BE4B77D}"/>
              </a:ext>
            </a:extLst>
          </p:cNvPr>
          <p:cNvSpPr/>
          <p:nvPr/>
        </p:nvSpPr>
        <p:spPr>
          <a:xfrm>
            <a:off x="3799977" y="5368544"/>
            <a:ext cx="482600" cy="4766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A4CA56-D4C9-0C26-3878-60864FC14283}"/>
              </a:ext>
            </a:extLst>
          </p:cNvPr>
          <p:cNvSpPr/>
          <p:nvPr/>
        </p:nvSpPr>
        <p:spPr>
          <a:xfrm>
            <a:off x="3787775" y="6038402"/>
            <a:ext cx="482600" cy="4766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B2F246-4887-6566-864E-98D994246653}"/>
              </a:ext>
            </a:extLst>
          </p:cNvPr>
          <p:cNvSpPr txBox="1"/>
          <p:nvPr/>
        </p:nvSpPr>
        <p:spPr>
          <a:xfrm>
            <a:off x="4556125" y="5606892"/>
            <a:ext cx="368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=</a:t>
            </a:r>
            <a:endParaRPr lang="vi-VN" sz="400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BA332D7-907B-5210-9CEB-BAC77BF4D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818430"/>
              </p:ext>
            </p:extLst>
          </p:nvPr>
        </p:nvGraphicFramePr>
        <p:xfrm>
          <a:off x="4983161" y="5397403"/>
          <a:ext cx="958854" cy="1050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14" imgW="355320" imgH="393480" progId="Equation.DSMT4">
                  <p:embed/>
                </p:oleObj>
              </mc:Choice>
              <mc:Fallback>
                <p:oleObj name="Equation" r:id="rId14" imgW="355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83161" y="5397403"/>
                        <a:ext cx="958854" cy="1050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30D0017-4442-8981-DEAB-8010BDD38D27}"/>
              </a:ext>
            </a:extLst>
          </p:cNvPr>
          <p:cNvSpPr txBox="1"/>
          <p:nvPr/>
        </p:nvSpPr>
        <p:spPr>
          <a:xfrm>
            <a:off x="542131" y="4608065"/>
            <a:ext cx="661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</a:rPr>
              <a:t>2.Viết số thích hợp vào ô trống là: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66BC8A-0E14-3059-E089-58A344CF9262}"/>
              </a:ext>
            </a:extLst>
          </p:cNvPr>
          <p:cNvSpPr txBox="1"/>
          <p:nvPr/>
        </p:nvSpPr>
        <p:spPr>
          <a:xfrm>
            <a:off x="3827465" y="5327451"/>
            <a:ext cx="67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2">
                    <a:lumMod val="25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8AC2FA-96D9-3B3A-4652-E023BF1F2715}"/>
              </a:ext>
            </a:extLst>
          </p:cNvPr>
          <p:cNvSpPr txBox="1"/>
          <p:nvPr/>
        </p:nvSpPr>
        <p:spPr>
          <a:xfrm>
            <a:off x="3814760" y="5967916"/>
            <a:ext cx="67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2">
                    <a:lumMod val="25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7AA3DA7F-61DB-0CD0-980E-5F375F2455E0}"/>
              </a:ext>
            </a:extLst>
          </p:cNvPr>
          <p:cNvSpPr/>
          <p:nvPr/>
        </p:nvSpPr>
        <p:spPr>
          <a:xfrm>
            <a:off x="1094725" y="3556051"/>
            <a:ext cx="1080000" cy="1080000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980046C-413B-BA36-2598-59E5C362741A}"/>
              </a:ext>
            </a:extLst>
          </p:cNvPr>
          <p:cNvSpPr/>
          <p:nvPr/>
        </p:nvSpPr>
        <p:spPr>
          <a:xfrm>
            <a:off x="4382588" y="3568180"/>
            <a:ext cx="1080000" cy="1080000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1DD583C5-05F3-476B-9D79-C163827CF599}"/>
              </a:ext>
            </a:extLst>
          </p:cNvPr>
          <p:cNvSpPr/>
          <p:nvPr/>
        </p:nvSpPr>
        <p:spPr>
          <a:xfrm>
            <a:off x="8763045" y="4164012"/>
            <a:ext cx="1080000" cy="1080000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9B45F399-66E2-B73F-9543-331E69285921}"/>
              </a:ext>
            </a:extLst>
          </p:cNvPr>
          <p:cNvSpPr/>
          <p:nvPr/>
        </p:nvSpPr>
        <p:spPr>
          <a:xfrm>
            <a:off x="4922588" y="5429507"/>
            <a:ext cx="1080000" cy="1080000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945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D3446C-7406-7E92-C661-C20DF3B20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14287"/>
            <a:ext cx="10258425" cy="6829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9684EE-E7E2-592F-D5DF-D36365F03A44}"/>
              </a:ext>
            </a:extLst>
          </p:cNvPr>
          <p:cNvSpPr txBox="1"/>
          <p:nvPr/>
        </p:nvSpPr>
        <p:spPr>
          <a:xfrm>
            <a:off x="7505699" y="3038475"/>
            <a:ext cx="762001" cy="23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20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57CEC-FA2A-0ADA-450C-24E60E46D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294888"/>
            <a:ext cx="8034338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AB6353-9E12-6E4D-43EB-9141FA3FB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1347787"/>
            <a:ext cx="3781425" cy="847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175E7A-A988-C482-4ACF-4958FCFA0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912" y="1347787"/>
            <a:ext cx="5343525" cy="847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8E76DF-9B2E-DC42-7A4C-634DC1102AA3}"/>
              </a:ext>
            </a:extLst>
          </p:cNvPr>
          <p:cNvSpPr txBox="1"/>
          <p:nvPr/>
        </p:nvSpPr>
        <p:spPr>
          <a:xfrm>
            <a:off x="922734" y="2647950"/>
            <a:ext cx="742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Phân số thập phân là phân số như thế nào?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A66EB-45DB-3009-6184-2A9AB2594B31}"/>
              </a:ext>
            </a:extLst>
          </p:cNvPr>
          <p:cNvSpPr txBox="1"/>
          <p:nvPr/>
        </p:nvSpPr>
        <p:spPr>
          <a:xfrm>
            <a:off x="723900" y="2370951"/>
            <a:ext cx="84582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Phân số thập phân là phân số có mẫu số </a:t>
            </a:r>
          </a:p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         là 10 ; 100 ; 1000 ; ...  </a:t>
            </a:r>
            <a:endParaRPr lang="vi-VN" sz="32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DAB10-2493-C519-E124-9A5160FB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235" y="4071222"/>
            <a:ext cx="8402379" cy="107721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8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b="1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endParaRPr lang="en-US" sz="28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5A7F60D9-7602-F608-C96F-A25BA6A68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14" y="4384403"/>
            <a:ext cx="1686928" cy="1378222"/>
          </a:xfrm>
        </p:spPr>
      </p:pic>
    </p:spTree>
    <p:extLst>
      <p:ext uri="{BB962C8B-B14F-4D97-AF65-F5344CB8AC3E}">
        <p14:creationId xmlns:p14="http://schemas.microsoft.com/office/powerpoint/2010/main" val="6888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6E37C8-6520-1AA5-7791-319EA8E0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38212"/>
            <a:ext cx="709611" cy="661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590F0D-6A93-19FD-4E3C-DCBF502BF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4" y="1"/>
            <a:ext cx="2867026" cy="938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46ACF0-23D1-585F-F0A0-44D96AF56513}"/>
              </a:ext>
            </a:extLst>
          </p:cNvPr>
          <p:cNvSpPr txBox="1"/>
          <p:nvPr/>
        </p:nvSpPr>
        <p:spPr>
          <a:xfrm>
            <a:off x="1243011" y="912524"/>
            <a:ext cx="947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/>
              <a:t>Các phân số nào dưới đây là phân số thập phân?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94473B-4CB3-7510-8E95-693278941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977450"/>
            <a:ext cx="9401175" cy="1733550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8DA78A7-5DB4-D1EA-89DC-625537BDE278}"/>
              </a:ext>
            </a:extLst>
          </p:cNvPr>
          <p:cNvSpPr/>
          <p:nvPr/>
        </p:nvSpPr>
        <p:spPr>
          <a:xfrm>
            <a:off x="1304925" y="2209800"/>
            <a:ext cx="1057275" cy="1381125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190AB81-A398-B49D-1D86-2D215DAE1966}"/>
              </a:ext>
            </a:extLst>
          </p:cNvPr>
          <p:cNvSpPr/>
          <p:nvPr/>
        </p:nvSpPr>
        <p:spPr>
          <a:xfrm>
            <a:off x="3209925" y="2153662"/>
            <a:ext cx="1057275" cy="1381125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078DAD8-3199-50CE-4466-D7FCF8F6F58C}"/>
              </a:ext>
            </a:extLst>
          </p:cNvPr>
          <p:cNvSpPr/>
          <p:nvPr/>
        </p:nvSpPr>
        <p:spPr>
          <a:xfrm>
            <a:off x="5391151" y="2200274"/>
            <a:ext cx="1057275" cy="1381125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ED5969D-B3D5-60D3-60C6-B5591CE80694}"/>
              </a:ext>
            </a:extLst>
          </p:cNvPr>
          <p:cNvSpPr/>
          <p:nvPr/>
        </p:nvSpPr>
        <p:spPr>
          <a:xfrm>
            <a:off x="6581775" y="2200274"/>
            <a:ext cx="1343027" cy="1381124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7B89190-D535-C6C3-FA2D-ED50A3D897B9}"/>
              </a:ext>
            </a:extLst>
          </p:cNvPr>
          <p:cNvSpPr/>
          <p:nvPr/>
        </p:nvSpPr>
        <p:spPr>
          <a:xfrm>
            <a:off x="8058152" y="2200273"/>
            <a:ext cx="1419226" cy="1381125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525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EBF556-8725-CB60-9DB8-C6A2D4718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" y="228600"/>
            <a:ext cx="714375" cy="723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E741E-C183-237E-6837-6795D1DD8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952500"/>
            <a:ext cx="11772900" cy="167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EA0A11-EDB3-6A90-0049-0D8CA5B8ACDB}"/>
              </a:ext>
            </a:extLst>
          </p:cNvPr>
          <p:cNvSpPr txBox="1"/>
          <p:nvPr/>
        </p:nvSpPr>
        <p:spPr>
          <a:xfrm>
            <a:off x="1204912" y="367725"/>
            <a:ext cx="695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 Phân số thập phân thích hợp.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9AFBEEF-2B69-0E1F-8862-261B81542D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5931" y="1790700"/>
          <a:ext cx="587376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Equation" r:id="rId5" imgW="203040" imgH="393480" progId="Equation.DSMT4">
                  <p:embed/>
                </p:oleObj>
              </mc:Choice>
              <mc:Fallback>
                <p:oleObj name="Equation" r:id="rId5" imgW="20304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9AFBEEF-2B69-0E1F-8862-261B81542D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5931" y="1790700"/>
                        <a:ext cx="587376" cy="962025"/>
                      </a:xfrm>
                      <a:prstGeom prst="rect">
                        <a:avLst/>
                      </a:prstGeom>
                      <a:solidFill>
                        <a:srgbClr val="F9E56B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D15D3B3-0135-F95C-9350-0620B2D1AF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4862" y="1775399"/>
          <a:ext cx="587376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" name="Equation" r:id="rId7" imgW="203040" imgH="393480" progId="Equation.DSMT4">
                  <p:embed/>
                </p:oleObj>
              </mc:Choice>
              <mc:Fallback>
                <p:oleObj name="Equation" r:id="rId7" imgW="20304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D15D3B3-0135-F95C-9350-0620B2D1AF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14862" y="1775399"/>
                        <a:ext cx="587376" cy="962025"/>
                      </a:xfrm>
                      <a:prstGeom prst="rect">
                        <a:avLst/>
                      </a:prstGeom>
                      <a:solidFill>
                        <a:srgbClr val="F9E56B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3498B5F-AB7B-64CC-3262-3ED5496B2D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3380" y="1806000"/>
          <a:ext cx="631826" cy="9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" name="Equation" r:id="rId9" imgW="203040" imgH="393480" progId="Equation.DSMT4">
                  <p:embed/>
                </p:oleObj>
              </mc:Choice>
              <mc:Fallback>
                <p:oleObj name="Equation" r:id="rId9" imgW="20304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3498B5F-AB7B-64CC-3262-3ED5496B2D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03380" y="1806000"/>
                        <a:ext cx="631826" cy="946725"/>
                      </a:xfrm>
                      <a:prstGeom prst="rect">
                        <a:avLst/>
                      </a:prstGeom>
                      <a:solidFill>
                        <a:srgbClr val="F9E56B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3AB1E11-EFB4-177B-3911-2E203DDFE7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04449" y="1806000"/>
          <a:ext cx="615951" cy="996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" name="Equation" r:id="rId11" imgW="203040" imgH="393480" progId="Equation.DSMT4">
                  <p:embed/>
                </p:oleObj>
              </mc:Choice>
              <mc:Fallback>
                <p:oleObj name="Equation" r:id="rId11" imgW="20304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3AB1E11-EFB4-177B-3911-2E203DDFE7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204449" y="1806000"/>
                        <a:ext cx="615951" cy="996951"/>
                      </a:xfrm>
                      <a:prstGeom prst="rect">
                        <a:avLst/>
                      </a:prstGeom>
                      <a:solidFill>
                        <a:srgbClr val="F9E56B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40AEB00-8518-E36B-89A9-1E91132E3E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287" y="2802951"/>
            <a:ext cx="11387138" cy="355181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F256D7-34DB-5613-7F6A-072F4ADE7739}"/>
              </a:ext>
            </a:extLst>
          </p:cNvPr>
          <p:cNvCxnSpPr>
            <a:cxnSpLocks/>
          </p:cNvCxnSpPr>
          <p:nvPr/>
        </p:nvCxnSpPr>
        <p:spPr>
          <a:xfrm flipH="1">
            <a:off x="757236" y="3283237"/>
            <a:ext cx="3976688" cy="1819275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C79758-1976-0DD2-33DB-D863B3912DF0}"/>
              </a:ext>
            </a:extLst>
          </p:cNvPr>
          <p:cNvCxnSpPr/>
          <p:nvPr/>
        </p:nvCxnSpPr>
        <p:spPr>
          <a:xfrm>
            <a:off x="5829300" y="3283237"/>
            <a:ext cx="5467350" cy="195840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C5FCD01-C76D-D0F3-301A-A801D13BC9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7900" y="5281041"/>
          <a:ext cx="730250" cy="1085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name="Equation" r:id="rId14" imgW="279360" imgH="393480" progId="Equation.DSMT4">
                  <p:embed/>
                </p:oleObj>
              </mc:Choice>
              <mc:Fallback>
                <p:oleObj name="Equation" r:id="rId14" imgW="27936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C5FCD01-C76D-D0F3-301A-A801D13BC9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17900" y="5281041"/>
                        <a:ext cx="730250" cy="1085849"/>
                      </a:xfrm>
                      <a:prstGeom prst="rect">
                        <a:avLst/>
                      </a:prstGeom>
                      <a:solidFill>
                        <a:srgbClr val="F9E56B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7555B97-B8B2-9CE7-112A-D03051C9EA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36731" y="5232399"/>
          <a:ext cx="900112" cy="1073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" name="Equation" r:id="rId16" imgW="279360" imgH="393480" progId="Equation.DSMT4">
                  <p:embed/>
                </p:oleObj>
              </mc:Choice>
              <mc:Fallback>
                <p:oleObj name="Equation" r:id="rId16" imgW="279360" imgH="393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7555B97-B8B2-9CE7-112A-D03051C9EA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736731" y="5232399"/>
                        <a:ext cx="900112" cy="1073723"/>
                      </a:xfrm>
                      <a:prstGeom prst="rect">
                        <a:avLst/>
                      </a:prstGeom>
                      <a:solidFill>
                        <a:srgbClr val="F9E56B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D08FFDD-4B10-A8EC-AADE-AEDEF39DB3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1215" y="5185061"/>
          <a:ext cx="900112" cy="1073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18" imgW="279360" imgH="393480" progId="Equation.DSMT4">
                  <p:embed/>
                </p:oleObj>
              </mc:Choice>
              <mc:Fallback>
                <p:oleObj name="Equation" r:id="rId18" imgW="27936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D08FFDD-4B10-A8EC-AADE-AEDEF39DB3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551215" y="5185061"/>
                        <a:ext cx="900112" cy="1073723"/>
                      </a:xfrm>
                      <a:prstGeom prst="rect">
                        <a:avLst/>
                      </a:prstGeom>
                      <a:solidFill>
                        <a:srgbClr val="F9E56B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C3EA295-A029-77DC-6CAB-EF02E0EC34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46703" y="5220637"/>
          <a:ext cx="900112" cy="1073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20" imgW="279360" imgH="393480" progId="Equation.DSMT4">
                  <p:embed/>
                </p:oleObj>
              </mc:Choice>
              <mc:Fallback>
                <p:oleObj name="Equation" r:id="rId20" imgW="27936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C3EA295-A029-77DC-6CAB-EF02E0EC34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546703" y="5220637"/>
                        <a:ext cx="900112" cy="1073723"/>
                      </a:xfrm>
                      <a:prstGeom prst="rect">
                        <a:avLst/>
                      </a:prstGeom>
                      <a:solidFill>
                        <a:srgbClr val="F9E56B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311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133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Em hãy cho một vài ví dụ về phân số thập phân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53</cp:revision>
  <dcterms:created xsi:type="dcterms:W3CDTF">2021-09-15T09:10:00Z</dcterms:created>
  <dcterms:modified xsi:type="dcterms:W3CDTF">2026-04-13T00:52:53Z</dcterms:modified>
</cp:coreProperties>
</file>