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00" r:id="rId3"/>
    <p:sldId id="371" r:id="rId5"/>
    <p:sldId id="399" r:id="rId6"/>
    <p:sldId id="369" r:id="rId7"/>
    <p:sldId id="372" r:id="rId8"/>
    <p:sldId id="327" r:id="rId9"/>
    <p:sldId id="373" r:id="rId10"/>
    <p:sldId id="326" r:id="rId11"/>
    <p:sldId id="380" r:id="rId12"/>
    <p:sldId id="389" r:id="rId13"/>
    <p:sldId id="390" r:id="rId14"/>
    <p:sldId id="391" r:id="rId15"/>
    <p:sldId id="392" r:id="rId16"/>
    <p:sldId id="383" r:id="rId17"/>
    <p:sldId id="398" r:id="rId18"/>
    <p:sldId id="385" r:id="rId19"/>
    <p:sldId id="3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A04348-667F-4690-9218-B15D5AAC1C6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66654" y="274752"/>
            <a:ext cx="1271243" cy="127124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8.GIF"/><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GIF"/><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GIF"/><Relationship Id="rId7" Type="http://schemas.openxmlformats.org/officeDocument/2006/relationships/image" Target="../media/image15.png"/><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14.jpeg"/><Relationship Id="rId3"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17.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GIF"/><Relationship Id="rId2" Type="http://schemas.openxmlformats.org/officeDocument/2006/relationships/image" Target="../media/image22.pn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
          <a:stretch>
            <a:fillRect/>
          </a:stretch>
        </p:blipFill>
        <p:spPr>
          <a:xfrm>
            <a:off x="-1635760" y="-434340"/>
            <a:ext cx="14260830" cy="7395845"/>
          </a:xfrm>
          <a:prstGeom prst="rect">
            <a:avLst/>
          </a:prstGeom>
        </p:spPr>
      </p:pic>
      <p:sp>
        <p:nvSpPr>
          <p:cNvPr id="7" name="Rectangle 6"/>
          <p:cNvSpPr/>
          <p:nvPr/>
        </p:nvSpPr>
        <p:spPr>
          <a:xfrm>
            <a:off x="2872105" y="2649855"/>
            <a:ext cx="5674995" cy="986155"/>
          </a:xfrm>
          <a:prstGeom prst="rect">
            <a:avLst/>
          </a:prstGeom>
          <a:noFill/>
        </p:spPr>
        <p:txBody>
          <a:bodyPr wrap="none" lIns="91440" tIns="45720" rIns="91440" bIns="45720">
            <a:noAutofit/>
          </a:bodyPr>
          <a:lstStyle/>
          <a:p>
            <a:pPr algn="ctr"/>
            <a:r>
              <a:rPr lang="en-US" sz="6600" b="1" cap="none" spc="0" dirty="0" err="1"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6600" b="1" cap="none" spc="0" dirty="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Đạo đức</a:t>
            </a:r>
            <a:endParaRPr lang="en-US" sz="6600" b="1" cap="none" spc="0" dirty="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l"/>
            <a:r>
              <a:rPr lang="en-US" sz="6600" b="1" dirty="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endParaRPr lang="en-US" sz="6600" b="1" cap="none" spc="0" dirty="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9" name="Picture 415" descr="12"/>
          <p:cNvPicPr>
            <a:picLocks noChangeAspect="1" noChangeArrowheads="1" noCrop="1"/>
          </p:cNvPicPr>
          <p:nvPr/>
        </p:nvPicPr>
        <p:blipFill>
          <a:blip r:embed="rId2"/>
          <a:srcRect/>
          <a:stretch>
            <a:fillRect/>
          </a:stretch>
        </p:blipFill>
        <p:spPr bwMode="auto">
          <a:xfrm>
            <a:off x="-759830" y="-689186"/>
            <a:ext cx="2084800" cy="454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03" descr="729747d8za2kbusq"/>
          <p:cNvPicPr>
            <a:picLocks noChangeAspect="1" noChangeArrowheads="1" noCrop="1"/>
          </p:cNvPicPr>
          <p:nvPr/>
        </p:nvPicPr>
        <p:blipFill>
          <a:blip r:embed="rId3"/>
          <a:srcRect/>
          <a:stretch>
            <a:fillRect/>
          </a:stretch>
        </p:blipFill>
        <p:spPr bwMode="auto">
          <a:xfrm rot="180000">
            <a:off x="11468100" y="5567680"/>
            <a:ext cx="1295400"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04" descr="3d butterfly"/>
          <p:cNvPicPr>
            <a:picLocks noChangeAspect="1" noChangeArrowheads="1" noCrop="1"/>
          </p:cNvPicPr>
          <p:nvPr/>
        </p:nvPicPr>
        <p:blipFill>
          <a:blip r:embed="rId4"/>
          <a:srcRect/>
          <a:stretch>
            <a:fillRect/>
          </a:stretch>
        </p:blipFill>
        <p:spPr bwMode="auto">
          <a:xfrm rot="1968027" flipH="1">
            <a:off x="9348471" y="4558508"/>
            <a:ext cx="1064420" cy="9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9849DCFA90C473196ECD16214E77005"/>
          <p:cNvPicPr>
            <a:picLocks noChangeAspect="1" noChangeArrowheads="1" noCrop="1"/>
          </p:cNvPicPr>
          <p:nvPr/>
        </p:nvPicPr>
        <p:blipFill>
          <a:blip r:embed="rId5"/>
          <a:srcRect/>
          <a:stretch>
            <a:fillRect/>
          </a:stretch>
        </p:blipFill>
        <p:spPr bwMode="auto">
          <a:xfrm>
            <a:off x="-159385" y="5038090"/>
            <a:ext cx="1229360" cy="192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603885" y="1341120"/>
            <a:ext cx="11654155" cy="1448435"/>
          </a:xfrm>
          <a:prstGeom prst="rect">
            <a:avLst/>
          </a:prstGeom>
          <a:noFill/>
        </p:spPr>
        <p:txBody>
          <a:bodyPr wrap="square" rtlCol="0">
            <a:noAutofit/>
          </a:bodyPr>
          <a:lstStyle/>
          <a:p>
            <a:pPr algn="ctr"/>
            <a:r>
              <a:rPr lang="en-US" sz="8800" b="1" smtClean="0">
                <a:solidFill>
                  <a:srgbClr val="1911AF"/>
                </a:solidFill>
                <a:latin typeface="Times New Roman" panose="02020603050405020304" pitchFamily="18" charset="0"/>
                <a:cs typeface="Times New Roman" panose="02020603050405020304" pitchFamily="18" charset="0"/>
              </a:rPr>
              <a:t>  </a:t>
            </a:r>
            <a:endParaRPr lang="en-US" sz="8800" b="1" smtClean="0">
              <a:solidFill>
                <a:srgbClr val="1911AF"/>
              </a:solidFill>
              <a:latin typeface="Times New Roman" panose="02020603050405020304" pitchFamily="18" charset="0"/>
              <a:cs typeface="Times New Roman" panose="02020603050405020304" pitchFamily="18" charset="0"/>
            </a:endParaRPr>
          </a:p>
          <a:p>
            <a:pPr algn="ctr"/>
            <a:r>
              <a:rPr lang="en-US" sz="8800" b="1" smtClean="0">
                <a:solidFill>
                  <a:srgbClr val="1911AF"/>
                </a:solidFill>
                <a:latin typeface="Times New Roman" panose="02020603050405020304" pitchFamily="18" charset="0"/>
                <a:cs typeface="Times New Roman" panose="02020603050405020304" pitchFamily="18" charset="0"/>
              </a:rPr>
              <a:t> </a:t>
            </a:r>
            <a:endParaRPr lang="en-US" sz="8800" b="1" smtClean="0">
              <a:solidFill>
                <a:srgbClr val="1911AF"/>
              </a:solidFill>
              <a:latin typeface="Times New Roman" panose="02020603050405020304" pitchFamily="18" charset="0"/>
              <a:cs typeface="Times New Roman" panose="02020603050405020304" pitchFamily="18" charset="0"/>
            </a:endParaRPr>
          </a:p>
        </p:txBody>
      </p:sp>
      <p:grpSp>
        <p:nvGrpSpPr>
          <p:cNvPr id="28" name="Group 24"/>
          <p:cNvGrpSpPr/>
          <p:nvPr/>
        </p:nvGrpSpPr>
        <p:grpSpPr bwMode="auto">
          <a:xfrm rot="10800000">
            <a:off x="10508615" y="-524938"/>
            <a:ext cx="2219468" cy="1669080"/>
            <a:chOff x="0" y="3552"/>
            <a:chExt cx="1392" cy="768"/>
          </a:xfrm>
        </p:grpSpPr>
        <p:pic>
          <p:nvPicPr>
            <p:cNvPr id="29" name="Picture 25" descr="671691"/>
            <p:cNvPicPr>
              <a:picLocks noChangeAspect="1" noChangeArrowheads="1" noCrop="1"/>
            </p:cNvPicPr>
            <p:nvPr/>
          </p:nvPicPr>
          <p:blipFill>
            <a:blip r:embed="rId6"/>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6" descr="671691"/>
            <p:cNvPicPr>
              <a:picLocks noChangeAspect="1" noChangeArrowheads="1" noCrop="1"/>
            </p:cNvPicPr>
            <p:nvPr/>
          </p:nvPicPr>
          <p:blipFill>
            <a:blip r:embed="rId6"/>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19"/>
          <p:cNvSpPr txBox="1"/>
          <p:nvPr/>
        </p:nvSpPr>
        <p:spPr>
          <a:xfrm>
            <a:off x="735965" y="445770"/>
            <a:ext cx="11658600" cy="1154430"/>
          </a:xfrm>
          <a:prstGeom prst="rect">
            <a:avLst/>
          </a:prstGeom>
          <a:noFill/>
        </p:spPr>
        <p:txBody>
          <a:bodyPr wrap="square" rtlCol="0">
            <a:noAutofit/>
          </a:bodyPr>
          <a:lstStyle/>
          <a:p>
            <a:pPr>
              <a:lnSpc>
                <a:spcPct val="95000"/>
              </a:lnSpc>
              <a:spcBef>
                <a:spcPts val="0"/>
              </a:spcBef>
              <a:spcAft>
                <a:spcPts val="0"/>
              </a:spcAft>
            </a:pPr>
            <a:r>
              <a:rPr lang="en-US" sz="8000" b="1" smtClean="0">
                <a:solidFill>
                  <a:srgbClr val="FF0000"/>
                </a:solidFill>
                <a:latin typeface="Times New Roman" panose="02020603050405020304" pitchFamily="18" charset="0"/>
                <a:cs typeface="Times New Roman" panose="02020603050405020304" pitchFamily="18" charset="0"/>
              </a:rPr>
              <a:t> </a:t>
            </a:r>
            <a:r>
              <a:rPr lang="en-US" sz="7200" b="1" smtClean="0">
                <a:solidFill>
                  <a:srgbClr val="002060"/>
                </a:solidFill>
                <a:latin typeface="Georgia" panose="02040502050405020303" charset="0"/>
                <a:cs typeface="Georgia" panose="02040502050405020303" charset="0"/>
              </a:rPr>
              <a:t>Chào mừng </a:t>
            </a:r>
            <a:r>
              <a:rPr lang="en-US" sz="7200" b="1" smtClean="0">
                <a:solidFill>
                  <a:srgbClr val="002060"/>
                </a:solidFill>
                <a:latin typeface="Georgia" panose="02040502050405020303" charset="0"/>
                <a:cs typeface="Georgia" panose="02040502050405020303" charset="0"/>
                <a:sym typeface="+mn-ea"/>
              </a:rPr>
              <a:t>các thầy cô  </a:t>
            </a:r>
            <a:endParaRPr lang="en-US" sz="7200" b="1" smtClean="0">
              <a:solidFill>
                <a:srgbClr val="002060"/>
              </a:solidFill>
              <a:latin typeface="Georgia" panose="02040502050405020303" charset="0"/>
              <a:cs typeface="Georgia" panose="02040502050405020303" charset="0"/>
              <a:sym typeface="+mn-ea"/>
            </a:endParaRPr>
          </a:p>
          <a:p>
            <a:pPr>
              <a:lnSpc>
                <a:spcPct val="95000"/>
              </a:lnSpc>
              <a:spcBef>
                <a:spcPts val="0"/>
              </a:spcBef>
              <a:spcAft>
                <a:spcPts val="0"/>
              </a:spcAft>
            </a:pPr>
            <a:r>
              <a:rPr lang="en-US" sz="7200" b="1" smtClean="0">
                <a:solidFill>
                  <a:srgbClr val="002060"/>
                </a:solidFill>
                <a:latin typeface="Georgia" panose="02040502050405020303" charset="0"/>
                <a:cs typeface="Georgia" panose="02040502050405020303" charset="0"/>
                <a:sym typeface="+mn-ea"/>
              </a:rPr>
              <a:t>      tới dự giờ lớp </a:t>
            </a:r>
            <a:r>
              <a:rPr lang="en-US" sz="7200" b="1" smtClean="0">
                <a:solidFill>
                  <a:srgbClr val="002060"/>
                </a:solidFill>
                <a:latin typeface="Times New Roman" panose="02020603050405020304" pitchFamily="18" charset="0"/>
                <a:cs typeface="Times New Roman" panose="02020603050405020304" pitchFamily="18" charset="0"/>
                <a:sym typeface="+mn-ea"/>
              </a:rPr>
              <a:t>4B</a:t>
            </a:r>
            <a:r>
              <a:rPr lang="en-US" sz="7200" b="1" smtClean="0">
                <a:solidFill>
                  <a:srgbClr val="1911AF"/>
                </a:solidFill>
                <a:latin typeface="Times New Roman" panose="02020603050405020304" pitchFamily="18" charset="0"/>
                <a:cs typeface="Times New Roman" panose="02020603050405020304" pitchFamily="18" charset="0"/>
                <a:sym typeface="+mn-ea"/>
              </a:rPr>
              <a:t> </a:t>
            </a:r>
            <a:endParaRPr lang="en-US" sz="7200" b="1" smtClean="0">
              <a:solidFill>
                <a:srgbClr val="1911AF"/>
              </a:solidFill>
              <a:latin typeface="Times New Roman" panose="02020603050405020304" pitchFamily="18" charset="0"/>
              <a:cs typeface="Times New Roman" panose="02020603050405020304" pitchFamily="18" charset="0"/>
              <a:sym typeface="+mn-ea"/>
            </a:endParaRPr>
          </a:p>
        </p:txBody>
      </p:sp>
      <p:pic>
        <p:nvPicPr>
          <p:cNvPr id="27" name="Picture 3" descr="D62FC02CDCB14F6CAF21CEC124DDD1AE"/>
          <p:cNvPicPr>
            <a:picLocks noChangeAspect="1" noChangeArrowheads="1" noCrop="1"/>
          </p:cNvPicPr>
          <p:nvPr/>
        </p:nvPicPr>
        <p:blipFill>
          <a:blip r:embed="rId7"/>
          <a:srcRect/>
          <a:stretch>
            <a:fillRect/>
          </a:stretch>
        </p:blipFill>
        <p:spPr bwMode="auto">
          <a:xfrm flipH="1">
            <a:off x="11212830" y="3495675"/>
            <a:ext cx="1045210" cy="12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64970" y="5687695"/>
            <a:ext cx="10527030" cy="1097915"/>
          </a:xfrm>
          <a:prstGeom prst="rect">
            <a:avLst/>
          </a:prstGeom>
          <a:noFill/>
        </p:spPr>
        <p:txBody>
          <a:bodyPr wrap="square" rtlCol="0">
            <a:noAutofit/>
          </a:bodyPr>
          <a:lstStyle/>
          <a:p>
            <a:r>
              <a:rPr lang="en-US" sz="6000" b="1" dirty="0" err="1" smtClean="0">
                <a:solidFill>
                  <a:schemeClr val="tx1"/>
                </a:solidFill>
                <a:latin typeface="Times New Roman" panose="02020603050405020304" pitchFamily="18" charset="0"/>
                <a:cs typeface="Times New Roman" panose="02020603050405020304" pitchFamily="18" charset="0"/>
              </a:rPr>
              <a:t>  Giáo</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viên</a:t>
            </a: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Nguyễn Thị Tám</a:t>
            </a:r>
            <a:endParaRPr lang="en-US" sz="6000" b="1" dirty="0" err="1" smtClean="0">
              <a:solidFill>
                <a:schemeClr val="tx1"/>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479425" y="1684020"/>
            <a:ext cx="6600825" cy="882015"/>
          </a:xfrm>
          <a:prstGeom prst="rect">
            <a:avLst/>
          </a:prstGeom>
          <a:noFill/>
        </p:spPr>
        <p:txBody>
          <a:bodyPr wrap="square" rtlCol="0">
            <a:noAutofit/>
          </a:bodyPr>
          <a:p>
            <a:endParaRPr lang="en-US"/>
          </a:p>
        </p:txBody>
      </p:sp>
      <p:sp>
        <p:nvSpPr>
          <p:cNvPr id="4" name="Text Box 3"/>
          <p:cNvSpPr txBox="1"/>
          <p:nvPr/>
        </p:nvSpPr>
        <p:spPr>
          <a:xfrm>
            <a:off x="2066925" y="3780155"/>
            <a:ext cx="10327640" cy="764540"/>
          </a:xfrm>
          <a:prstGeom prst="rect">
            <a:avLst/>
          </a:prstGeom>
          <a:noFill/>
        </p:spPr>
        <p:txBody>
          <a:bodyPr wrap="square" rtlCol="0">
            <a:noAutofit/>
          </a:bodyPr>
          <a:p>
            <a:pPr algn="l"/>
            <a:r>
              <a:rPr lang="en-US" sz="6000" b="1" dirty="0" err="1" smtClean="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rPr>
              <a:t>Bài 12: Em</a:t>
            </a:r>
            <a:r>
              <a:rPr lang="en-US" sz="6000" b="1" dirty="0" err="1"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rPr>
              <a:t> </a:t>
            </a:r>
            <a:r>
              <a:rPr lang="nl-NL" sz="6000" b="1" dirty="0">
                <a:solidFill>
                  <a:srgbClr val="002060"/>
                </a:solidFill>
                <a:latin typeface="Cambria" panose="02040503050406030204" pitchFamily="18" charset="0"/>
                <a:ea typeface="Cambria" panose="02040503050406030204" pitchFamily="18" charset="0"/>
                <a:sym typeface="+mn-ea"/>
              </a:rPr>
              <a:t>thực hiện quyền </a:t>
            </a:r>
            <a:endParaRPr lang="nl-NL" sz="6000" b="1" dirty="0">
              <a:solidFill>
                <a:srgbClr val="002060"/>
              </a:solidFill>
              <a:latin typeface="Cambria" panose="02040503050406030204" pitchFamily="18" charset="0"/>
              <a:ea typeface="Cambria" panose="02040503050406030204" pitchFamily="18" charset="0"/>
              <a:sym typeface="+mn-ea"/>
            </a:endParaRPr>
          </a:p>
          <a:p>
            <a:pPr algn="l"/>
            <a:r>
              <a:rPr lang="nl-NL" sz="6000" b="1" dirty="0">
                <a:solidFill>
                  <a:srgbClr val="002060"/>
                </a:solidFill>
                <a:latin typeface="Cambria" panose="02040503050406030204" pitchFamily="18" charset="0"/>
                <a:ea typeface="Cambria" panose="02040503050406030204" pitchFamily="18" charset="0"/>
                <a:sym typeface="+mn-ea"/>
              </a:rPr>
              <a:t>và bổn phận trẻ em</a:t>
            </a:r>
            <a:r>
              <a:rPr lang="en-US" sz="6000" b="1" dirty="0" err="1"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rPr>
              <a:t> </a:t>
            </a:r>
            <a:r>
              <a:rPr lang="en-US" sz="6000" b="1" dirty="0" err="1" smtClean="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rPr>
              <a:t>(tiết 3) </a:t>
            </a:r>
            <a:endParaRPr lang="en-US" sz="6000" b="1" dirty="0" err="1" smtClean="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30" presetClass="emph" presetSubtype="0" repeatCount="20000" fill="hold" grpId="1" nodeType="withEffect">
                                  <p:stCondLst>
                                    <p:cond delay="0"/>
                                  </p:stCondLst>
                                  <p:childTnLst>
                                    <p:animClr clrSpc="hsl" dir="cw">
                                      <p:cBhvr override="childStyle">
                                        <p:cTn id="9" dur="1000" fill="hold"/>
                                        <p:tgtEl>
                                          <p:spTgt spid="7"/>
                                        </p:tgtEl>
                                        <p:attrNameLst>
                                          <p:attrName>style.color</p:attrName>
                                        </p:attrNameLst>
                                      </p:cBhvr>
                                      <p:by>
                                        <p:hsl h="0" s="12549" l="25098"/>
                                      </p:by>
                                    </p:animClr>
                                    <p:animClr clrSpc="hsl" dir="cw">
                                      <p:cBhvr>
                                        <p:cTn id="10" dur="1000" fill="hold"/>
                                        <p:tgtEl>
                                          <p:spTgt spid="7"/>
                                        </p:tgtEl>
                                        <p:attrNameLst>
                                          <p:attrName>fillcolor</p:attrName>
                                        </p:attrNameLst>
                                      </p:cBhvr>
                                      <p:by>
                                        <p:hsl h="0" s="12549" l="25098"/>
                                      </p:by>
                                    </p:animClr>
                                    <p:animClr clrSpc="hsl" dir="cw">
                                      <p:cBhvr>
                                        <p:cTn id="11" dur="1000" fill="hold"/>
                                        <p:tgtEl>
                                          <p:spTgt spid="7"/>
                                        </p:tgtEl>
                                        <p:attrNameLst>
                                          <p:attrName>stroke.color</p:attrName>
                                        </p:attrNameLst>
                                      </p:cBhvr>
                                      <p:by>
                                        <p:hsl h="0" s="12549" l="25098"/>
                                      </p:by>
                                    </p:animClr>
                                    <p:set>
                                      <p:cBhvr>
                                        <p:cTn id="12" dur="1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4929011" y="529936"/>
            <a:ext cx="6701014" cy="5527964"/>
            <a:chOff x="6834011" y="1330036"/>
            <a:chExt cx="5255448" cy="5527964"/>
          </a:xfrm>
        </p:grpSpPr>
        <p:pic>
          <p:nvPicPr>
            <p:cNvPr id="5" name="Picture 4" descr="A picture containing shape&#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p:cNvSpPr txBox="1"/>
            <p:nvPr/>
          </p:nvSpPr>
          <p:spPr>
            <a:xfrm>
              <a:off x="8043436" y="3922614"/>
              <a:ext cx="3911558" cy="2861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Đây là hành vi xâm hại đến quyền trẻ em. Vì trẻ em có quyền được giáo dục, học tập và phát triển năng khiếu</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6" name="Picture 5"/>
          <p:cNvPicPr>
            <a:picLocks noChangeAspect="1"/>
          </p:cNvPicPr>
          <p:nvPr/>
        </p:nvPicPr>
        <p:blipFill>
          <a:blip r:embed="rId2"/>
          <a:stretch>
            <a:fillRect/>
          </a:stretch>
        </p:blipFill>
        <p:spPr>
          <a:xfrm>
            <a:off x="1078547" y="2678430"/>
            <a:ext cx="4352925" cy="203835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4929011" y="529936"/>
            <a:ext cx="6701014" cy="5527964"/>
            <a:chOff x="6834011" y="1330036"/>
            <a:chExt cx="5255448" cy="5527964"/>
          </a:xfrm>
        </p:grpSpPr>
        <p:pic>
          <p:nvPicPr>
            <p:cNvPr id="5" name="Picture 4" descr="A picture containing shape&#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p:cNvSpPr txBox="1"/>
            <p:nvPr/>
          </p:nvSpPr>
          <p:spPr>
            <a:xfrm>
              <a:off x="8043436" y="3922614"/>
              <a:ext cx="3911558" cy="2861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Đây không phải là hành vi xâm phạm đến quyền trẻ em. Vì trẻ em có bổn phận thực hiện nhiệm vụ học tập</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 name="Picture 1"/>
          <p:cNvPicPr>
            <a:picLocks noChangeAspect="1"/>
          </p:cNvPicPr>
          <p:nvPr/>
        </p:nvPicPr>
        <p:blipFill>
          <a:blip r:embed="rId2"/>
          <a:stretch>
            <a:fillRect/>
          </a:stretch>
        </p:blipFill>
        <p:spPr>
          <a:xfrm>
            <a:off x="627697" y="2391410"/>
            <a:ext cx="4487403" cy="2657475"/>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4929011" y="529936"/>
            <a:ext cx="6701014" cy="5527964"/>
            <a:chOff x="6834011" y="1330036"/>
            <a:chExt cx="5255448" cy="5527964"/>
          </a:xfrm>
        </p:grpSpPr>
        <p:pic>
          <p:nvPicPr>
            <p:cNvPr id="5" name="Picture 4" descr="A picture containing shape&#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p:cNvSpPr txBox="1"/>
            <p:nvPr/>
          </p:nvSpPr>
          <p:spPr>
            <a:xfrm>
              <a:off x="8050906" y="4103589"/>
              <a:ext cx="3911558" cy="25533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Đây không phải là hành vi xâm phạm đến quyền trẻ em. Vì việc phụ giúp công việc gia đình phù hợp với lứa tuổi là bổn phận của trẻ em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6" name="Picture 5"/>
          <p:cNvPicPr>
            <a:picLocks noChangeAspect="1"/>
          </p:cNvPicPr>
          <p:nvPr/>
        </p:nvPicPr>
        <p:blipFill>
          <a:blip r:embed="rId2"/>
          <a:stretch>
            <a:fillRect/>
          </a:stretch>
        </p:blipFill>
        <p:spPr>
          <a:xfrm>
            <a:off x="885824" y="3000376"/>
            <a:ext cx="4166543" cy="2767012"/>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p:cNvSpPr/>
          <p:nvPr/>
        </p:nvSpPr>
        <p:spPr>
          <a:xfrm>
            <a:off x="419100" y="276225"/>
            <a:ext cx="11468100" cy="638174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386305" y="259047"/>
            <a:ext cx="11439250" cy="1249155"/>
            <a:chOff x="1869832" y="3990205"/>
            <a:chExt cx="9304774" cy="1569660"/>
          </a:xfrm>
        </p:grpSpPr>
        <p:sp>
          <p:nvSpPr>
            <p:cNvPr id="5" name="TextBox 4"/>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1877139" y="4035265"/>
              <a:ext cx="9228178" cy="1506486"/>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Em tán thành hoặc không tán thành ý k</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iế</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 nào dưới đây? Vì sao?</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1"/>
          <a:stretch>
            <a:fillRect/>
          </a:stretch>
        </p:blipFill>
        <p:spPr>
          <a:xfrm>
            <a:off x="904875" y="1662113"/>
            <a:ext cx="4191000" cy="2356478"/>
          </a:xfrm>
          <a:prstGeom prst="rect">
            <a:avLst/>
          </a:prstGeom>
        </p:spPr>
      </p:pic>
      <p:pic>
        <p:nvPicPr>
          <p:cNvPr id="9" name="Picture 8"/>
          <p:cNvPicPr>
            <a:picLocks noChangeAspect="1"/>
          </p:cNvPicPr>
          <p:nvPr/>
        </p:nvPicPr>
        <p:blipFill>
          <a:blip r:embed="rId2"/>
          <a:stretch>
            <a:fillRect/>
          </a:stretch>
        </p:blipFill>
        <p:spPr>
          <a:xfrm>
            <a:off x="5514975" y="1614488"/>
            <a:ext cx="2205037" cy="2471737"/>
          </a:xfrm>
          <a:prstGeom prst="rect">
            <a:avLst/>
          </a:prstGeom>
        </p:spPr>
      </p:pic>
      <p:pic>
        <p:nvPicPr>
          <p:cNvPr id="12" name="Picture 11"/>
          <p:cNvPicPr>
            <a:picLocks noChangeAspect="1"/>
          </p:cNvPicPr>
          <p:nvPr/>
        </p:nvPicPr>
        <p:blipFill>
          <a:blip r:embed="rId3"/>
          <a:stretch>
            <a:fillRect/>
          </a:stretch>
        </p:blipFill>
        <p:spPr>
          <a:xfrm>
            <a:off x="8439150" y="1643062"/>
            <a:ext cx="2205037" cy="2423203"/>
          </a:xfrm>
          <a:prstGeom prst="rect">
            <a:avLst/>
          </a:prstGeom>
        </p:spPr>
      </p:pic>
      <p:pic>
        <p:nvPicPr>
          <p:cNvPr id="14" name="Picture 13"/>
          <p:cNvPicPr>
            <a:picLocks noChangeAspect="1"/>
          </p:cNvPicPr>
          <p:nvPr/>
        </p:nvPicPr>
        <p:blipFill>
          <a:blip r:embed="rId4"/>
          <a:stretch>
            <a:fillRect/>
          </a:stretch>
        </p:blipFill>
        <p:spPr>
          <a:xfrm>
            <a:off x="3733800" y="4343013"/>
            <a:ext cx="4838700" cy="21577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854835" y="1144905"/>
            <a:ext cx="9429750" cy="1420495"/>
          </a:xfrm>
          <a:prstGeom prst="rect">
            <a:avLst/>
          </a:prstGeom>
          <a:solidFill>
            <a:srgbClr val="C0E9FD">
              <a:alpha val="59000"/>
            </a:srgbClr>
          </a:solidFill>
          <a:ln w="38100">
            <a:solidFill>
              <a:schemeClr val="bg1"/>
            </a:solidFill>
          </a:ln>
        </p:spPr>
        <p:txBody>
          <a:bodyPr wrap="square">
            <a:spAutoFit/>
          </a:bodyPr>
          <a:lstStyle/>
          <a:p>
            <a:pPr lvl="0" algn="just">
              <a:lnSpc>
                <a:spcPct val="120000"/>
              </a:lnSpc>
            </a:pPr>
            <a:r>
              <a:rPr lang="en-US" altLang="vi-VN" sz="7200" b="1" dirty="0">
                <a:solidFill>
                  <a:prstClr val="black"/>
                </a:solidFill>
                <a:latin typeface="Times New Roman" panose="02020603050405020304" pitchFamily="18" charset="0"/>
                <a:cs typeface="Times New Roman" panose="02020603050405020304" pitchFamily="18" charset="0"/>
              </a:rPr>
              <a:t>Thảo luận nhóm 4( 5’)</a:t>
            </a:r>
            <a:endParaRPr kumimoji="0" lang="en-US" altLang="vi-VN" sz="72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pic>
        <p:nvPicPr>
          <p:cNvPr id="14" name="Picture 13" descr="F9849DCFA90C473196ECD16214E77005"/>
          <p:cNvPicPr>
            <a:picLocks noChangeAspect="1" noChangeArrowheads="1" noCrop="1"/>
          </p:cNvPicPr>
          <p:nvPr/>
        </p:nvPicPr>
        <p:blipFill>
          <a:blip r:embed="rId4"/>
          <a:srcRect/>
          <a:stretch>
            <a:fillRect/>
          </a:stretch>
        </p:blipFill>
        <p:spPr bwMode="auto">
          <a:xfrm>
            <a:off x="-1704340" y="-2092960"/>
            <a:ext cx="1704340" cy="467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p:cNvSpPr txBox="1"/>
          <p:nvPr/>
        </p:nvSpPr>
        <p:spPr>
          <a:xfrm>
            <a:off x="4655820" y="1967865"/>
            <a:ext cx="5819775" cy="1461135"/>
          </a:xfrm>
          <a:prstGeom prst="rect">
            <a:avLst/>
          </a:prstGeom>
          <a:noFill/>
        </p:spPr>
        <p:txBody>
          <a:bodyPr wrap="square" rtlCol="0">
            <a:noAutofit/>
          </a:bodyPr>
          <a:p>
            <a:r>
              <a:rPr lang="en-US" sz="6000" b="1">
                <a:latin typeface="Times New Roman" panose="02020603050405020304" pitchFamily="18" charset="0"/>
                <a:cs typeface="Times New Roman" panose="02020603050405020304" pitchFamily="18" charset="0"/>
              </a:rPr>
              <a:t> </a:t>
            </a:r>
            <a:r>
              <a:rPr lang="en-US" sz="6600" b="1">
                <a:solidFill>
                  <a:srgbClr val="FFC000"/>
                </a:solidFill>
                <a:highlight>
                  <a:srgbClr val="800080"/>
                </a:highlight>
                <a:latin typeface="Times New Roman" panose="02020603050405020304" pitchFamily="18" charset="0"/>
                <a:cs typeface="Times New Roman" panose="02020603050405020304" pitchFamily="18" charset="0"/>
              </a:rPr>
              <a:t>Vận dụng</a:t>
            </a:r>
            <a:endParaRPr lang="en-US" sz="6600" b="1">
              <a:solidFill>
                <a:srgbClr val="FFC000"/>
              </a:solidFill>
              <a:highlight>
                <a:srgbClr val="800080"/>
              </a:highligh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p:cNvSpPr/>
          <p:nvPr/>
        </p:nvSpPr>
        <p:spPr>
          <a:xfrm>
            <a:off x="566420" y="984885"/>
            <a:ext cx="9438640" cy="2710815"/>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đã thực hiện được tốt những quyền và bổn phận trẻ em nào?</a:t>
            </a:r>
            <a:endPar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604520" y="1891030"/>
            <a:ext cx="11033125" cy="1938020"/>
          </a:xfrm>
          <a:prstGeom prst="rect">
            <a:avLst/>
          </a:prstGeom>
          <a:solidFill>
            <a:schemeClr val="bg1"/>
          </a:solidFill>
          <a:ln w="38100">
            <a:solidFill>
              <a:schemeClr val="tx1"/>
            </a:solidFill>
          </a:ln>
        </p:spPr>
        <p:txBody>
          <a:bodyPr wrap="square">
            <a:spAutoFit/>
          </a:bodyPr>
          <a:lstStyle/>
          <a:p>
            <a:pPr lvl="0" algn="l"/>
            <a:r>
              <a:rPr lang="en-US" sz="6000" dirty="0">
                <a:solidFill>
                  <a:prstClr val="black"/>
                </a:solidFill>
                <a:latin typeface="Times New Roman" panose="02020603050405020304" pitchFamily="18" charset="0"/>
                <a:cs typeface="Times New Roman" panose="02020603050405020304" pitchFamily="18" charset="0"/>
              </a:rPr>
              <a:t>V</a:t>
            </a:r>
            <a:r>
              <a:rPr lang="vi-VN" sz="6000" dirty="0">
                <a:solidFill>
                  <a:prstClr val="black"/>
                </a:solidFill>
                <a:latin typeface="Times New Roman" panose="02020603050405020304" pitchFamily="18" charset="0"/>
                <a:cs typeface="Times New Roman" panose="02020603050405020304" pitchFamily="18" charset="0"/>
              </a:rPr>
              <a:t>ẽ sơ đồ tư duy tóm tắt về quyền và bổn phận trẻ em</a:t>
            </a:r>
            <a:endParaRPr kumimoji="0" lang="vi-VN"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0297" y="3429000"/>
            <a:ext cx="4593096" cy="4593096"/>
          </a:xfrm>
          <a:prstGeom prst="rect">
            <a:avLst/>
          </a:prstGeom>
        </p:spPr>
      </p:pic>
      <p:pic>
        <p:nvPicPr>
          <p:cNvPr id="4" name="Picture 3"/>
          <p:cNvPicPr>
            <a:picLocks noChangeAspect="1"/>
          </p:cNvPicPr>
          <p:nvPr/>
        </p:nvPicPr>
        <p:blipFill>
          <a:blip r:embed="rId3"/>
          <a:stretch>
            <a:fillRect/>
          </a:stretch>
        </p:blipFill>
        <p:spPr>
          <a:xfrm>
            <a:off x="4376124" y="408616"/>
            <a:ext cx="3895682" cy="16033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793" y="2223138"/>
            <a:ext cx="4634753" cy="4634753"/>
          </a:xfrm>
          <a:prstGeom prst="rect">
            <a:avLst/>
          </a:prstGeom>
        </p:spPr>
      </p:pic>
      <p:pic>
        <p:nvPicPr>
          <p:cNvPr id="2" name="Picture 1"/>
          <p:cNvPicPr>
            <a:picLocks noChangeAspect="1"/>
          </p:cNvPicPr>
          <p:nvPr/>
        </p:nvPicPr>
        <p:blipFill>
          <a:blip r:embed="rId4"/>
          <a:stretch>
            <a:fillRect/>
          </a:stretch>
        </p:blipFill>
        <p:spPr>
          <a:xfrm>
            <a:off x="2609073" y="1629377"/>
            <a:ext cx="9126503" cy="3694496"/>
          </a:xfrm>
          <a:prstGeom prst="rect">
            <a:avLst/>
          </a:prstGeom>
        </p:spPr>
      </p:pic>
      <p:pic>
        <p:nvPicPr>
          <p:cNvPr id="14" name="Picture 13" descr="F9849DCFA90C473196ECD16214E77005"/>
          <p:cNvPicPr>
            <a:picLocks noChangeAspect="1" noChangeArrowheads="1" noCrop="1"/>
          </p:cNvPicPr>
          <p:nvPr/>
        </p:nvPicPr>
        <p:blipFill>
          <a:blip r:embed="rId5"/>
          <a:srcRect/>
          <a:stretch>
            <a:fillRect/>
          </a:stretch>
        </p:blipFill>
        <p:spPr bwMode="auto">
          <a:xfrm>
            <a:off x="-1388745" y="-294005"/>
            <a:ext cx="1229360" cy="192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Khởi động tiết học- HELLO! HÃY VỖ TAY ĐI (Hát kết hợp vận động)">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525588" y="2160588"/>
            <a:ext cx="6900862" cy="3881437"/>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3" y="0"/>
            <a:ext cx="12200473" cy="6858000"/>
          </a:xfrm>
          <a:prstGeom prst="rect">
            <a:avLst/>
          </a:prstGeom>
        </p:spPr>
      </p:pic>
      <p:sp>
        <p:nvSpPr>
          <p:cNvPr id="6" name="Google Shape;189;p2"/>
          <p:cNvSpPr txBox="1"/>
          <p:nvPr/>
        </p:nvSpPr>
        <p:spPr>
          <a:xfrm>
            <a:off x="4194146" y="-1460"/>
            <a:ext cx="5052503" cy="927626"/>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521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KHỞI ĐỘNG</a:t>
            </a:r>
            <a:endParaRPr kumimoji="0" sz="521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3" name="Khởi động tiết học - Bài 26">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18415" y="104140"/>
            <a:ext cx="12211050" cy="6458585"/>
          </a:xfrm>
          <a:prstGeom prst="rect">
            <a:avLst/>
          </a:prstGeom>
        </p:spPr>
      </p:pic>
      <p:pic>
        <p:nvPicPr>
          <p:cNvPr id="14" name="Picture 13" descr="F9849DCFA90C473196ECD16214E77005"/>
          <p:cNvPicPr>
            <a:picLocks noChangeAspect="1" noChangeArrowheads="1" noCrop="1"/>
          </p:cNvPicPr>
          <p:nvPr/>
        </p:nvPicPr>
        <p:blipFill>
          <a:blip r:embed="rId8"/>
          <a:srcRect/>
          <a:stretch>
            <a:fillRect/>
          </a:stretch>
        </p:blipFill>
        <p:spPr bwMode="auto">
          <a:xfrm>
            <a:off x="-1682750" y="-786130"/>
            <a:ext cx="1582420" cy="2477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100000">
                <p:cTn id="14"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7000" b="-7000"/>
          </a:stretch>
        </a:blipFill>
        <a:effectLst/>
      </p:bgPr>
    </p:bg>
    <p:spTree>
      <p:nvGrpSpPr>
        <p:cNvPr id="1" name=""/>
        <p:cNvGrpSpPr/>
        <p:nvPr/>
      </p:nvGrpSpPr>
      <p:grpSpPr>
        <a:xfrm>
          <a:off x="0" y="0"/>
          <a:ext cx="0" cy="0"/>
          <a:chOff x="0" y="0"/>
          <a:chExt cx="0" cy="0"/>
        </a:xfrm>
      </p:grpSpPr>
      <p:sp>
        <p:nvSpPr>
          <p:cNvPr id="6" name="TextBox 5"/>
          <p:cNvSpPr txBox="1"/>
          <p:nvPr/>
        </p:nvSpPr>
        <p:spPr>
          <a:xfrm>
            <a:off x="2642531" y="2271980"/>
            <a:ext cx="6811687" cy="2862322"/>
          </a:xfrm>
          <a:prstGeom prst="rect">
            <a:avLst/>
          </a:prstGeom>
          <a:noFill/>
        </p:spPr>
        <p:txBody>
          <a:bodyPr wrap="square" rtlCol="0">
            <a:spAutoFit/>
          </a:bodyPr>
          <a:lstStyle/>
          <a:p>
            <a:pPr lvl="0" algn="ctr"/>
            <a:r>
              <a:rPr lang="nl-NL" sz="6000" b="1" dirty="0">
                <a:solidFill>
                  <a:srgbClr val="002060"/>
                </a:solidFill>
                <a:latin typeface="Cambria" panose="02040503050406030204" pitchFamily="18" charset="0"/>
                <a:ea typeface="Cambria" panose="02040503050406030204" pitchFamily="18" charset="0"/>
              </a:rPr>
              <a:t>Vì sao phải thực hiện quyền và bổn phận trẻ em?</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pic>
        <p:nvPicPr>
          <p:cNvPr id="2" name="Picture 1"/>
          <p:cNvPicPr>
            <a:picLocks noChangeAspect="1"/>
          </p:cNvPicPr>
          <p:nvPr/>
        </p:nvPicPr>
        <p:blipFill>
          <a:blip r:embed="rId4"/>
          <a:stretch>
            <a:fillRect/>
          </a:stretch>
        </p:blipFill>
        <p:spPr>
          <a:xfrm>
            <a:off x="3151631" y="1473928"/>
            <a:ext cx="8803387" cy="3700593"/>
          </a:xfrm>
          <a:prstGeom prst="rect">
            <a:avLst/>
          </a:prstGeom>
        </p:spPr>
      </p:pic>
      <p:pic>
        <p:nvPicPr>
          <p:cNvPr id="14" name="Picture 13" descr="F9849DCFA90C473196ECD16214E77005"/>
          <p:cNvPicPr>
            <a:picLocks noChangeAspect="1" noChangeArrowheads="1" noCrop="1"/>
          </p:cNvPicPr>
          <p:nvPr/>
        </p:nvPicPr>
        <p:blipFill>
          <a:blip r:embed="rId5"/>
          <a:srcRect/>
          <a:stretch>
            <a:fillRect/>
          </a:stretch>
        </p:blipFill>
        <p:spPr bwMode="auto">
          <a:xfrm>
            <a:off x="-1739900" y="-1450340"/>
            <a:ext cx="1579880" cy="343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5363153"/>
            <a:ext cx="12192000" cy="1554480"/>
          </a:xfrm>
          <a:prstGeom prst="rect">
            <a:avLst/>
          </a:prstGeom>
        </p:spPr>
      </p:pic>
      <p:pic>
        <p:nvPicPr>
          <p:cNvPr id="6" name="图片 5"/>
          <p:cNvPicPr>
            <a:picLocks noChangeAspect="1"/>
          </p:cNvPicPr>
          <p:nvPr/>
        </p:nvPicPr>
        <p:blipFill>
          <a:blip r:embed="rId3"/>
          <a:stretch>
            <a:fillRect/>
          </a:stretch>
        </p:blipFill>
        <p:spPr>
          <a:xfrm>
            <a:off x="2684122" y="-167157"/>
            <a:ext cx="8790889" cy="6689121"/>
          </a:xfrm>
          <a:prstGeom prst="rect">
            <a:avLst/>
          </a:prstGeom>
        </p:spPr>
      </p:pic>
      <p:sp>
        <p:nvSpPr>
          <p:cNvPr id="9" name="文本框 8"/>
          <p:cNvSpPr txBox="1"/>
          <p:nvPr/>
        </p:nvSpPr>
        <p:spPr>
          <a:xfrm>
            <a:off x="3714749" y="1146516"/>
            <a:ext cx="6715125"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lvl="0"/>
            <a:r>
              <a:rPr lang="vi-VN" sz="5400" b="1" dirty="0">
                <a:solidFill>
                  <a:srgbClr val="C00000"/>
                </a:solidFill>
                <a:effectLst/>
                <a:latin typeface="Cambria" panose="02040503050406030204" pitchFamily="18" charset="0"/>
                <a:ea typeface="Cambria" panose="02040503050406030204" pitchFamily="18" charset="0"/>
              </a:rPr>
              <a:t>Chơi trò chơi: </a:t>
            </a:r>
            <a:endParaRPr lang="en-US" sz="5400" b="1" dirty="0">
              <a:solidFill>
                <a:srgbClr val="C00000"/>
              </a:solidFill>
              <a:effectLst/>
              <a:latin typeface="Cambria" panose="02040503050406030204" pitchFamily="18" charset="0"/>
              <a:ea typeface="Cambria" panose="02040503050406030204" pitchFamily="18" charset="0"/>
            </a:endParaRPr>
          </a:p>
          <a:p>
            <a:pPr lvl="0"/>
            <a:r>
              <a:rPr lang="vi-VN" sz="5400" b="1" dirty="0">
                <a:solidFill>
                  <a:srgbClr val="C00000"/>
                </a:solidFill>
                <a:effectLst/>
                <a:latin typeface="Cambria" panose="02040503050406030204" pitchFamily="18" charset="0"/>
                <a:ea typeface="Cambria" panose="02040503050406030204" pitchFamily="18" charset="0"/>
              </a:rPr>
              <a:t>Kể về các quyền và bổn phận của trẻ em</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字魂141号-活力悦动体" panose="00000500000000000000" pitchFamily="2" charset="-122"/>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pic>
        <p:nvPicPr>
          <p:cNvPr id="14" name="Picture 13" descr="F9849DCFA90C473196ECD16214E77005"/>
          <p:cNvPicPr>
            <a:picLocks noChangeAspect="1" noChangeArrowheads="1" noCrop="1"/>
          </p:cNvPicPr>
          <p:nvPr/>
        </p:nvPicPr>
        <p:blipFill>
          <a:blip r:embed="rId6"/>
          <a:srcRect/>
          <a:stretch>
            <a:fillRect/>
          </a:stretch>
        </p:blipFill>
        <p:spPr bwMode="auto">
          <a:xfrm>
            <a:off x="-1873885" y="-1405890"/>
            <a:ext cx="1937385" cy="330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p:cNvSpPr/>
          <p:nvPr/>
        </p:nvSpPr>
        <p:spPr>
          <a:xfrm>
            <a:off x="285750" y="708925"/>
            <a:ext cx="9582150" cy="4701275"/>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vi-VN" sz="4000" b="1" dirty="0">
                <a:solidFill>
                  <a:srgbClr val="002060"/>
                </a:solidFill>
                <a:latin typeface="Cambria" panose="02040503050406030204" pitchFamily="18" charset="0"/>
                <a:ea typeface="Times New Roman" panose="02020603050405020304" pitchFamily="18" charset="0"/>
              </a:rPr>
              <a:t>Chia lớp thành hai đội với hai vòng chơi:</a:t>
            </a:r>
            <a:endParaRPr lang="vi-VN" sz="4000" b="1" dirty="0">
              <a:solidFill>
                <a:srgbClr val="002060"/>
              </a:solidFill>
              <a:latin typeface="Cambria" panose="02040503050406030204" pitchFamily="18" charset="0"/>
              <a:ea typeface="Times New Roman" panose="02020603050405020304" pitchFamily="18" charset="0"/>
            </a:endParaRPr>
          </a:p>
          <a:p>
            <a:pPr lvl="0" algn="just">
              <a:lnSpc>
                <a:spcPct val="115000"/>
              </a:lnSpc>
            </a:pPr>
            <a:r>
              <a:rPr lang="vi-VN" sz="4000" dirty="0">
                <a:solidFill>
                  <a:srgbClr val="002060"/>
                </a:solidFill>
                <a:latin typeface="Cambria" panose="02040503050406030204" pitchFamily="18" charset="0"/>
                <a:ea typeface="Times New Roman" panose="02020603050405020304" pitchFamily="18" charset="0"/>
              </a:rPr>
              <a:t>Vòng 1: Kể về các quyền của trẻ em</a:t>
            </a:r>
            <a:endParaRPr lang="vi-VN" sz="4000" dirty="0">
              <a:solidFill>
                <a:srgbClr val="002060"/>
              </a:solidFill>
              <a:latin typeface="Cambria" panose="02040503050406030204" pitchFamily="18" charset="0"/>
              <a:ea typeface="Times New Roman" panose="02020603050405020304" pitchFamily="18" charset="0"/>
            </a:endParaRPr>
          </a:p>
          <a:p>
            <a:pPr lvl="0" algn="just">
              <a:lnSpc>
                <a:spcPct val="115000"/>
              </a:lnSpc>
            </a:pPr>
            <a:r>
              <a:rPr lang="vi-VN" sz="4000" dirty="0">
                <a:solidFill>
                  <a:srgbClr val="002060"/>
                </a:solidFill>
                <a:latin typeface="Cambria" panose="02040503050406030204" pitchFamily="18" charset="0"/>
                <a:ea typeface="Times New Roman" panose="02020603050405020304" pitchFamily="18" charset="0"/>
              </a:rPr>
              <a:t>Vòng 2: Kể về các bổn phận của trẻ em</a:t>
            </a:r>
            <a:endParaRPr lang="en-US" sz="4000" dirty="0">
              <a:solidFill>
                <a:srgbClr val="002060"/>
              </a:solidFill>
              <a:latin typeface="Cambria" panose="02040503050406030204" pitchFamily="18" charset="0"/>
              <a:ea typeface="Times New Roman" panose="02020603050405020304" pitchFamily="18" charset="0"/>
            </a:endParaRPr>
          </a:p>
          <a:p>
            <a:pPr lvl="0" algn="just">
              <a:lnSpc>
                <a:spcPct val="115000"/>
              </a:lnSpc>
            </a:pPr>
            <a:r>
              <a:rPr lang="vi-VN" sz="4000" dirty="0">
                <a:solidFill>
                  <a:srgbClr val="002060"/>
                </a:solidFill>
                <a:latin typeface="Cambria" panose="02040503050406030204" pitchFamily="18" charset="0"/>
                <a:ea typeface="Times New Roman" panose="02020603050405020304" pitchFamily="18" charset="0"/>
              </a:rPr>
              <a:t>Trong cùng một thời gian, đội nào kể được đúng và nhiều hơn sẽ thắng cuộc</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Times New Roman" panose="02020603050405020304" pitchFamily="18" charset="0"/>
            </a:endParaRPr>
          </a:p>
        </p:txBody>
      </p:sp>
      <p:pic>
        <p:nvPicPr>
          <p:cNvPr id="14" name="Picture 13" descr="F9849DCFA90C473196ECD16214E77005"/>
          <p:cNvPicPr>
            <a:picLocks noChangeAspect="1" noChangeArrowheads="1" noCrop="1"/>
          </p:cNvPicPr>
          <p:nvPr/>
        </p:nvPicPr>
        <p:blipFill>
          <a:blip r:embed="rId3"/>
          <a:srcRect/>
          <a:stretch>
            <a:fillRect/>
          </a:stretch>
        </p:blipFill>
        <p:spPr bwMode="auto">
          <a:xfrm>
            <a:off x="-1749425" y="-1425575"/>
            <a:ext cx="1854835" cy="342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p:cNvSpPr/>
          <p:nvPr/>
        </p:nvSpPr>
        <p:spPr>
          <a:xfrm>
            <a:off x="419100" y="276226"/>
            <a:ext cx="11468100" cy="6153814"/>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386305" y="259045"/>
            <a:ext cx="11439250" cy="802502"/>
            <a:chOff x="1869832" y="3990205"/>
            <a:chExt cx="9304774" cy="1569660"/>
          </a:xfrm>
        </p:grpSpPr>
        <p:sp>
          <p:nvSpPr>
            <p:cNvPr id="5" name="TextBox 4"/>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1908130" y="4190861"/>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Hành vi nào sau đây xâm phạm đến quyền trẻ em? Vì sao?</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10" name="Picture 9"/>
          <p:cNvPicPr>
            <a:picLocks noChangeAspect="1"/>
          </p:cNvPicPr>
          <p:nvPr/>
        </p:nvPicPr>
        <p:blipFill>
          <a:blip r:embed="rId1"/>
          <a:stretch>
            <a:fillRect/>
          </a:stretch>
        </p:blipFill>
        <p:spPr>
          <a:xfrm>
            <a:off x="1447800" y="1257300"/>
            <a:ext cx="3371850" cy="2590800"/>
          </a:xfrm>
          <a:prstGeom prst="rect">
            <a:avLst/>
          </a:prstGeom>
        </p:spPr>
      </p:pic>
      <p:pic>
        <p:nvPicPr>
          <p:cNvPr id="15" name="Picture 14"/>
          <p:cNvPicPr>
            <a:picLocks noChangeAspect="1"/>
          </p:cNvPicPr>
          <p:nvPr/>
        </p:nvPicPr>
        <p:blipFill>
          <a:blip r:embed="rId2"/>
          <a:stretch>
            <a:fillRect/>
          </a:stretch>
        </p:blipFill>
        <p:spPr>
          <a:xfrm>
            <a:off x="6053137" y="1190625"/>
            <a:ext cx="4352925" cy="2038350"/>
          </a:xfrm>
          <a:prstGeom prst="rect">
            <a:avLst/>
          </a:prstGeom>
        </p:spPr>
      </p:pic>
      <p:pic>
        <p:nvPicPr>
          <p:cNvPr id="19" name="Picture 18"/>
          <p:cNvPicPr>
            <a:picLocks noChangeAspect="1"/>
          </p:cNvPicPr>
          <p:nvPr/>
        </p:nvPicPr>
        <p:blipFill>
          <a:blip r:embed="rId3"/>
          <a:stretch>
            <a:fillRect/>
          </a:stretch>
        </p:blipFill>
        <p:spPr>
          <a:xfrm>
            <a:off x="1614487" y="4048125"/>
            <a:ext cx="3667125" cy="2171700"/>
          </a:xfrm>
          <a:prstGeom prst="rect">
            <a:avLst/>
          </a:prstGeom>
        </p:spPr>
      </p:pic>
      <p:pic>
        <p:nvPicPr>
          <p:cNvPr id="21" name="Picture 20"/>
          <p:cNvPicPr>
            <a:picLocks noChangeAspect="1"/>
          </p:cNvPicPr>
          <p:nvPr/>
        </p:nvPicPr>
        <p:blipFill>
          <a:blip r:embed="rId4"/>
          <a:stretch>
            <a:fillRect/>
          </a:stretch>
        </p:blipFill>
        <p:spPr>
          <a:xfrm>
            <a:off x="6086475" y="3776662"/>
            <a:ext cx="3714750" cy="2466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1"/>
          <a:stretch>
            <a:fillRect/>
          </a:stretch>
        </p:blipFill>
        <p:spPr>
          <a:xfrm>
            <a:off x="1245870" y="1998980"/>
            <a:ext cx="3371850" cy="2590800"/>
          </a:xfrm>
          <a:prstGeom prst="rect">
            <a:avLst/>
          </a:prstGeom>
        </p:spPr>
      </p:pic>
      <p:grpSp>
        <p:nvGrpSpPr>
          <p:cNvPr id="4" name="Group 3"/>
          <p:cNvGrpSpPr/>
          <p:nvPr/>
        </p:nvGrpSpPr>
        <p:grpSpPr>
          <a:xfrm>
            <a:off x="4929011" y="529936"/>
            <a:ext cx="6701014" cy="5527964"/>
            <a:chOff x="6834011" y="1330036"/>
            <a:chExt cx="5255448" cy="5527964"/>
          </a:xfrm>
        </p:grpSpPr>
        <p:pic>
          <p:nvPicPr>
            <p:cNvPr id="5" name="Picture 4" descr="A picture containing shape&#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7" name="TextBox 6"/>
            <p:cNvSpPr txBox="1"/>
            <p:nvPr/>
          </p:nvSpPr>
          <p:spPr>
            <a:xfrm>
              <a:off x="8043436" y="3922614"/>
              <a:ext cx="3911558" cy="2861310"/>
            </a:xfrm>
            <a:prstGeom prst="rect">
              <a:avLst/>
            </a:prstGeom>
            <a:noFill/>
          </p:spPr>
          <p:txBody>
            <a:bodyPr wrap="square" rtlCol="0">
              <a:spAutoFit/>
            </a:bodyPr>
            <a:lstStyle/>
            <a:p>
              <a:pPr algn="just" latinLnBrk="0"/>
              <a:r>
                <a:rPr lang="vi-VN"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Đây là hành vi xâm hại đến quyền trẻ em. Vì trẻ em có quyền được bảo vệ để không bị bạo lực, bỏ rơi, bỏ mặc</a:t>
              </a:r>
              <a:r>
                <a:rPr lang="en-US"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vi-VN" sz="36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1151</Words>
  <Application>WPS Presentation</Application>
  <PresentationFormat>Widescreen</PresentationFormat>
  <Paragraphs>46</Paragraphs>
  <Slides>17</Slides>
  <Notes>0</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17</vt:i4>
      </vt:variant>
    </vt:vector>
  </HeadingPairs>
  <TitlesOfParts>
    <vt:vector size="32" baseType="lpstr">
      <vt:lpstr>Arial</vt:lpstr>
      <vt:lpstr>SimSun</vt:lpstr>
      <vt:lpstr>Wingdings</vt:lpstr>
      <vt:lpstr>Calibri</vt:lpstr>
      <vt:lpstr>Cambria</vt:lpstr>
      <vt:lpstr>字魂141号-活力悦动体</vt:lpstr>
      <vt:lpstr>Times New Roman</vt:lpstr>
      <vt:lpstr>Microsoft YaHei</vt:lpstr>
      <vt:lpstr>Arial Unicode MS</vt:lpstr>
      <vt:lpstr>Calibri</vt:lpstr>
      <vt:lpstr>#9Slide05 Pattaya</vt:lpstr>
      <vt:lpstr>Microsoft Sans Serif</vt:lpstr>
      <vt:lpstr>Arial</vt:lpstr>
      <vt:lpstr>Georgia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Tám Nguyễn Thị</cp:lastModifiedBy>
  <cp:revision>35</cp:revision>
  <dcterms:created xsi:type="dcterms:W3CDTF">2024-02-06T04:42:00Z</dcterms:created>
  <dcterms:modified xsi:type="dcterms:W3CDTF">2026-04-11T16:11:12Z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142C84A75C784EF7952AA3B21B73764D_13</vt:lpwstr>
  </property>
  <property fmtid="{D5CDD505-2E9C-101B-9397-08002B2CF9AE}" pid="3" name="KSOProductBuildVer">
    <vt:lpwstr>1033-12.1.0.25242</vt:lpwstr>
  </property>
</Properties>
</file>