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3"/>
    <p:sldId id="269" r:id="rId4"/>
    <p:sldId id="256" r:id="rId5"/>
    <p:sldId id="270" r:id="rId6"/>
    <p:sldId id="258" r:id="rId7"/>
    <p:sldId id="262" r:id="rId8"/>
    <p:sldId id="261" r:id="rId9"/>
    <p:sldId id="264" r:id="rId10"/>
    <p:sldId id="257" r:id="rId11"/>
    <p:sldId id="259" r:id="rId12"/>
    <p:sldId id="265" r:id="rId13"/>
    <p:sldId id="260" r:id="rId14"/>
    <p:sldId id="263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FB93"/>
    <a:srgbClr val="C3F963"/>
    <a:srgbClr val="BAF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40" autoAdjust="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51326A-845B-4BC9-88B9-E6934218C5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01A44F-57B0-4535-8553-1870D5F39C8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0000000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45" y="-153670"/>
            <a:ext cx="12408519" cy="6838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6982" y="1333641"/>
            <a:ext cx="9955502" cy="276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</a:t>
            </a:r>
            <a:endParaRPr kumimoji="0" lang="vi-VN" sz="40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</a:t>
            </a:r>
            <a:r>
              <a:rPr kumimoji="0" lang="en-US" altLang="vi-VN" sz="40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4</a:t>
            </a:r>
            <a:endParaRPr kumimoji="0" lang="vi-VN" sz="40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CHUYỆN : CHUYỆN CỦA LOÀI CHIM</a:t>
            </a:r>
            <a:endParaRPr kumimoji="0" lang="en-US" altLang="vi-V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" y="231648"/>
            <a:ext cx="924414" cy="3197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82" y="5957740"/>
            <a:ext cx="10209929" cy="727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570" y="19231"/>
            <a:ext cx="1190054" cy="4098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067" y="281222"/>
            <a:ext cx="8923868" cy="11705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3175" y="4451985"/>
            <a:ext cx="10311765" cy="3079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en-US" sz="40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altLang="en-US" sz="4000" b="1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Nguyễn Thị Tám</a:t>
            </a:r>
            <a:endParaRPr lang="en-US" altLang="en-US" sz="40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0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en-US" sz="40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</a:t>
            </a:r>
            <a:r>
              <a:rPr lang="vi-VN" altLang="en-US" sz="40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</a:t>
            </a:r>
            <a:r>
              <a:rPr lang="en-US" altLang="en-US" sz="40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endParaRPr kumimoji="0" lang="vi-VN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80757" y="1021174"/>
            <a:ext cx="3460950" cy="2407826"/>
          </a:xfrm>
          <a:prstGeom prst="roundRect">
            <a:avLst/>
          </a:prstGeom>
          <a:solidFill>
            <a:srgbClr val="D6FB9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/>
          </a:p>
        </p:txBody>
      </p:sp>
      <p:sp>
        <p:nvSpPr>
          <p:cNvPr id="4" name="TextBox 3"/>
          <p:cNvSpPr txBox="1"/>
          <p:nvPr/>
        </p:nvSpPr>
        <p:spPr>
          <a:xfrm>
            <a:off x="73639" y="1280087"/>
            <a:ext cx="37892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a)</a:t>
            </a:r>
            <a:r>
              <a:rPr lang="vi-VN" sz="3400" dirty="0"/>
              <a:t> Ca hát xong, các loài chim</a:t>
            </a:r>
            <a:r>
              <a:rPr lang="en-US" sz="3400" dirty="0"/>
              <a:t> </a:t>
            </a:r>
            <a:r>
              <a:rPr lang="en-US" sz="3400" b="1" i="1" dirty="0" err="1"/>
              <a:t>thi</a:t>
            </a:r>
            <a:r>
              <a:rPr lang="en-US" sz="3400" b="1" i="1" dirty="0"/>
              <a:t> </a:t>
            </a:r>
            <a:r>
              <a:rPr lang="en-US" sz="3400" b="1" i="1" dirty="0" err="1"/>
              <a:t>nhau</a:t>
            </a:r>
            <a:r>
              <a:rPr lang="en-US" sz="3400" b="1" i="1" dirty="0"/>
              <a:t> </a:t>
            </a:r>
            <a:r>
              <a:rPr lang="en-US" sz="3400" b="1" i="1" dirty="0" err="1"/>
              <a:t>kể</a:t>
            </a:r>
            <a:r>
              <a:rPr lang="en-US" sz="3400" b="1" i="1" dirty="0"/>
              <a:t> </a:t>
            </a:r>
            <a:r>
              <a:rPr lang="en-US" sz="3400" b="1" i="1" dirty="0" err="1"/>
              <a:t>chuyện</a:t>
            </a:r>
            <a:r>
              <a:rPr lang="vi-VN" sz="3400" b="1" i="1" dirty="0"/>
              <a:t>.</a:t>
            </a:r>
            <a:endParaRPr lang="en-US" sz="3400" b="1" i="1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4251522" y="1021173"/>
            <a:ext cx="3582675" cy="2671297"/>
          </a:xfrm>
          <a:prstGeom prst="roundRect">
            <a:avLst/>
          </a:prstGeom>
          <a:solidFill>
            <a:srgbClr val="D6FB9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/>
          </a:p>
        </p:txBody>
      </p:sp>
      <p:sp>
        <p:nvSpPr>
          <p:cNvPr id="7" name="TextBox 6"/>
          <p:cNvSpPr txBox="1"/>
          <p:nvPr/>
        </p:nvSpPr>
        <p:spPr>
          <a:xfrm>
            <a:off x="4428584" y="1020202"/>
            <a:ext cx="38688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/>
              <a:t>b</a:t>
            </a:r>
            <a:r>
              <a:rPr lang="en-US" sz="3400" dirty="0"/>
              <a:t>)</a:t>
            </a:r>
            <a:r>
              <a:rPr lang="vi-VN" sz="3400" dirty="0"/>
              <a:t> Bồ </a:t>
            </a:r>
            <a:r>
              <a:rPr lang="en-US" sz="3400" dirty="0"/>
              <a:t>C</a:t>
            </a:r>
            <a:r>
              <a:rPr lang="vi-VN" sz="3400" dirty="0"/>
              <a:t>hao liến thoắng</a:t>
            </a:r>
            <a:r>
              <a:rPr lang="en-US" sz="3400" b="1" dirty="0"/>
              <a:t> </a:t>
            </a:r>
            <a:r>
              <a:rPr lang="en-US" sz="3400" b="1" i="1" dirty="0" err="1"/>
              <a:t>báo</a:t>
            </a:r>
            <a:r>
              <a:rPr lang="en-US" sz="3400" b="1" i="1" dirty="0"/>
              <a:t> tin </a:t>
            </a:r>
            <a:r>
              <a:rPr lang="en-US" sz="3400" b="1" i="1" dirty="0" err="1"/>
              <a:t>khẩn</a:t>
            </a:r>
            <a:r>
              <a:rPr lang="en-US" sz="3400" b="1" i="1" dirty="0"/>
              <a:t> </a:t>
            </a:r>
            <a:r>
              <a:rPr lang="en-US" sz="3400" b="1" i="1" dirty="0" err="1"/>
              <a:t>cấp</a:t>
            </a:r>
            <a:r>
              <a:rPr lang="en-US" sz="3400" b="1" i="1" dirty="0"/>
              <a:t> </a:t>
            </a:r>
            <a:r>
              <a:rPr lang="en-US" sz="3400" b="1" i="1" dirty="0" err="1"/>
              <a:t>về</a:t>
            </a:r>
            <a:r>
              <a:rPr lang="en-US" sz="3400" b="1" i="1" dirty="0"/>
              <a:t> </a:t>
            </a:r>
            <a:r>
              <a:rPr lang="en-US" sz="3400" b="1" i="1" dirty="0" err="1"/>
              <a:t>hai</a:t>
            </a:r>
            <a:r>
              <a:rPr lang="en-US" sz="3400" b="1" i="1" dirty="0"/>
              <a:t> </a:t>
            </a:r>
            <a:r>
              <a:rPr lang="en-US" sz="3400" b="1" i="1" dirty="0" err="1"/>
              <a:t>cái</a:t>
            </a:r>
            <a:r>
              <a:rPr lang="en-US" sz="3400" b="1" i="1" dirty="0"/>
              <a:t> </a:t>
            </a:r>
            <a:r>
              <a:rPr lang="en-US" sz="3400" b="1" i="1" dirty="0" err="1"/>
              <a:t>trụ</a:t>
            </a:r>
            <a:r>
              <a:rPr lang="en-US" sz="3400" b="1" i="1" dirty="0"/>
              <a:t> </a:t>
            </a:r>
            <a:r>
              <a:rPr lang="en-US" sz="3400" b="1" i="1" dirty="0" err="1"/>
              <a:t>cao</a:t>
            </a:r>
            <a:r>
              <a:rPr lang="en-US" sz="3400" b="1" i="1" dirty="0"/>
              <a:t> </a:t>
            </a:r>
            <a:r>
              <a:rPr lang="en-US" sz="3400" b="1" i="1" dirty="0" err="1"/>
              <a:t>đến</a:t>
            </a:r>
            <a:r>
              <a:rPr lang="en-US" sz="3400" b="1" i="1" dirty="0"/>
              <a:t> </a:t>
            </a:r>
            <a:r>
              <a:rPr lang="en-US" sz="3400" b="1" i="1" dirty="0" err="1"/>
              <a:t>mây</a:t>
            </a:r>
            <a:r>
              <a:rPr lang="en-US" sz="3400" b="1" i="1" dirty="0"/>
              <a:t> </a:t>
            </a:r>
            <a:r>
              <a:rPr lang="en-US" sz="3400" b="1" i="1" dirty="0" err="1"/>
              <a:t>xanh</a:t>
            </a:r>
            <a:r>
              <a:rPr lang="vi-VN" sz="3400" b="1" i="1" dirty="0"/>
              <a:t>.</a:t>
            </a:r>
            <a:endParaRPr lang="en-US" sz="3400" b="1" i="1" dirty="0"/>
          </a:p>
          <a:p>
            <a:endParaRPr lang="en-US" sz="3400" b="1" dirty="0"/>
          </a:p>
        </p:txBody>
      </p:sp>
      <p:sp>
        <p:nvSpPr>
          <p:cNvPr id="8" name="Rectangle: Rounded Corners 7"/>
          <p:cNvSpPr/>
          <p:nvPr/>
        </p:nvSpPr>
        <p:spPr>
          <a:xfrm>
            <a:off x="8508790" y="984342"/>
            <a:ext cx="3582675" cy="2726982"/>
          </a:xfrm>
          <a:prstGeom prst="roundRect">
            <a:avLst/>
          </a:prstGeom>
          <a:solidFill>
            <a:srgbClr val="D6FB9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602961" y="976872"/>
            <a:ext cx="3742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/>
              <a:t>c</a:t>
            </a:r>
            <a:r>
              <a:rPr lang="en-US" sz="3400" dirty="0"/>
              <a:t>)</a:t>
            </a:r>
            <a:r>
              <a:rPr lang="vi-VN" sz="3400" dirty="0"/>
              <a:t> Nghe </a:t>
            </a:r>
            <a:r>
              <a:rPr lang="en-US" sz="3400" dirty="0"/>
              <a:t>B</a:t>
            </a:r>
            <a:r>
              <a:rPr lang="vi-VN" sz="3400" dirty="0"/>
              <a:t>ồ </a:t>
            </a:r>
            <a:r>
              <a:rPr lang="en-US" sz="3400" dirty="0"/>
              <a:t>C</a:t>
            </a:r>
            <a:r>
              <a:rPr lang="vi-VN" sz="3400" dirty="0"/>
              <a:t>hao kể, </a:t>
            </a:r>
            <a:r>
              <a:rPr lang="en-US" sz="3400" dirty="0"/>
              <a:t>C</a:t>
            </a:r>
            <a:r>
              <a:rPr lang="vi-VN" sz="3400" dirty="0"/>
              <a:t>hích </a:t>
            </a:r>
            <a:r>
              <a:rPr lang="en-US" sz="3400" dirty="0"/>
              <a:t>C</a:t>
            </a:r>
            <a:r>
              <a:rPr lang="vi-VN" sz="3400" dirty="0"/>
              <a:t>hòe</a:t>
            </a:r>
            <a:r>
              <a:rPr lang="en-US" sz="3400" dirty="0"/>
              <a:t> </a:t>
            </a:r>
            <a:endParaRPr lang="en-US" sz="3400" dirty="0"/>
          </a:p>
          <a:p>
            <a:r>
              <a:rPr lang="en-US" sz="3400" b="1" i="1" dirty="0"/>
              <a:t>lo </a:t>
            </a:r>
            <a:r>
              <a:rPr lang="en-US" sz="3400" b="1" i="1" dirty="0" err="1"/>
              <a:t>lắng</a:t>
            </a:r>
            <a:r>
              <a:rPr lang="en-US" sz="3400" b="1" i="1" dirty="0"/>
              <a:t>, </a:t>
            </a:r>
            <a:r>
              <a:rPr lang="en-US" sz="3400" b="1" i="1" dirty="0" err="1"/>
              <a:t>xuýt</a:t>
            </a:r>
            <a:r>
              <a:rPr lang="en-US" sz="3400" b="1" i="1" dirty="0"/>
              <a:t> </a:t>
            </a:r>
            <a:r>
              <a:rPr lang="en-US" sz="3400" b="1" i="1" dirty="0" err="1"/>
              <a:t>xoa</a:t>
            </a:r>
            <a:r>
              <a:rPr lang="en-US" sz="3400" b="1" i="1" dirty="0"/>
              <a:t> </a:t>
            </a:r>
            <a:r>
              <a:rPr lang="en-US" sz="3400" b="1" i="1" dirty="0" err="1"/>
              <a:t>và</a:t>
            </a:r>
            <a:r>
              <a:rPr lang="en-US" sz="3400" b="1" i="1" dirty="0"/>
              <a:t> </a:t>
            </a:r>
            <a:r>
              <a:rPr lang="en-US" sz="3400" b="1" i="1" dirty="0" err="1"/>
              <a:t>bảo</a:t>
            </a:r>
            <a:r>
              <a:rPr lang="en-US" sz="3400" b="1" i="1" dirty="0"/>
              <a:t> </a:t>
            </a:r>
            <a:r>
              <a:rPr lang="en-US" sz="3400" b="1" i="1" dirty="0" err="1"/>
              <a:t>các</a:t>
            </a:r>
            <a:r>
              <a:rPr lang="en-US" sz="3400" b="1" i="1" dirty="0"/>
              <a:t> </a:t>
            </a:r>
            <a:r>
              <a:rPr lang="en-US" sz="3400" b="1" i="1" dirty="0" err="1"/>
              <a:t>bạn</a:t>
            </a:r>
            <a:r>
              <a:rPr lang="en-US" sz="3400" b="1" i="1" dirty="0"/>
              <a:t>  </a:t>
            </a:r>
            <a:r>
              <a:rPr lang="en-US" sz="3400" b="1" i="1" dirty="0" err="1"/>
              <a:t>cần</a:t>
            </a:r>
            <a:r>
              <a:rPr lang="en-US" sz="3400" b="1" i="1" dirty="0"/>
              <a:t> </a:t>
            </a:r>
            <a:r>
              <a:rPr lang="en-US" sz="3400" b="1" i="1" dirty="0" err="1"/>
              <a:t>phải</a:t>
            </a:r>
            <a:r>
              <a:rPr lang="en-US" sz="3400" b="1" i="1" dirty="0"/>
              <a:t> lo xa.</a:t>
            </a:r>
            <a:endParaRPr lang="en-US" sz="3400" b="1" i="1" dirty="0"/>
          </a:p>
          <a:p>
            <a:endParaRPr lang="en-US" sz="3400" b="1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6726424" y="4136379"/>
            <a:ext cx="4046762" cy="2338747"/>
          </a:xfrm>
          <a:prstGeom prst="roundRect">
            <a:avLst/>
          </a:prstGeom>
          <a:solidFill>
            <a:srgbClr val="D6FB9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/>
          </a:p>
        </p:txBody>
      </p:sp>
      <p:sp>
        <p:nvSpPr>
          <p:cNvPr id="11" name="TextBox 10"/>
          <p:cNvSpPr txBox="1"/>
          <p:nvPr/>
        </p:nvSpPr>
        <p:spPr>
          <a:xfrm>
            <a:off x="6802220" y="4191747"/>
            <a:ext cx="404676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/>
              <a:t>d</a:t>
            </a:r>
            <a:r>
              <a:rPr lang="en-US" sz="3400" dirty="0"/>
              <a:t>)</a:t>
            </a:r>
            <a:r>
              <a:rPr lang="vi-VN" sz="3400" dirty="0"/>
              <a:t> Bồ </a:t>
            </a:r>
            <a:r>
              <a:rPr lang="en-US" sz="3400" dirty="0"/>
              <a:t>C</a:t>
            </a:r>
            <a:r>
              <a:rPr lang="vi-VN" sz="3400" dirty="0"/>
              <a:t>hao kể tiếp</a:t>
            </a:r>
            <a:r>
              <a:rPr lang="en-US" sz="3400" dirty="0"/>
              <a:t> </a:t>
            </a:r>
            <a:r>
              <a:rPr lang="en-US" sz="3400" b="1" i="1" dirty="0" err="1"/>
              <a:t>chuyện</a:t>
            </a:r>
            <a:r>
              <a:rPr lang="en-US" sz="3400" b="1" i="1" dirty="0"/>
              <a:t> </a:t>
            </a:r>
            <a:r>
              <a:rPr lang="en-US" sz="3400" b="1" i="1" dirty="0" err="1"/>
              <a:t>mình</a:t>
            </a:r>
            <a:r>
              <a:rPr lang="en-US" sz="3400" b="1" i="1" dirty="0"/>
              <a:t> </a:t>
            </a:r>
            <a:r>
              <a:rPr lang="en-US" sz="3400" b="1" i="1" dirty="0" err="1"/>
              <a:t>và</a:t>
            </a:r>
            <a:r>
              <a:rPr lang="en-US" sz="3400" b="1" i="1" dirty="0"/>
              <a:t> Tu </a:t>
            </a:r>
            <a:r>
              <a:rPr lang="vi-VN" sz="3400" b="1" i="1" dirty="0"/>
              <a:t>H</a:t>
            </a:r>
            <a:r>
              <a:rPr lang="en-US" sz="3400" b="1" i="1" dirty="0"/>
              <a:t>ú </a:t>
            </a:r>
            <a:r>
              <a:rPr lang="en-US" sz="3400" b="1" i="1" dirty="0" err="1"/>
              <a:t>nhìn</a:t>
            </a:r>
            <a:r>
              <a:rPr lang="en-US" sz="3400" b="1" i="1" dirty="0"/>
              <a:t> </a:t>
            </a:r>
            <a:r>
              <a:rPr lang="en-US" sz="3400" b="1" i="1" dirty="0" err="1"/>
              <a:t>thấy</a:t>
            </a:r>
            <a:r>
              <a:rPr lang="en-US" sz="3400" b="1" i="1" dirty="0"/>
              <a:t> </a:t>
            </a:r>
            <a:r>
              <a:rPr lang="en-US" sz="3400" b="1" i="1" dirty="0" err="1"/>
              <a:t>cái</a:t>
            </a:r>
            <a:r>
              <a:rPr lang="en-US" sz="3400" b="1" i="1" dirty="0"/>
              <a:t> </a:t>
            </a:r>
            <a:r>
              <a:rPr lang="en-US" sz="3400" b="1" i="1" dirty="0" err="1"/>
              <a:t>trụ</a:t>
            </a:r>
            <a:r>
              <a:rPr lang="en-US" sz="3400" b="1" i="1" dirty="0"/>
              <a:t> </a:t>
            </a:r>
            <a:r>
              <a:rPr lang="en-US" sz="3400" b="1" i="1" dirty="0" err="1"/>
              <a:t>chống</a:t>
            </a:r>
            <a:r>
              <a:rPr lang="en-US" sz="3400" b="1" i="1" dirty="0"/>
              <a:t> </a:t>
            </a:r>
            <a:r>
              <a:rPr lang="en-US" sz="3400" b="1" i="1" dirty="0" err="1"/>
              <a:t>trời</a:t>
            </a:r>
            <a:r>
              <a:rPr lang="vi-VN" sz="3400" b="1" i="1" dirty="0"/>
              <a:t>. </a:t>
            </a:r>
            <a:endParaRPr lang="en-US" sz="3400" b="1" i="1" dirty="0"/>
          </a:p>
          <a:p>
            <a:endParaRPr lang="en-US" sz="3400" b="1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2366205" y="4136379"/>
            <a:ext cx="3548742" cy="2338747"/>
          </a:xfrm>
          <a:prstGeom prst="roundRect">
            <a:avLst/>
          </a:prstGeom>
          <a:solidFill>
            <a:srgbClr val="D6FB9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/>
          </a:p>
        </p:txBody>
      </p:sp>
      <p:sp>
        <p:nvSpPr>
          <p:cNvPr id="15" name="TextBox 14"/>
          <p:cNvSpPr txBox="1"/>
          <p:nvPr/>
        </p:nvSpPr>
        <p:spPr>
          <a:xfrm>
            <a:off x="2434170" y="4210601"/>
            <a:ext cx="349293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/>
              <a:t>e</a:t>
            </a:r>
            <a:r>
              <a:rPr lang="en-US" sz="3400" dirty="0"/>
              <a:t>)</a:t>
            </a:r>
            <a:r>
              <a:rPr lang="vi-VN" sz="3400" dirty="0"/>
              <a:t> Bồ </a:t>
            </a:r>
            <a:r>
              <a:rPr lang="en-US" sz="3400" dirty="0"/>
              <a:t>C</a:t>
            </a:r>
            <a:r>
              <a:rPr lang="vi-VN" sz="3400" dirty="0"/>
              <a:t>ác</a:t>
            </a:r>
            <a:r>
              <a:rPr lang="en-US" sz="3400" dirty="0"/>
              <a:t> </a:t>
            </a:r>
            <a:r>
              <a:rPr lang="en-US" sz="3400" b="1" i="1" dirty="0" err="1"/>
              <a:t>nói</a:t>
            </a:r>
            <a:r>
              <a:rPr lang="en-US" sz="3400" b="1" i="1" dirty="0"/>
              <a:t> </a:t>
            </a:r>
            <a:r>
              <a:rPr lang="en-US" sz="3400" b="1" i="1" dirty="0" err="1"/>
              <a:t>đó</a:t>
            </a:r>
            <a:r>
              <a:rPr lang="en-US" sz="3400" b="1" i="1" dirty="0"/>
              <a:t> </a:t>
            </a:r>
            <a:r>
              <a:rPr lang="en-US" sz="3400" b="1" i="1" dirty="0" err="1"/>
              <a:t>chỉ</a:t>
            </a:r>
            <a:r>
              <a:rPr lang="en-US" sz="3400" b="1" i="1" dirty="0"/>
              <a:t> </a:t>
            </a:r>
            <a:r>
              <a:rPr lang="en-US" sz="3400" b="1" i="1" dirty="0" err="1"/>
              <a:t>là</a:t>
            </a:r>
            <a:r>
              <a:rPr lang="en-US" sz="3400" b="1" i="1" dirty="0"/>
              <a:t> </a:t>
            </a:r>
            <a:r>
              <a:rPr lang="en-US" sz="3400" b="1" i="1" dirty="0" err="1"/>
              <a:t>trụ</a:t>
            </a:r>
            <a:r>
              <a:rPr lang="en-US" sz="3400" b="1" i="1" dirty="0"/>
              <a:t> </a:t>
            </a:r>
            <a:r>
              <a:rPr lang="en-US" sz="3400" b="1" i="1" dirty="0" err="1"/>
              <a:t>điện</a:t>
            </a:r>
            <a:r>
              <a:rPr lang="en-US" sz="3400" b="1" i="1" dirty="0"/>
              <a:t> </a:t>
            </a:r>
            <a:r>
              <a:rPr lang="en-US" sz="3400" b="1" i="1" dirty="0" err="1"/>
              <a:t>cao</a:t>
            </a:r>
            <a:r>
              <a:rPr lang="en-US" sz="3400" b="1" i="1" dirty="0"/>
              <a:t> </a:t>
            </a:r>
            <a:r>
              <a:rPr lang="en-US" sz="3400" b="1" i="1" dirty="0" err="1"/>
              <a:t>thế</a:t>
            </a:r>
            <a:r>
              <a:rPr lang="en-US" sz="3400" b="1" i="1" dirty="0"/>
              <a:t> </a:t>
            </a:r>
            <a:r>
              <a:rPr lang="en-US" sz="3400" b="1" i="1" dirty="0" err="1"/>
              <a:t>mới</a:t>
            </a:r>
            <a:r>
              <a:rPr lang="en-US" sz="3400" b="1" i="1" dirty="0"/>
              <a:t> </a:t>
            </a:r>
            <a:r>
              <a:rPr lang="en-US" sz="3400" b="1" i="1" dirty="0" err="1"/>
              <a:t>được</a:t>
            </a:r>
            <a:r>
              <a:rPr lang="en-US" sz="3400" b="1" i="1" dirty="0"/>
              <a:t> </a:t>
            </a:r>
            <a:r>
              <a:rPr lang="en-US" sz="3400" b="1" i="1" dirty="0" err="1"/>
              <a:t>xây</a:t>
            </a:r>
            <a:r>
              <a:rPr lang="en-US" sz="3400" b="1" i="1" dirty="0"/>
              <a:t> </a:t>
            </a:r>
            <a:r>
              <a:rPr lang="en-US" sz="3400" b="1" i="1" dirty="0" err="1"/>
              <a:t>dựng</a:t>
            </a:r>
            <a:r>
              <a:rPr lang="en-US" sz="3400" b="1" i="1" dirty="0"/>
              <a:t>.</a:t>
            </a:r>
            <a:endParaRPr lang="en-US" sz="3400" b="1" i="1" dirty="0"/>
          </a:p>
          <a:p>
            <a:endParaRPr lang="en-US" sz="3400" b="1" dirty="0"/>
          </a:p>
        </p:txBody>
      </p:sp>
      <p:sp>
        <p:nvSpPr>
          <p:cNvPr id="16" name="Arrow: Right 15"/>
          <p:cNvSpPr/>
          <p:nvPr/>
        </p:nvSpPr>
        <p:spPr>
          <a:xfrm>
            <a:off x="3599617" y="2090063"/>
            <a:ext cx="620485" cy="185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/>
          </a:p>
        </p:txBody>
      </p:sp>
      <p:sp>
        <p:nvSpPr>
          <p:cNvPr id="17" name="Arrow: Right 16"/>
          <p:cNvSpPr/>
          <p:nvPr/>
        </p:nvSpPr>
        <p:spPr>
          <a:xfrm>
            <a:off x="7862940" y="2111835"/>
            <a:ext cx="620485" cy="185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/>
          </a:p>
        </p:txBody>
      </p:sp>
      <p:sp>
        <p:nvSpPr>
          <p:cNvPr id="18" name="Arrow: Right 17"/>
          <p:cNvSpPr/>
          <p:nvPr/>
        </p:nvSpPr>
        <p:spPr>
          <a:xfrm rot="10800000">
            <a:off x="5994865" y="5067975"/>
            <a:ext cx="620485" cy="185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/>
          </a:p>
        </p:txBody>
      </p:sp>
      <p:sp>
        <p:nvSpPr>
          <p:cNvPr id="20" name="Arrow: Bent 19"/>
          <p:cNvSpPr/>
          <p:nvPr/>
        </p:nvSpPr>
        <p:spPr>
          <a:xfrm rot="10800000">
            <a:off x="10888436" y="3847257"/>
            <a:ext cx="440868" cy="1184779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465" y="557741"/>
            <a:ext cx="12199465" cy="6087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34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1. Nghe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lại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câu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chuyện</a:t>
            </a:r>
            <a:r>
              <a:rPr lang="en-US" b="1" dirty="0">
                <a:latin typeface="+mn-lt"/>
              </a:rPr>
              <a:t>:</a:t>
            </a:r>
            <a:endParaRPr lang="vi-VN" b="1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9511075" y="1565802"/>
            <a:ext cx="1311965" cy="1067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1149627" y="4498940"/>
            <a:ext cx="1037172" cy="104876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-816111" y="-494046"/>
            <a:ext cx="1311965" cy="16606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/>
          <p:cNvSpPr/>
          <p:nvPr/>
        </p:nvSpPr>
        <p:spPr>
          <a:xfrm>
            <a:off x="1540565" y="1905479"/>
            <a:ext cx="9680713" cy="38961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2024942" y="1975053"/>
            <a:ext cx="9017431" cy="350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đủ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phù hợp với nhân vật</a:t>
            </a:r>
            <a:endParaRPr lang="vi-VN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Kể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ỉ, biểu cảm</a:t>
            </a:r>
            <a:endParaRPr lang="vi-VN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8764" y="498202"/>
            <a:ext cx="5194472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iêu chí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493390" y="6025461"/>
            <a:ext cx="2028257" cy="21741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2587125" y="6578739"/>
            <a:ext cx="1311965" cy="1067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7295132" y="-789179"/>
            <a:ext cx="1311965" cy="1067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8" grpId="0" animBg="1"/>
      <p:bldP spid="5" grpId="0"/>
      <p:bldP spid="7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524000" y="2400532"/>
            <a:ext cx="8610600" cy="2980266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1138767" y="2125135"/>
            <a:ext cx="8610600" cy="298026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34" y="151639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Trao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9534" y="3009668"/>
            <a:ext cx="800481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pic>
        <p:nvPicPr>
          <p:cNvPr id="37891" name="Picture 4" descr="phao hoa"/>
          <p:cNvPicPr>
            <a:picLocks noGrp="1" noChangeAspect="1"/>
          </p:cNvPicPr>
          <p:nvPr>
            <p:ph type="body"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133350"/>
            <a:ext cx="12192000" cy="6858000"/>
          </a:xfrm>
        </p:spPr>
      </p:pic>
      <p:pic>
        <p:nvPicPr>
          <p:cNvPr id="37892" name="Picture 9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011863"/>
            <a:ext cx="822325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Picture 10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275" y="6164263"/>
            <a:ext cx="822325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Picture 11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5791200"/>
            <a:ext cx="822325" cy="846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Picture 12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6088063"/>
            <a:ext cx="822325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Picture 13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5707063"/>
            <a:ext cx="822325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Picture 14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275" y="6011863"/>
            <a:ext cx="822325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8" name="Picture 15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5715000"/>
            <a:ext cx="822325" cy="846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9" name="Picture 16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675" y="6011863"/>
            <a:ext cx="822325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0" name="Picture 17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475" y="6011863"/>
            <a:ext cx="822325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1" name="Picture 18" descr="flor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75" y="5783263"/>
            <a:ext cx="822325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5410200" y="1695450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7097713" y="1022350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3840163" y="6051550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8382000" y="5715000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2057400" y="552450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9677400" y="685800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</a:ln>
          <a:effectLst/>
        </p:spPr>
        <p:txBody>
          <a:bodyPr wrap="none" lIns="92075" tIns="46038" rIns="92075" bIns="4603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08" name="WordArt 5"/>
          <p:cNvSpPr>
            <a:spLocks noTextEdit="1"/>
          </p:cNvSpPr>
          <p:nvPr/>
        </p:nvSpPr>
        <p:spPr>
          <a:xfrm>
            <a:off x="417830" y="2209800"/>
            <a:ext cx="11328400" cy="147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4800" b="1">
                <a:ln w="9525" cap="flat" cmpd="sng">
                  <a:solidFill>
                    <a:srgbClr val="FF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Chúc các em chăm ngoan - học giỏi</a:t>
            </a:r>
            <a:endParaRPr lang="en-US" sz="4800" b="1">
              <a:ln w="9525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bldLvl="0" animBg="1"/>
      <p:bldP spid="39951" grpId="1" bldLvl="0" animBg="1"/>
      <p:bldP spid="39952" grpId="0" bldLvl="0" animBg="1"/>
      <p:bldP spid="39952" grpId="1" bldLvl="0" animBg="1"/>
      <p:bldP spid="39953" grpId="0" bldLvl="0" animBg="1"/>
      <p:bldP spid="39953" grpId="1" bldLvl="0" animBg="1"/>
      <p:bldP spid="39954" grpId="0" bldLvl="0" animBg="1"/>
      <p:bldP spid="39954" grpId="1" bldLvl="0" animBg="1"/>
      <p:bldP spid="39955" grpId="0" bldLvl="0" animBg="1"/>
      <p:bldP spid="39955" grpId="1" bldLvl="0" animBg="1"/>
      <p:bldP spid="39956" grpId="0" bldLvl="0" animBg="1"/>
      <p:bldP spid="39956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688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55925" y="590550"/>
            <a:ext cx="1054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KHVCHHHJJ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-419735"/>
            <a:ext cx="12364085" cy="80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4" y="1412775"/>
            <a:ext cx="11305571" cy="5445224"/>
          </a:xfrm>
          <a:prstGeom prst="rect">
            <a:avLst/>
          </a:prstGeom>
          <a:noFill/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-81327"/>
            <a:ext cx="1803639" cy="18036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4195" y="2644775"/>
            <a:ext cx="1004252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E6FFFD"/>
              </a:buClr>
            </a:pPr>
            <a:r>
              <a:rPr lang="en-US" sz="9600" b="1" kern="0" dirty="0">
                <a:ln w="12700">
                  <a:solidFill>
                    <a:srgbClr val="FFFFFF"/>
                  </a:solidFill>
                  <a:prstDash val="solid"/>
                </a:ln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9600" b="1" kern="0" dirty="0" err="1">
                <a:ln w="12700">
                  <a:solidFill>
                    <a:srgbClr val="FFFFFF"/>
                  </a:solidFill>
                  <a:prstDash val="solid"/>
                </a:ln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9600" b="1" kern="0" dirty="0">
                <a:ln w="12700">
                  <a:solidFill>
                    <a:srgbClr val="FFFFFF"/>
                  </a:solidFill>
                  <a:prstDash val="solid"/>
                </a:ln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kern="0" dirty="0" err="1">
                <a:ln w="12700">
                  <a:solidFill>
                    <a:srgbClr val="FFFFFF"/>
                  </a:solidFill>
                  <a:prstDash val="solid"/>
                </a:ln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9600" b="1" kern="0" dirty="0" err="1">
              <a:ln w="12700">
                <a:solidFill>
                  <a:srgbClr val="FFFFFF"/>
                </a:solidFill>
                <a:prstDash val="solid"/>
              </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1474"/>
            <a:ext cx="12192000" cy="6083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465" y="557741"/>
            <a:ext cx="12199465" cy="6087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34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1. Nghe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lại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câu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chuyện</a:t>
            </a:r>
            <a:r>
              <a:rPr lang="en-US" b="1" dirty="0">
                <a:latin typeface="+mn-lt"/>
              </a:rPr>
              <a:t>:</a:t>
            </a:r>
            <a:endParaRPr lang="vi-VN" b="1" dirty="0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72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465" y="557741"/>
            <a:ext cx="12199465" cy="6087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34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1. Nghe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lại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câu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chuyện</a:t>
            </a:r>
            <a:r>
              <a:rPr lang="en-US" b="1" dirty="0">
                <a:latin typeface="+mn-lt"/>
              </a:rPr>
              <a:t>:</a:t>
            </a:r>
            <a:endParaRPr lang="vi-VN" b="1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65526" y="1262743"/>
            <a:ext cx="3494317" cy="1534893"/>
          </a:xfrm>
          <a:prstGeom prst="roundRect">
            <a:avLst/>
          </a:prstGeom>
          <a:solidFill>
            <a:srgbClr val="D6F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219957" y="1430024"/>
            <a:ext cx="3548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  <a:r>
              <a:rPr lang="vi-VN" sz="3600" dirty="0"/>
              <a:t> Ca hát xong, các loài chim...</a:t>
            </a:r>
            <a:endParaRPr lang="en-US" sz="3600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4356529" y="1295401"/>
            <a:ext cx="3363686" cy="1534893"/>
          </a:xfrm>
          <a:prstGeom prst="roundRect">
            <a:avLst/>
          </a:prstGeom>
          <a:solidFill>
            <a:srgbClr val="D6F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TextBox 6"/>
          <p:cNvSpPr txBox="1"/>
          <p:nvPr/>
        </p:nvSpPr>
        <p:spPr>
          <a:xfrm>
            <a:off x="4430594" y="1479794"/>
            <a:ext cx="3363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b</a:t>
            </a:r>
            <a:r>
              <a:rPr lang="en-US" sz="3600" dirty="0"/>
              <a:t>)</a:t>
            </a:r>
            <a:r>
              <a:rPr lang="vi-VN" sz="3600" dirty="0"/>
              <a:t> Bồ </a:t>
            </a:r>
            <a:r>
              <a:rPr lang="en-US" sz="3600" dirty="0"/>
              <a:t>C</a:t>
            </a:r>
            <a:r>
              <a:rPr lang="vi-VN" sz="3600" dirty="0"/>
              <a:t>hao liến thoắng...</a:t>
            </a:r>
            <a:endParaRPr lang="en-US" sz="3600" dirty="0"/>
          </a:p>
        </p:txBody>
      </p:sp>
      <p:sp>
        <p:nvSpPr>
          <p:cNvPr id="8" name="Rectangle: Rounded Corners 7"/>
          <p:cNvSpPr/>
          <p:nvPr/>
        </p:nvSpPr>
        <p:spPr>
          <a:xfrm>
            <a:off x="8444116" y="1311729"/>
            <a:ext cx="3659900" cy="1502235"/>
          </a:xfrm>
          <a:prstGeom prst="roundRect">
            <a:avLst/>
          </a:prstGeom>
          <a:solidFill>
            <a:srgbClr val="D6F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8437722" y="1502339"/>
            <a:ext cx="3886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c</a:t>
            </a:r>
            <a:r>
              <a:rPr lang="en-US" sz="3600" dirty="0"/>
              <a:t>)</a:t>
            </a:r>
            <a:r>
              <a:rPr lang="vi-VN" sz="3600" dirty="0"/>
              <a:t> Nghe </a:t>
            </a:r>
            <a:r>
              <a:rPr lang="en-US" sz="3600" dirty="0"/>
              <a:t>B</a:t>
            </a:r>
            <a:r>
              <a:rPr lang="vi-VN" sz="3600" dirty="0"/>
              <a:t>ồ </a:t>
            </a:r>
            <a:r>
              <a:rPr lang="en-US" sz="3600" dirty="0"/>
              <a:t>C</a:t>
            </a:r>
            <a:r>
              <a:rPr lang="vi-VN" sz="3600" dirty="0"/>
              <a:t>hao kể, </a:t>
            </a:r>
            <a:r>
              <a:rPr lang="en-US" sz="3600" dirty="0"/>
              <a:t>C</a:t>
            </a:r>
            <a:r>
              <a:rPr lang="vi-VN" sz="3600" dirty="0"/>
              <a:t>hích </a:t>
            </a:r>
            <a:r>
              <a:rPr lang="en-US" sz="3600" dirty="0"/>
              <a:t>C</a:t>
            </a:r>
            <a:r>
              <a:rPr lang="vi-VN" sz="3600" dirty="0"/>
              <a:t>hòe...</a:t>
            </a:r>
            <a:endParaRPr lang="en-US" sz="3600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6689274" y="3670569"/>
            <a:ext cx="3886199" cy="1359582"/>
          </a:xfrm>
          <a:prstGeom prst="roundRect">
            <a:avLst/>
          </a:prstGeom>
          <a:solidFill>
            <a:srgbClr val="D6F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TextBox 10"/>
          <p:cNvSpPr txBox="1"/>
          <p:nvPr/>
        </p:nvSpPr>
        <p:spPr>
          <a:xfrm>
            <a:off x="6945675" y="3785879"/>
            <a:ext cx="4046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d</a:t>
            </a:r>
            <a:r>
              <a:rPr lang="en-US" sz="3600" dirty="0"/>
              <a:t>)</a:t>
            </a:r>
            <a:r>
              <a:rPr lang="vi-VN" sz="3600" dirty="0"/>
              <a:t> Bồ </a:t>
            </a:r>
            <a:r>
              <a:rPr lang="en-US" sz="3600" dirty="0"/>
              <a:t>C</a:t>
            </a:r>
            <a:r>
              <a:rPr lang="vi-VN" sz="3600" dirty="0"/>
              <a:t>hao kể tiếp...</a:t>
            </a:r>
            <a:endParaRPr lang="en-US" sz="3600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2313215" y="3823587"/>
            <a:ext cx="3548742" cy="1168449"/>
          </a:xfrm>
          <a:prstGeom prst="roundRect">
            <a:avLst/>
          </a:prstGeom>
          <a:solidFill>
            <a:srgbClr val="D6F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TextBox 14"/>
          <p:cNvSpPr txBox="1"/>
          <p:nvPr/>
        </p:nvSpPr>
        <p:spPr>
          <a:xfrm>
            <a:off x="2492827" y="4084645"/>
            <a:ext cx="354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e</a:t>
            </a:r>
            <a:r>
              <a:rPr lang="en-US" sz="3600" dirty="0"/>
              <a:t>)</a:t>
            </a:r>
            <a:r>
              <a:rPr lang="vi-VN" sz="3600" dirty="0"/>
              <a:t> Bồ </a:t>
            </a:r>
            <a:r>
              <a:rPr lang="en-US" sz="3600" dirty="0"/>
              <a:t>C</a:t>
            </a:r>
            <a:r>
              <a:rPr lang="vi-VN" sz="3600" dirty="0"/>
              <a:t>ác...</a:t>
            </a:r>
            <a:endParaRPr lang="en-US" sz="3600" dirty="0"/>
          </a:p>
        </p:txBody>
      </p:sp>
      <p:sp>
        <p:nvSpPr>
          <p:cNvPr id="16" name="Arrow: Right 15"/>
          <p:cNvSpPr/>
          <p:nvPr/>
        </p:nvSpPr>
        <p:spPr>
          <a:xfrm>
            <a:off x="3692501" y="2090063"/>
            <a:ext cx="620485" cy="185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Arrow: Right 16"/>
          <p:cNvSpPr/>
          <p:nvPr/>
        </p:nvSpPr>
        <p:spPr>
          <a:xfrm>
            <a:off x="7758319" y="2111835"/>
            <a:ext cx="620485" cy="185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8" name="Arrow: Right 17"/>
          <p:cNvSpPr/>
          <p:nvPr/>
        </p:nvSpPr>
        <p:spPr>
          <a:xfrm rot="10800000">
            <a:off x="5949336" y="4257831"/>
            <a:ext cx="620485" cy="1850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0" name="Arrow: Bent 19"/>
          <p:cNvSpPr/>
          <p:nvPr/>
        </p:nvSpPr>
        <p:spPr>
          <a:xfrm rot="10800000">
            <a:off x="10608131" y="2906492"/>
            <a:ext cx="440868" cy="1184779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1" name="Arrow: Pentagon 20"/>
          <p:cNvSpPr/>
          <p:nvPr/>
        </p:nvSpPr>
        <p:spPr>
          <a:xfrm>
            <a:off x="304800" y="529976"/>
            <a:ext cx="1548063" cy="565484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/>
              <a:t>Gợi ý</a:t>
            </a:r>
            <a:endParaRPr lang="en-US" sz="2800" b="1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WPS Presentation</Application>
  <PresentationFormat>Widescreen</PresentationFormat>
  <Paragraphs>58</Paragraphs>
  <Slides>14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Calibri</vt:lpstr>
      <vt:lpstr>Aptos Display</vt:lpstr>
      <vt:lpstr>Segoe UI Variable Display</vt:lpstr>
      <vt:lpstr>Aptos</vt:lpstr>
      <vt:lpstr>Segoe UI</vt:lpstr>
      <vt:lpstr>Microsoft YaHei</vt:lpstr>
      <vt:lpstr>Arial Unicode MS</vt:lpstr>
      <vt:lpstr>Office Theme</vt:lpstr>
      <vt:lpstr>0000000</vt:lpstr>
      <vt:lpstr>PowerPoint 演示文稿</vt:lpstr>
      <vt:lpstr>PowerPoint 演示文稿</vt:lpstr>
      <vt:lpstr>PowerPoint 演示文稿</vt:lpstr>
      <vt:lpstr>PowerPoint 演示文稿</vt:lpstr>
      <vt:lpstr>1. Nghe và kể lại câu chuyện:</vt:lpstr>
      <vt:lpstr>PowerPoint 演示文稿</vt:lpstr>
      <vt:lpstr>1. Nghe và kể lại câu chuyện:</vt:lpstr>
      <vt:lpstr>PowerPoint 演示文稿</vt:lpstr>
      <vt:lpstr>PowerPoint 演示文稿</vt:lpstr>
      <vt:lpstr>1. Nghe và kể lại câu chuyện:</vt:lpstr>
      <vt:lpstr>PowerPoint 演示文稿</vt:lpstr>
      <vt:lpstr>2. Trao đổi: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 PC</dc:creator>
  <cp:lastModifiedBy>Tám Nguyễn Thị</cp:lastModifiedBy>
  <cp:revision>30</cp:revision>
  <dcterms:created xsi:type="dcterms:W3CDTF">2026-02-08T07:57:00Z</dcterms:created>
  <dcterms:modified xsi:type="dcterms:W3CDTF">2026-04-11T10:30:20Z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8A28AE72179949288F73968498B2A10B_13</vt:lpwstr>
  </property>
  <property fmtid="{D5CDD505-2E9C-101B-9397-08002B2CF9AE}" pid="3" name="KSOProductBuildVer">
    <vt:lpwstr>1033-12.1.0.25242</vt:lpwstr>
  </property>
</Properties>
</file>