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69" r:id="rId4"/>
    <p:sldId id="271" r:id="rId5"/>
    <p:sldId id="272" r:id="rId6"/>
    <p:sldId id="270" r:id="rId7"/>
    <p:sldId id="273" r:id="rId8"/>
    <p:sldId id="274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462" autoAdjust="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71992-085C-4D10-8B48-5F595E7AC151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95F77-D2E2-46C7-A089-0B17AC22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1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3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0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4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2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5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8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7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7BBE1-A7CD-4194-966B-F8849147DDC0}" type="datetimeFigureOut">
              <a:rPr lang="en-US" smtClean="0"/>
              <a:t>01/04/2026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95D16-B20E-456C-8CB0-4ABBDECDD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07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680519"/>
            <a:ext cx="109604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Em hãy đọc thuộc 8 dòng thơ cuối của bài thơ “ Nhớ Việt Bắc” và cho biết nội dung của bài thơ nói lên điều gì?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026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680519"/>
            <a:ext cx="10960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Em hãy đọc bài  “ Bên ô cửa đá ” và cho biết nội dung của bài thơ nói lên điều gì?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160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680519"/>
            <a:ext cx="10960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Em hãy đọc 2 đoạn cuối bài  “ Rừng gỗ quý  ” và cho biết câu chuyện khuyên chúng ta điều gì?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310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680519"/>
            <a:ext cx="109604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2. Viết một bức thư hỏi thăm người thân( hoặc bạn bè ) và nói về việc học tập của em( hoặc về một chuyện vui ở địa phương em.)</a:t>
            </a:r>
            <a:endParaRPr lang="en-US" sz="4000" dirty="0"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628775" y="2247900"/>
            <a:ext cx="676275" cy="952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48150" y="2247900"/>
            <a:ext cx="676275" cy="952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03983" y="2257425"/>
            <a:ext cx="3935242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91800" y="2257425"/>
            <a:ext cx="676275" cy="952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59379" y="2857500"/>
            <a:ext cx="3935242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74933" y="3448050"/>
            <a:ext cx="4668667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78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50" y="1050324"/>
            <a:ext cx="10120184" cy="509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0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2186" y="323385"/>
            <a:ext cx="6032810" cy="15500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vi-VN" sz="2800" dirty="0">
                <a:solidFill>
                  <a:schemeClr val="tx1"/>
                </a:solidFill>
                <a:latin typeface="+mj-lt"/>
              </a:rPr>
              <a:t>Viết thư gửi ai? Về việc gì?</a:t>
            </a:r>
          </a:p>
          <a:p>
            <a:endParaRPr lang="vi-VN" sz="3600" dirty="0">
              <a:solidFill>
                <a:schemeClr val="tx1"/>
              </a:solidFill>
              <a:latin typeface="+mj-lt"/>
            </a:endParaRPr>
          </a:p>
          <a:p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Arc 4"/>
          <p:cNvSpPr/>
          <p:nvPr/>
        </p:nvSpPr>
        <p:spPr>
          <a:xfrm>
            <a:off x="7761249" y="1516568"/>
            <a:ext cx="847492" cy="1271239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63988" y="2174489"/>
            <a:ext cx="5018049" cy="19737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2. Tìm ý:</a:t>
            </a: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8761" y="2430974"/>
            <a:ext cx="73040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- Thăm hỏi sức khỏe.</a:t>
            </a:r>
          </a:p>
          <a:p>
            <a:r>
              <a:rPr lang="vi-VN" sz="2800" dirty="0">
                <a:latin typeface="+mj-lt"/>
              </a:rPr>
              <a:t>               - Báo tin tình hình gia đình</a:t>
            </a:r>
          </a:p>
          <a:p>
            <a:r>
              <a:rPr lang="vi-VN" sz="2800" dirty="0">
                <a:latin typeface="+mj-lt"/>
              </a:rPr>
              <a:t>               - Việc học tập của bản thân</a:t>
            </a:r>
            <a:endParaRPr lang="en-US" sz="28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9466" y="849267"/>
            <a:ext cx="730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Viết thư cho người thân để hỏi thăm </a:t>
            </a:r>
          </a:p>
          <a:p>
            <a:r>
              <a:rPr lang="vi-VN" sz="2800" dirty="0">
                <a:latin typeface="+mj-lt"/>
              </a:rPr>
              <a:t>              và nói về tình hình học tập của em</a:t>
            </a:r>
          </a:p>
        </p:txBody>
      </p:sp>
      <p:sp>
        <p:nvSpPr>
          <p:cNvPr id="9" name="Arc 8"/>
          <p:cNvSpPr/>
          <p:nvPr/>
        </p:nvSpPr>
        <p:spPr>
          <a:xfrm rot="2371198">
            <a:off x="8184995" y="4014442"/>
            <a:ext cx="847492" cy="1271239"/>
          </a:xfrm>
          <a:prstGeom prst="arc">
            <a:avLst>
              <a:gd name="adj1" fmla="val 16200000"/>
              <a:gd name="adj2" fmla="val 285817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82574" y="4406990"/>
            <a:ext cx="5018049" cy="2491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3. Sắp xếp ý:</a:t>
            </a: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7323" y="4705824"/>
            <a:ext cx="73040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-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Đị</a:t>
            </a:r>
            <a:r>
              <a:rPr lang="vi-VN" sz="2800" dirty="0">
                <a:latin typeface="+mj-lt"/>
              </a:rPr>
              <a:t>a điểm, ngày tháng viết thư.</a:t>
            </a:r>
          </a:p>
          <a:p>
            <a:r>
              <a:rPr lang="vi-VN" sz="2800" dirty="0">
                <a:latin typeface="+mj-lt"/>
              </a:rPr>
              <a:t>               - Lời chào</a:t>
            </a:r>
          </a:p>
          <a:p>
            <a:r>
              <a:rPr lang="vi-VN" sz="2800" dirty="0">
                <a:latin typeface="+mj-lt"/>
              </a:rPr>
              <a:t>               - Thăm hỏi sức khỏe, nói về việc</a:t>
            </a:r>
          </a:p>
          <a:p>
            <a:r>
              <a:rPr lang="vi-VN" sz="2800" dirty="0">
                <a:latin typeface="+mj-lt"/>
              </a:rPr>
              <a:t>             học tập của bản thân .</a:t>
            </a:r>
          </a:p>
          <a:p>
            <a:r>
              <a:rPr lang="vi-VN" sz="2800" dirty="0">
                <a:latin typeface="+mj-lt"/>
              </a:rPr>
              <a:t>               - Lời hẹn, lời chúc, kí tên.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87392" y="4240806"/>
            <a:ext cx="4014433" cy="2491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4. Viết :</a:t>
            </a: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Arc 12"/>
          <p:cNvSpPr/>
          <p:nvPr/>
        </p:nvSpPr>
        <p:spPr>
          <a:xfrm rot="3819602">
            <a:off x="5476197" y="5043532"/>
            <a:ext cx="847492" cy="1271239"/>
          </a:xfrm>
          <a:prstGeom prst="arc">
            <a:avLst>
              <a:gd name="adj1" fmla="val 16200000"/>
              <a:gd name="adj2" fmla="val 5057630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-56361" y="4750414"/>
            <a:ext cx="73040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 - Viết theo ý đã sắp xếp</a:t>
            </a:r>
          </a:p>
          <a:p>
            <a:r>
              <a:rPr lang="vi-VN" sz="2800" dirty="0">
                <a:latin typeface="+mj-lt"/>
              </a:rPr>
              <a:t>                - Có cách xưng hô phù hợp</a:t>
            </a:r>
          </a:p>
          <a:p>
            <a:r>
              <a:rPr lang="vi-VN" sz="2800" dirty="0">
                <a:latin typeface="+mj-lt"/>
              </a:rPr>
              <a:t>               - Viết câu đúng liền mạch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9044" y="2430974"/>
            <a:ext cx="3431648" cy="15500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5. Hoàn chỉnh</a:t>
            </a:r>
          </a:p>
          <a:p>
            <a:endParaRPr lang="vi-VN" sz="3600" dirty="0">
              <a:solidFill>
                <a:schemeClr val="tx1"/>
              </a:solidFill>
              <a:latin typeface="+mj-lt"/>
            </a:endParaRPr>
          </a:p>
          <a:p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Arc 15"/>
          <p:cNvSpPr/>
          <p:nvPr/>
        </p:nvSpPr>
        <p:spPr>
          <a:xfrm rot="11649964">
            <a:off x="3005141" y="3398877"/>
            <a:ext cx="847492" cy="869480"/>
          </a:xfrm>
          <a:prstGeom prst="arc">
            <a:avLst>
              <a:gd name="adj1" fmla="val 15341778"/>
              <a:gd name="adj2" fmla="val 19370681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15704241">
            <a:off x="2556935" y="1733939"/>
            <a:ext cx="953512" cy="1264155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0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2186" y="323385"/>
            <a:ext cx="6032810" cy="15500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vi-VN" sz="2800" dirty="0">
                <a:solidFill>
                  <a:schemeClr val="tx1"/>
                </a:solidFill>
                <a:latin typeface="+mj-lt"/>
              </a:rPr>
              <a:t>Viết thư gửi ai? Về việc gì?</a:t>
            </a:r>
          </a:p>
          <a:p>
            <a:endParaRPr lang="vi-VN" sz="3600" dirty="0">
              <a:solidFill>
                <a:schemeClr val="tx1"/>
              </a:solidFill>
              <a:latin typeface="+mj-lt"/>
            </a:endParaRPr>
          </a:p>
          <a:p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Arc 4"/>
          <p:cNvSpPr/>
          <p:nvPr/>
        </p:nvSpPr>
        <p:spPr>
          <a:xfrm>
            <a:off x="7761249" y="1516568"/>
            <a:ext cx="847492" cy="1271239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63988" y="2174489"/>
            <a:ext cx="5018049" cy="19737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2. Tìm ý:</a:t>
            </a: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8761" y="2430974"/>
            <a:ext cx="73040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- Thăm hỏi sức khỏe.</a:t>
            </a:r>
          </a:p>
          <a:p>
            <a:r>
              <a:rPr lang="vi-VN" sz="2800" dirty="0">
                <a:latin typeface="+mj-lt"/>
              </a:rPr>
              <a:t>               - Báo tin tình hình gia đình</a:t>
            </a:r>
          </a:p>
          <a:p>
            <a:r>
              <a:rPr lang="vi-VN" sz="2800" dirty="0">
                <a:latin typeface="+mj-lt"/>
              </a:rPr>
              <a:t>               - Nói về chuyện vui ở địa phương em</a:t>
            </a:r>
            <a:endParaRPr lang="en-US" sz="28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9466" y="849267"/>
            <a:ext cx="730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Viết thư cho người thân để hỏi thăm </a:t>
            </a:r>
          </a:p>
          <a:p>
            <a:r>
              <a:rPr lang="vi-VN" sz="2800" dirty="0">
                <a:latin typeface="+mj-lt"/>
              </a:rPr>
              <a:t>              và nói về một chuyện vui ở địa phương</a:t>
            </a:r>
          </a:p>
        </p:txBody>
      </p:sp>
      <p:sp>
        <p:nvSpPr>
          <p:cNvPr id="9" name="Arc 8"/>
          <p:cNvSpPr/>
          <p:nvPr/>
        </p:nvSpPr>
        <p:spPr>
          <a:xfrm rot="2371198">
            <a:off x="8184995" y="4014442"/>
            <a:ext cx="847492" cy="1271239"/>
          </a:xfrm>
          <a:prstGeom prst="arc">
            <a:avLst>
              <a:gd name="adj1" fmla="val 16200000"/>
              <a:gd name="adj2" fmla="val 285817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82574" y="4406990"/>
            <a:ext cx="5018049" cy="2491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3. Sắp xếp ý:</a:t>
            </a: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7323" y="4705824"/>
            <a:ext cx="73040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-Địa điểm, ngày tháng viết thư.</a:t>
            </a:r>
          </a:p>
          <a:p>
            <a:r>
              <a:rPr lang="vi-VN" sz="2800" dirty="0">
                <a:latin typeface="+mj-lt"/>
              </a:rPr>
              <a:t>               - Lời chào</a:t>
            </a:r>
          </a:p>
          <a:p>
            <a:r>
              <a:rPr lang="vi-VN" sz="2800" dirty="0">
                <a:latin typeface="+mj-lt"/>
              </a:rPr>
              <a:t>               - Thăm hỏi sức khỏe, nói về việc</a:t>
            </a:r>
          </a:p>
          <a:p>
            <a:r>
              <a:rPr lang="vi-VN" sz="2800" dirty="0">
                <a:latin typeface="+mj-lt"/>
              </a:rPr>
              <a:t>             học tập của bản thân .</a:t>
            </a:r>
          </a:p>
          <a:p>
            <a:r>
              <a:rPr lang="vi-VN" sz="2800" dirty="0">
                <a:latin typeface="+mj-lt"/>
              </a:rPr>
              <a:t>               - Lời hẹn, lời chúc, kí tên.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87392" y="4240806"/>
            <a:ext cx="4014433" cy="2491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4. Viết :</a:t>
            </a: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vi-VN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Arc 12"/>
          <p:cNvSpPr/>
          <p:nvPr/>
        </p:nvSpPr>
        <p:spPr>
          <a:xfrm rot="3819602">
            <a:off x="5476197" y="5043532"/>
            <a:ext cx="847492" cy="1271239"/>
          </a:xfrm>
          <a:prstGeom prst="arc">
            <a:avLst>
              <a:gd name="adj1" fmla="val 16200000"/>
              <a:gd name="adj2" fmla="val 5057630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-56361" y="4750414"/>
            <a:ext cx="73040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             - Viết theo ý đã sắp xếp</a:t>
            </a:r>
          </a:p>
          <a:p>
            <a:r>
              <a:rPr lang="vi-VN" sz="2800" dirty="0">
                <a:latin typeface="+mj-lt"/>
              </a:rPr>
              <a:t>                - Có cách xưng hô phù hợp</a:t>
            </a:r>
          </a:p>
          <a:p>
            <a:r>
              <a:rPr lang="vi-VN" sz="2800" dirty="0">
                <a:latin typeface="+mj-lt"/>
              </a:rPr>
              <a:t>               - Viết câu đúng liền mạch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9044" y="2430974"/>
            <a:ext cx="3431648" cy="15500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5. Hoàn chỉnh</a:t>
            </a:r>
          </a:p>
          <a:p>
            <a:endParaRPr lang="vi-VN" sz="3600" dirty="0">
              <a:solidFill>
                <a:schemeClr val="tx1"/>
              </a:solidFill>
              <a:latin typeface="+mj-lt"/>
            </a:endParaRPr>
          </a:p>
          <a:p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Arc 15"/>
          <p:cNvSpPr/>
          <p:nvPr/>
        </p:nvSpPr>
        <p:spPr>
          <a:xfrm rot="11649964">
            <a:off x="3005141" y="3398877"/>
            <a:ext cx="847492" cy="869480"/>
          </a:xfrm>
          <a:prstGeom prst="arc">
            <a:avLst>
              <a:gd name="adj1" fmla="val 15341778"/>
              <a:gd name="adj2" fmla="val 19370681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15704241">
            <a:off x="2556935" y="1733939"/>
            <a:ext cx="953512" cy="1264155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4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1254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680519"/>
            <a:ext cx="109604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Tiêu chí nhận xét:</a:t>
            </a:r>
          </a:p>
          <a:p>
            <a:pPr marL="571500" indent="-571500">
              <a:buFontTx/>
              <a:buChar char="-"/>
            </a:pPr>
            <a:r>
              <a:rPr lang="vi-VN" sz="4000" dirty="0">
                <a:latin typeface="+mj-lt"/>
              </a:rPr>
              <a:t>Viết đúng yêu cầu của bài không?</a:t>
            </a:r>
          </a:p>
          <a:p>
            <a:pPr marL="571500" indent="-571500">
              <a:buFontTx/>
              <a:buChar char="-"/>
            </a:pPr>
            <a:r>
              <a:rPr lang="vi-VN" sz="4000" dirty="0">
                <a:latin typeface="+mj-lt"/>
              </a:rPr>
              <a:t>Nội dung đủ ý, các ý sắp xếp logic không?</a:t>
            </a:r>
          </a:p>
          <a:p>
            <a:pPr marL="571500" indent="-571500">
              <a:buFontTx/>
              <a:buChar char="-"/>
            </a:pPr>
            <a:r>
              <a:rPr lang="vi-VN" sz="4000" dirty="0">
                <a:latin typeface="+mj-lt"/>
              </a:rPr>
              <a:t>Câu văn diễn đạt mạch lạc, rõ ý chưa?</a:t>
            </a:r>
          </a:p>
          <a:p>
            <a:pPr marL="571500" indent="-571500">
              <a:buFontTx/>
              <a:buChar char="-"/>
            </a:pPr>
            <a:r>
              <a:rPr lang="vi-VN" sz="4000" dirty="0">
                <a:latin typeface="+mj-lt"/>
              </a:rPr>
              <a:t>Có lỗi về dùng từ, đặt câu, chính tả không?</a:t>
            </a:r>
          </a:p>
          <a:p>
            <a:pPr marL="571500" indent="-571500">
              <a:buFontTx/>
              <a:buChar char="-"/>
            </a:pPr>
            <a:endParaRPr lang="vi-VN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6286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431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94</cp:revision>
  <dcterms:created xsi:type="dcterms:W3CDTF">2024-02-18T02:25:10Z</dcterms:created>
  <dcterms:modified xsi:type="dcterms:W3CDTF">2026-04-01T14:43:09Z</dcterms:modified>
</cp:coreProperties>
</file>