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281" r:id="rId3"/>
    <p:sldId id="259" r:id="rId4"/>
    <p:sldId id="266" r:id="rId5"/>
    <p:sldId id="282" r:id="rId6"/>
    <p:sldId id="287" r:id="rId7"/>
    <p:sldId id="283" r:id="rId8"/>
    <p:sldId id="288" r:id="rId9"/>
    <p:sldId id="284" r:id="rId10"/>
    <p:sldId id="290" r:id="rId11"/>
    <p:sldId id="291" r:id="rId12"/>
    <p:sldId id="263" r:id="rId13"/>
    <p:sldId id="270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8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40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4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hoc10.vn/doc-sach/tieng-viet-3-tap-1/1/134/40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1640958" y="2047174"/>
            <a:ext cx="8910084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</a:t>
            </a:r>
            <a:r>
              <a:rPr lang="en-US" sz="5400" b="1" kern="0" dirty="0">
                <a:solidFill>
                  <a:srgbClr val="002060"/>
                </a:solidFill>
                <a:latin typeface="UTM Avo" panose="02040603050506020204" pitchFamily="18"/>
              </a:rPr>
              <a:t>6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Bài </a:t>
            </a:r>
            <a:r>
              <a:rPr lang="vi-VN" sz="5400" b="1" kern="0" dirty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viết 3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: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Chính</a:t>
            </a:r>
            <a:r>
              <a:rPr lang="en-US" sz="5400" b="1" i="0" u="none" strike="noStrike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tả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Việt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551042" y="827545"/>
            <a:ext cx="1673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2257820-2588-E62C-A8AE-4C5AD1972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0245" y="4871805"/>
            <a:ext cx="1407487" cy="1597149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2C91309-93AE-D764-2FF3-DF805ECC4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55302" y="5598604"/>
            <a:ext cx="2720626" cy="1319503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8A2A5C3-5FFC-FAF2-632A-979C7E864A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31103" y="3952593"/>
            <a:ext cx="2160897" cy="2905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289CC-53C9-5A4A-EBBF-781986B69A67}"/>
              </a:ext>
            </a:extLst>
          </p:cNvPr>
          <p:cNvSpPr txBox="1"/>
          <p:nvPr/>
        </p:nvSpPr>
        <p:spPr>
          <a:xfrm>
            <a:off x="161164" y="1671724"/>
            <a:ext cx="11869671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Điền vần 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/>
              </a:rPr>
              <a:t>ên</a:t>
            </a:r>
            <a:r>
              <a:rPr lang="vi-VN" sz="2800" b="1" dirty="0">
                <a:latin typeface="UTM Avo" panose="02040603050506020204" pitchFamily="18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hoặc vần 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/>
              </a:rPr>
              <a:t>ênh</a:t>
            </a:r>
            <a:r>
              <a:rPr lang="vi-VN" sz="2800" b="1" dirty="0">
                <a:latin typeface="UTM Avo" panose="02040603050506020204" pitchFamily="18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sao cho phù hợp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chỗ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trống</a:t>
            </a:r>
            <a:r>
              <a:rPr lang="en-US" sz="2800" b="1" dirty="0">
                <a:latin typeface="UTM Avo" panose="02040603050506020204" pitchFamily="18"/>
              </a:rPr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45FE5-B96D-E11A-0E76-7803BE3FC654}"/>
              </a:ext>
            </a:extLst>
          </p:cNvPr>
          <p:cNvSpPr txBox="1"/>
          <p:nvPr/>
        </p:nvSpPr>
        <p:spPr>
          <a:xfrm>
            <a:off x="1949846" y="2476500"/>
            <a:ext cx="8292306" cy="335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Đến giờ đua, l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ệnh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 phát ra bằng ba hồi trống dõng dạc. Bốn chiếc thuyền đang dập d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ềnh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 trên mặt nước lập tức lao lên phía trước. B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ên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 bờ sông, trống thúc liên hồi, người xem hò hét, cổ vũ náo nhiệt. Mấy em nhỏ được bố công k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ềnh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 trên vai cũng hò reo không ngớt. Bốn chiếc thuyền vút đi trên mặt nước m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ênh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 mông.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1393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1F7ED65-BE7D-1126-641B-D6B0D25D2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D58968-E75D-F10F-E4F3-01B699A8F4DC}"/>
              </a:ext>
            </a:extLst>
          </p:cNvPr>
          <p:cNvSpPr txBox="1"/>
          <p:nvPr/>
        </p:nvSpPr>
        <p:spPr>
          <a:xfrm>
            <a:off x="2197744" y="1913157"/>
            <a:ext cx="7796511" cy="219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Ôn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nay</a:t>
            </a:r>
          </a:p>
          <a:p>
            <a:pPr marL="457223" indent="-45722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giao</a:t>
            </a:r>
            <a:endParaRPr lang="en-US" sz="2400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marL="457223" indent="-45722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Chiếc</a:t>
            </a:r>
            <a:r>
              <a:rPr lang="en-US" sz="2400" i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răng</a:t>
            </a:r>
            <a:r>
              <a:rPr lang="en-US" sz="2400" i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rụng</a:t>
            </a:r>
            <a:endParaRPr lang="en-US" sz="2400" i="1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7701F-E5F5-6680-D3CD-951051FE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2691289"/>
            <a:ext cx="3098799" cy="41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A619E521-3939-8826-B7F8-41BFB8CC8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12" t="7354" r="33"/>
          <a:stretch>
            <a:fillRect/>
          </a:stretch>
        </p:blipFill>
        <p:spPr>
          <a:xfrm>
            <a:off x="1389923" y="1665197"/>
            <a:ext cx="7036915" cy="33652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8B6BF4-9A69-4A76-5BC6-DD7932CCB95C}"/>
              </a:ext>
            </a:extLst>
          </p:cNvPr>
          <p:cNvSpPr txBox="1"/>
          <p:nvPr/>
        </p:nvSpPr>
        <p:spPr>
          <a:xfrm>
            <a:off x="1961246" y="1855221"/>
            <a:ext cx="5894267" cy="220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nối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khổ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thơ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en-US" sz="32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bài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Thả</a:t>
            </a:r>
            <a:r>
              <a:rPr lang="en-US" sz="32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diều</a:t>
            </a:r>
            <a:r>
              <a:rPr lang="en-US" sz="32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970ACE44-5E31-E534-A0DC-DF02628687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31778" y="1679730"/>
            <a:ext cx="3754485" cy="50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9955C41D-83D2-7ECD-6BAB-928D92C0F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488" y="515450"/>
            <a:ext cx="1540205" cy="1694350"/>
          </a:xfrm>
          <a:prstGeom prst="rect">
            <a:avLst/>
          </a:prstGeom>
          <a:ln>
            <a:noFill/>
          </a:ln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2BE59923-DC12-6B67-3367-8BDD79EF4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67477">
            <a:off x="1050311" y="2071005"/>
            <a:ext cx="5098189" cy="37679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593F01-6516-4D89-A2D0-CC0C27BF7447}"/>
              </a:ext>
            </a:extLst>
          </p:cNvPr>
          <p:cNvSpPr txBox="1"/>
          <p:nvPr/>
        </p:nvSpPr>
        <p:spPr>
          <a:xfrm>
            <a:off x="3598482" y="931091"/>
            <a:ext cx="4995035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HĐ 1: Nghe - viết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821BF0-4D03-8E10-B363-EDE32593B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097" y="2067424"/>
            <a:ext cx="4056249" cy="38594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D34C48-FAFC-3F79-1C60-C4B4DA74A92F}"/>
              </a:ext>
            </a:extLst>
          </p:cNvPr>
          <p:cNvSpPr txBox="1"/>
          <p:nvPr/>
        </p:nvSpPr>
        <p:spPr>
          <a:xfrm>
            <a:off x="1082258" y="2971658"/>
            <a:ext cx="4487944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UTM Avo" panose="02040603050506020204" pitchFamily="18"/>
              </a:rPr>
              <a:t>Nhớ viết </a:t>
            </a:r>
            <a:r>
              <a:rPr lang="vi-VN" sz="3200">
                <a:solidFill>
                  <a:schemeClr val="bg1"/>
                </a:solidFill>
                <a:latin typeface="UTM Avo" panose="02040603050506020204" pitchFamily="18"/>
              </a:rPr>
              <a:t>3 khổ </a:t>
            </a:r>
            <a:r>
              <a:rPr lang="vi-VN" sz="3200" dirty="0">
                <a:solidFill>
                  <a:schemeClr val="bg1"/>
                </a:solidFill>
                <a:latin typeface="UTM Avo" panose="02040603050506020204" pitchFamily="18"/>
              </a:rPr>
              <a:t>đầu bài </a:t>
            </a:r>
            <a:r>
              <a:rPr lang="vi-VN" sz="3200" i="1" dirty="0">
                <a:solidFill>
                  <a:schemeClr val="bg1"/>
                </a:solidFill>
                <a:latin typeface="UTM Avo" panose="02040603050506020204" pitchFamily="18"/>
              </a:rPr>
              <a:t>Thả diều</a:t>
            </a:r>
            <a:endParaRPr lang="en-US" sz="3200" i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64DAE93-0196-006D-70F5-CCF82E86A7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245" y="4871805"/>
            <a:ext cx="1407487" cy="1597149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A74E9818-FD02-385A-07E7-828725E6D4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55302" y="5598604"/>
            <a:ext cx="2720626" cy="13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3C0DE2-35C3-4CBD-B439-C7C6AE38F79D}"/>
              </a:ext>
            </a:extLst>
          </p:cNvPr>
          <p:cNvSpPr txBox="1"/>
          <p:nvPr/>
        </p:nvSpPr>
        <p:spPr>
          <a:xfrm>
            <a:off x="3191028" y="979346"/>
            <a:ext cx="5809944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HĐ 2: Ôn bảng chữ cái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965A0646-6CF0-E44B-36B2-E8FDF8720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794" y="5254815"/>
            <a:ext cx="1422400" cy="1614071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04E7F993-1EF2-65D1-3B0C-23646FDFC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0245" y="5093572"/>
            <a:ext cx="1212055" cy="1375382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6170788-E241-6950-D668-C48D59CF1A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55302" y="5598604"/>
            <a:ext cx="2720626" cy="131950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19FA9C-C235-F5A8-6FE5-E5035A0E2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80430"/>
              </p:ext>
            </p:extLst>
          </p:nvPr>
        </p:nvGraphicFramePr>
        <p:xfrm>
          <a:off x="1383988" y="2095171"/>
          <a:ext cx="9459692" cy="3361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9369">
                  <a:extLst>
                    <a:ext uri="{9D8B030D-6E8A-4147-A177-3AD203B41FA5}">
                      <a16:colId xmlns:a16="http://schemas.microsoft.com/office/drawing/2014/main" val="3908560631"/>
                    </a:ext>
                  </a:extLst>
                </a:gridCol>
                <a:gridCol w="3251769">
                  <a:extLst>
                    <a:ext uri="{9D8B030D-6E8A-4147-A177-3AD203B41FA5}">
                      <a16:colId xmlns:a16="http://schemas.microsoft.com/office/drawing/2014/main" val="2194188315"/>
                    </a:ext>
                  </a:extLst>
                </a:gridCol>
                <a:gridCol w="4018554">
                  <a:extLst>
                    <a:ext uri="{9D8B030D-6E8A-4147-A177-3AD203B41FA5}">
                      <a16:colId xmlns:a16="http://schemas.microsoft.com/office/drawing/2014/main" val="34045646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solidFill>
                            <a:schemeClr val="bg1"/>
                          </a:solidFill>
                          <a:latin typeface="UTM Avo" panose="02040603050506020204" pitchFamily="18"/>
                        </a:rPr>
                        <a:t>Số thứ tự</a:t>
                      </a:r>
                      <a:endParaRPr lang="en-US" sz="3000" dirty="0">
                        <a:solidFill>
                          <a:schemeClr val="bg1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solidFill>
                            <a:schemeClr val="bg1"/>
                          </a:solidFill>
                          <a:latin typeface="UTM Avo" panose="02040603050506020204" pitchFamily="18"/>
                        </a:rPr>
                        <a:t>Chữ</a:t>
                      </a:r>
                      <a:endParaRPr lang="en-US" sz="3000" dirty="0">
                        <a:solidFill>
                          <a:schemeClr val="bg1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solidFill>
                            <a:schemeClr val="bg1"/>
                          </a:solidFill>
                          <a:latin typeface="UTM Avo" panose="02040603050506020204" pitchFamily="18"/>
                        </a:rPr>
                        <a:t>Tên chữ</a:t>
                      </a:r>
                      <a:endParaRPr lang="en-US" sz="3000" dirty="0">
                        <a:solidFill>
                          <a:schemeClr val="bg1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43557125"/>
                  </a:ext>
                </a:extLst>
              </a:tr>
              <a:tr h="675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latin typeface="UTM Avo" panose="02040603050506020204" pitchFamily="18"/>
                        </a:rPr>
                        <a:t>1</a:t>
                      </a:r>
                      <a:endParaRPr lang="en-US" sz="3000" dirty="0"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latin typeface="UTM Avo" panose="02040603050506020204" pitchFamily="18"/>
                        </a:rPr>
                        <a:t>n</a:t>
                      </a:r>
                      <a:endParaRPr lang="en-US" sz="3000" dirty="0"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solidFill>
                            <a:srgbClr val="FF0000"/>
                          </a:solidFill>
                          <a:latin typeface="UTM Avo" panose="02040603050506020204" pitchFamily="18"/>
                        </a:rPr>
                        <a:t>en – nờ</a:t>
                      </a:r>
                      <a:endParaRPr lang="en-US" sz="3000" dirty="0">
                        <a:solidFill>
                          <a:srgbClr val="FF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256993993"/>
                  </a:ext>
                </a:extLst>
              </a:tr>
              <a:tr h="675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>
                          <a:latin typeface="UTM Avo" panose="02040603050506020204" pitchFamily="18"/>
                        </a:rPr>
                        <a:t>2</a:t>
                      </a:r>
                      <a:endParaRPr lang="en-US" sz="3000"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solidFill>
                            <a:srgbClr val="FF0000"/>
                          </a:solidFill>
                          <a:latin typeface="UTM Avo" panose="02040603050506020204" pitchFamily="18"/>
                        </a:rPr>
                        <a:t>ng</a:t>
                      </a:r>
                      <a:endParaRPr lang="en-US" sz="3000" dirty="0">
                        <a:solidFill>
                          <a:srgbClr val="FF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latin typeface="UTM Avo" panose="02040603050506020204" pitchFamily="18"/>
                        </a:rPr>
                        <a:t>en-nờ giê (en giê)</a:t>
                      </a:r>
                      <a:endParaRPr lang="en-US" sz="3000" dirty="0"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936577591"/>
                  </a:ext>
                </a:extLst>
              </a:tr>
              <a:tr h="675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>
                          <a:latin typeface="UTM Avo" panose="02040603050506020204" pitchFamily="18"/>
                        </a:rPr>
                        <a:t>3</a:t>
                      </a:r>
                      <a:endParaRPr lang="en-US" sz="3000"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latin typeface="UTM Avo" panose="02040603050506020204" pitchFamily="18"/>
                        </a:rPr>
                        <a:t> ngh</a:t>
                      </a:r>
                      <a:endParaRPr lang="en-US" sz="3000" dirty="0"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solidFill>
                            <a:srgbClr val="FF0000"/>
                          </a:solidFill>
                          <a:latin typeface="UTM Avo" panose="02040603050506020204" pitchFamily="18"/>
                        </a:rPr>
                        <a:t>en – nờ giê hát</a:t>
                      </a:r>
                      <a:endParaRPr lang="en-US" sz="3000" dirty="0">
                        <a:solidFill>
                          <a:srgbClr val="FF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913657287"/>
                  </a:ext>
                </a:extLst>
              </a:tr>
              <a:tr h="675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>
                          <a:latin typeface="UTM Avo" panose="02040603050506020204" pitchFamily="18"/>
                        </a:rPr>
                        <a:t>4</a:t>
                      </a:r>
                      <a:endParaRPr lang="en-US" sz="3000"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solidFill>
                            <a:srgbClr val="FF0000"/>
                          </a:solidFill>
                          <a:latin typeface="UTM Avo" panose="02040603050506020204" pitchFamily="18"/>
                        </a:rPr>
                        <a:t>nh</a:t>
                      </a:r>
                      <a:endParaRPr lang="en-US" sz="3000" dirty="0">
                        <a:solidFill>
                          <a:srgbClr val="FF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latin typeface="UTM Avo" panose="02040603050506020204" pitchFamily="18"/>
                        </a:rPr>
                        <a:t>en-nờ hát (en hát)</a:t>
                      </a:r>
                      <a:endParaRPr lang="en-US" sz="3000" dirty="0">
                        <a:latin typeface="UTM Avo" panose="02040603050506020204" pitchFamily="18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706139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34C18E-88B7-645F-7551-B52819A51189}"/>
              </a:ext>
            </a:extLst>
          </p:cNvPr>
          <p:cNvSpPr txBox="1"/>
          <p:nvPr/>
        </p:nvSpPr>
        <p:spPr>
          <a:xfrm>
            <a:off x="3191028" y="955492"/>
            <a:ext cx="5809944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HĐ 2: Ôn bảng chữ cái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367AD134-402D-0CDE-0532-B63335514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794" y="5254815"/>
            <a:ext cx="1422400" cy="1614071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D4149FD1-D02C-5099-13BC-4A6008346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0245" y="4871805"/>
            <a:ext cx="1407487" cy="1597149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E628D51-7653-567F-21FC-F128FB6B8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55302" y="5598604"/>
            <a:ext cx="2720626" cy="131950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6814C1-9CAD-30B6-BB02-ACD466C0D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64165"/>
              </p:ext>
            </p:extLst>
          </p:nvPr>
        </p:nvGraphicFramePr>
        <p:xfrm>
          <a:off x="2087732" y="1916244"/>
          <a:ext cx="8428684" cy="33763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0751">
                  <a:extLst>
                    <a:ext uri="{9D8B030D-6E8A-4147-A177-3AD203B41FA5}">
                      <a16:colId xmlns:a16="http://schemas.microsoft.com/office/drawing/2014/main" val="3908560631"/>
                    </a:ext>
                  </a:extLst>
                </a:gridCol>
                <a:gridCol w="2897360">
                  <a:extLst>
                    <a:ext uri="{9D8B030D-6E8A-4147-A177-3AD203B41FA5}">
                      <a16:colId xmlns:a16="http://schemas.microsoft.com/office/drawing/2014/main" val="2194188315"/>
                    </a:ext>
                  </a:extLst>
                </a:gridCol>
                <a:gridCol w="3580573">
                  <a:extLst>
                    <a:ext uri="{9D8B030D-6E8A-4147-A177-3AD203B41FA5}">
                      <a16:colId xmlns:a16="http://schemas.microsoft.com/office/drawing/2014/main" val="3404564601"/>
                    </a:ext>
                  </a:extLst>
                </a:gridCol>
              </a:tblGrid>
              <a:tr h="6729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solidFill>
                            <a:sysClr val="windowText" lastClr="000000"/>
                          </a:solidFill>
                          <a:latin typeface="UTM Avo" panose="02040603050506020204" pitchFamily="18"/>
                        </a:rPr>
                        <a:t>Số thứ tự</a:t>
                      </a:r>
                      <a:endParaRPr lang="en-US" sz="3000" dirty="0">
                        <a:solidFill>
                          <a:sysClr val="windowText" lastClr="00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solidFill>
                            <a:sysClr val="windowText" lastClr="000000"/>
                          </a:solidFill>
                          <a:latin typeface="UTM Avo" panose="02040603050506020204" pitchFamily="18"/>
                        </a:rPr>
                        <a:t>Chữ</a:t>
                      </a:r>
                      <a:endParaRPr lang="en-US" sz="3000" dirty="0">
                        <a:solidFill>
                          <a:sysClr val="windowText" lastClr="00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solidFill>
                            <a:sysClr val="windowText" lastClr="000000"/>
                          </a:solidFill>
                          <a:latin typeface="UTM Avo" panose="02040603050506020204" pitchFamily="18"/>
                        </a:rPr>
                        <a:t>Tên chữ</a:t>
                      </a:r>
                      <a:endParaRPr lang="en-US" sz="3000" dirty="0">
                        <a:solidFill>
                          <a:sysClr val="windowText" lastClr="00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43557125"/>
                  </a:ext>
                </a:extLst>
              </a:tr>
              <a:tr h="675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latin typeface="UTM Avo" panose="02040603050506020204" pitchFamily="18"/>
                        </a:rPr>
                        <a:t>5</a:t>
                      </a:r>
                      <a:endParaRPr lang="en-US" sz="3000" dirty="0"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latin typeface="UTM Avo" panose="02040603050506020204" pitchFamily="18"/>
                        </a:rPr>
                        <a:t>o</a:t>
                      </a:r>
                      <a:endParaRPr lang="en-US" sz="3000" dirty="0"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solidFill>
                            <a:srgbClr val="FF0000"/>
                          </a:solidFill>
                          <a:latin typeface="UTM Avo" panose="02040603050506020204" pitchFamily="18"/>
                        </a:rPr>
                        <a:t>o</a:t>
                      </a:r>
                      <a:endParaRPr lang="en-US" sz="3000" dirty="0">
                        <a:solidFill>
                          <a:srgbClr val="FF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256993993"/>
                  </a:ext>
                </a:extLst>
              </a:tr>
              <a:tr h="675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>
                          <a:latin typeface="UTM Avo" panose="02040603050506020204" pitchFamily="18"/>
                        </a:rPr>
                        <a:t>6</a:t>
                      </a:r>
                      <a:endParaRPr lang="en-US" sz="3000"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solidFill>
                            <a:srgbClr val="FF0000"/>
                          </a:solidFill>
                          <a:latin typeface="UTM Avo" panose="02040603050506020204" pitchFamily="18"/>
                        </a:rPr>
                        <a:t>ô</a:t>
                      </a:r>
                      <a:endParaRPr lang="en-US" sz="3000" dirty="0">
                        <a:solidFill>
                          <a:srgbClr val="FF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solidFill>
                            <a:srgbClr val="FF0000"/>
                          </a:solidFill>
                          <a:latin typeface="UTM Avo" panose="02040603050506020204" pitchFamily="18"/>
                        </a:rPr>
                        <a:t>ô</a:t>
                      </a:r>
                      <a:endParaRPr lang="en-US" sz="3000" dirty="0">
                        <a:solidFill>
                          <a:srgbClr val="FF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936577591"/>
                  </a:ext>
                </a:extLst>
              </a:tr>
              <a:tr h="675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>
                          <a:latin typeface="UTM Avo" panose="02040603050506020204" pitchFamily="18"/>
                        </a:rPr>
                        <a:t>7</a:t>
                      </a:r>
                      <a:endParaRPr lang="en-US" sz="3000"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solidFill>
                            <a:srgbClr val="FF0000"/>
                          </a:solidFill>
                          <a:latin typeface="UTM Avo" panose="02040603050506020204" pitchFamily="18"/>
                        </a:rPr>
                        <a:t>ơ</a:t>
                      </a:r>
                      <a:endParaRPr lang="en-US" sz="3000" dirty="0">
                        <a:solidFill>
                          <a:srgbClr val="FF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solidFill>
                            <a:srgbClr val="FF0000"/>
                          </a:solidFill>
                          <a:latin typeface="UTM Avo" panose="02040603050506020204" pitchFamily="18"/>
                        </a:rPr>
                        <a:t>ơ</a:t>
                      </a:r>
                      <a:endParaRPr lang="en-US" sz="3000" dirty="0">
                        <a:solidFill>
                          <a:srgbClr val="FF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913657287"/>
                  </a:ext>
                </a:extLst>
              </a:tr>
              <a:tr h="675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dirty="0">
                          <a:latin typeface="UTM Avo" panose="02040603050506020204" pitchFamily="18"/>
                        </a:rPr>
                        <a:t>8</a:t>
                      </a:r>
                      <a:endParaRPr lang="en-US" sz="3000" dirty="0"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solidFill>
                            <a:srgbClr val="FF0000"/>
                          </a:solidFill>
                          <a:latin typeface="UTM Avo" panose="02040603050506020204" pitchFamily="18"/>
                        </a:rPr>
                        <a:t>p</a:t>
                      </a:r>
                      <a:endParaRPr lang="en-US" sz="3000" dirty="0">
                        <a:solidFill>
                          <a:srgbClr val="FF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latin typeface="UTM Avo" panose="02040603050506020204" pitchFamily="18"/>
                        </a:rPr>
                        <a:t> </a:t>
                      </a:r>
                      <a:r>
                        <a:rPr lang="vi-VN" sz="3000" dirty="0">
                          <a:solidFill>
                            <a:srgbClr val="FF0000"/>
                          </a:solidFill>
                          <a:latin typeface="UTM Avo" panose="02040603050506020204" pitchFamily="18"/>
                        </a:rPr>
                        <a:t>pê</a:t>
                      </a:r>
                      <a:endParaRPr lang="en-US" sz="3000" dirty="0">
                        <a:solidFill>
                          <a:srgbClr val="FF0000"/>
                        </a:solidFill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706139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1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F9BC13-5F85-4DE4-13CF-99340751AC9B}"/>
              </a:ext>
            </a:extLst>
          </p:cNvPr>
          <p:cNvSpPr txBox="1"/>
          <p:nvPr/>
        </p:nvSpPr>
        <p:spPr>
          <a:xfrm>
            <a:off x="1693893" y="1822621"/>
            <a:ext cx="8804213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Điền chữ 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/>
              </a:rPr>
              <a:t>ch</a:t>
            </a:r>
            <a:r>
              <a:rPr lang="vi-VN" sz="2800" b="1" dirty="0">
                <a:latin typeface="UTM Avo" panose="02040603050506020204" pitchFamily="18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hay</a:t>
            </a:r>
            <a:r>
              <a:rPr lang="vi-VN" sz="2800" b="1" dirty="0">
                <a:latin typeface="UTM Avo" panose="02040603050506020204" pitchFamily="18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/>
              </a:rPr>
              <a:t>tr</a:t>
            </a: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vào chỗ trống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: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2257820-2588-E62C-A8AE-4C5AD1972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0245" y="4871805"/>
            <a:ext cx="1407487" cy="1597149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2C91309-93AE-D764-2FF3-DF805ECC4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55302" y="5598604"/>
            <a:ext cx="2720626" cy="1319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F76B37-A6B7-9DEB-8F47-5F86380E80E0}"/>
              </a:ext>
            </a:extLst>
          </p:cNvPr>
          <p:cNvSpPr txBox="1"/>
          <p:nvPr/>
        </p:nvSpPr>
        <p:spPr>
          <a:xfrm>
            <a:off x="2159000" y="2707447"/>
            <a:ext cx="7874000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Mẹ gà ấp 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__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ứng tháng Năm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Ổ rơm thì nóng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 __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ỗ nằm thì sâu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Ngoài kia cỏ biếc một màu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Tiếng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 __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im lích 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__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ích đua nhau 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__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uyền cành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</a:rPr>
              <a:t>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38A2A5C3-5FFC-FAF2-632A-979C7E864A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725366" y="3822368"/>
            <a:ext cx="2160897" cy="29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F9BC13-5F85-4DE4-13CF-99340751AC9B}"/>
              </a:ext>
            </a:extLst>
          </p:cNvPr>
          <p:cNvSpPr txBox="1"/>
          <p:nvPr/>
        </p:nvSpPr>
        <p:spPr>
          <a:xfrm>
            <a:off x="1693893" y="1891886"/>
            <a:ext cx="8804213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Điền chữ 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/>
              </a:rPr>
              <a:t>ch</a:t>
            </a:r>
            <a:r>
              <a:rPr lang="vi-VN" sz="2800" b="1" dirty="0">
                <a:latin typeface="UTM Avo" panose="02040603050506020204" pitchFamily="18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hay</a:t>
            </a:r>
            <a:r>
              <a:rPr lang="vi-VN" sz="2800" b="1" dirty="0">
                <a:latin typeface="UTM Avo" panose="02040603050506020204" pitchFamily="18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/>
              </a:rPr>
              <a:t>tr</a:t>
            </a: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vào chỗ trống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: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2257820-2588-E62C-A8AE-4C5AD1972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0245" y="4871805"/>
            <a:ext cx="1407487" cy="1597149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2C91309-93AE-D764-2FF3-DF805ECC4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55302" y="5598604"/>
            <a:ext cx="2720626" cy="1319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D913BB-1ADF-3F2C-FC2A-2BFCD696BE88}"/>
              </a:ext>
            </a:extLst>
          </p:cNvPr>
          <p:cNvSpPr txBox="1"/>
          <p:nvPr/>
        </p:nvSpPr>
        <p:spPr>
          <a:xfrm>
            <a:off x="2158999" y="2822876"/>
            <a:ext cx="7874000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Mẹ gà ấp 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tr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ứng</a:t>
            </a:r>
            <a:r>
              <a:rPr lang="vi-VN" sz="2400" dirty="0">
                <a:latin typeface="UTM Avo" panose="02040603050506020204" pitchFamily="18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tháng Năm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Ổ rơm thì nóng 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ch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ỗ nằm thì sâu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Ngoài kia cỏ biếc một màu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Tiếng</a:t>
            </a:r>
            <a:r>
              <a:rPr lang="vi-VN" sz="2400" dirty="0">
                <a:latin typeface="UTM Avo" panose="02040603050506020204" pitchFamily="18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ch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im lích 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ch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ích đua nhau </a:t>
            </a:r>
            <a:r>
              <a:rPr lang="vi-VN" sz="2400">
                <a:solidFill>
                  <a:srgbClr val="FF0000"/>
                </a:solidFill>
                <a:latin typeface="UTM Avo" panose="02040603050506020204" pitchFamily="18"/>
              </a:rPr>
              <a:t>ch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uyền</a:t>
            </a:r>
            <a:r>
              <a:rPr lang="vi-VN" sz="2400">
                <a:latin typeface="UTM Avo" panose="02040603050506020204" pitchFamily="18"/>
              </a:rPr>
              <a:t> 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cành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</a:rPr>
              <a:t>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38A2A5C3-5FFC-FAF2-632A-979C7E864A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603573" y="3937797"/>
            <a:ext cx="2160897" cy="29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2257820-2588-E62C-A8AE-4C5AD1972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0245" y="4871805"/>
            <a:ext cx="1407487" cy="1597149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2C91309-93AE-D764-2FF3-DF805ECC4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55302" y="5598604"/>
            <a:ext cx="2720626" cy="1319503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8A2A5C3-5FFC-FAF2-632A-979C7E864A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31103" y="3952593"/>
            <a:ext cx="2160897" cy="2905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289CC-53C9-5A4A-EBBF-781986B69A67}"/>
              </a:ext>
            </a:extLst>
          </p:cNvPr>
          <p:cNvSpPr txBox="1"/>
          <p:nvPr/>
        </p:nvSpPr>
        <p:spPr>
          <a:xfrm>
            <a:off x="161164" y="1671724"/>
            <a:ext cx="11869671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Điền vần 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/>
              </a:rPr>
              <a:t>ên</a:t>
            </a:r>
            <a:r>
              <a:rPr lang="vi-VN" sz="2800" b="1" dirty="0">
                <a:latin typeface="UTM Avo" panose="02040603050506020204" pitchFamily="18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hoặc vần 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/>
              </a:rPr>
              <a:t>ênh</a:t>
            </a:r>
            <a:r>
              <a:rPr lang="vi-VN" sz="2800" b="1" dirty="0">
                <a:latin typeface="UTM Avo" panose="02040603050506020204" pitchFamily="18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sao cho phù hợp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UTM Avo" panose="02040603050506020204" pitchFamily="18"/>
              </a:rPr>
              <a:t>chỗ</a:t>
            </a:r>
            <a:r>
              <a:rPr lang="en-US" sz="2800" b="1">
                <a:solidFill>
                  <a:schemeClr val="bg1"/>
                </a:solidFill>
                <a:latin typeface="UTM Avo" panose="02040603050506020204" pitchFamily="18"/>
              </a:rPr>
              <a:t> trống:</a:t>
            </a:r>
            <a:r>
              <a:rPr lang="en-US" sz="2800" b="1">
                <a:latin typeface="UTM Avo" panose="02040603050506020204" pitchFamily="18"/>
              </a:rPr>
              <a:t>: </a:t>
            </a:r>
            <a:endParaRPr lang="en-US" sz="2800" b="1" dirty="0">
              <a:latin typeface="UTM Avo" panose="02040603050506020204" pitchFamily="1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45FE5-B96D-E11A-0E76-7803BE3FC654}"/>
              </a:ext>
            </a:extLst>
          </p:cNvPr>
          <p:cNvSpPr txBox="1"/>
          <p:nvPr/>
        </p:nvSpPr>
        <p:spPr>
          <a:xfrm>
            <a:off x="1949846" y="2476500"/>
            <a:ext cx="8292306" cy="333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Đến giờ đua, l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___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 phát ra bằng ba hồi trống dõng dạc. Bốn chiếc thuyền đang dập d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___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 trên mặt nước lập tức lao lên phía trước. B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__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 bờ sông, trống thúc liên hồi, người xem hò hét, cổ vũ náo nhiệt. Mấy em nhỏ được bố công k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___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 trên vai cũng hò reo không ngớt. Bốn chiếc thuyền vút đi trên mặt nước m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</a:rPr>
              <a:t>___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 mông.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365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 Light</vt:lpstr>
      <vt:lpstr>UTM Avo</vt:lpstr>
      <vt:lpstr>Calibri</vt:lpstr>
      <vt:lpstr>Arial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Administrator</cp:lastModifiedBy>
  <cp:revision>23</cp:revision>
  <dcterms:created xsi:type="dcterms:W3CDTF">2023-10-19T01:39:18Z</dcterms:created>
  <dcterms:modified xsi:type="dcterms:W3CDTF">2025-10-14T05:11:27Z</dcterms:modified>
</cp:coreProperties>
</file>