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modernComment_133_9AE42415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350" r:id="rId2"/>
    <p:sldId id="256" r:id="rId3"/>
    <p:sldId id="271" r:id="rId4"/>
    <p:sldId id="269" r:id="rId5"/>
    <p:sldId id="272" r:id="rId6"/>
    <p:sldId id="311" r:id="rId7"/>
    <p:sldId id="307" r:id="rId8"/>
    <p:sldId id="283" r:id="rId9"/>
    <p:sldId id="308" r:id="rId10"/>
    <p:sldId id="351" r:id="rId11"/>
    <p:sldId id="293" r:id="rId12"/>
    <p:sldId id="328" r:id="rId13"/>
    <p:sldId id="348" r:id="rId14"/>
  </p:sldIdLst>
  <p:sldSz cx="18288000" cy="10287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59D863B-CEAA-6C89-2B09-2292E8B6A2B7}" name="Hong Nhung" initials="HN" userId="Hong Nhung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F0"/>
    <a:srgbClr val="FFD774"/>
    <a:srgbClr val="FEF0D8"/>
    <a:srgbClr val="FDF1D9"/>
    <a:srgbClr val="DEE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50" autoAdjust="0"/>
    <p:restoredTop sz="88298" autoAdjust="0"/>
  </p:normalViewPr>
  <p:slideViewPr>
    <p:cSldViewPr>
      <p:cViewPr varScale="1">
        <p:scale>
          <a:sx n="44" d="100"/>
          <a:sy n="44" d="100"/>
        </p:scale>
        <p:origin x="540" y="3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modernComment_133_9AE4241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54D81C6-5499-4909-B968-2957829150F5}" authorId="{859D863B-CEAA-6C89-2B09-2292E8B6A2B7}" created="2024-01-04T16:13:31.273">
    <pc:sldMkLst xmlns:pc="http://schemas.microsoft.com/office/powerpoint/2013/main/command">
      <pc:docMk/>
      <pc:sldMk cId="2598642709" sldId="307"/>
    </pc:sldMkLst>
    <p188:txBody>
      <a:bodyPr/>
      <a:lstStyle/>
      <a:p>
        <a:r>
          <a:rPr lang="en-US"/>
          <a:t>Where và address nói lướt nhiều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86015-FF5B-4AD0-B863-31675F29CEEC}" type="datetimeFigureOut">
              <a:rPr lang="en-US" smtClean="0"/>
              <a:t>04/01/2026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A6C988-68E8-432F-BE66-6237413C4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8">
            <a:extLst>
              <a:ext uri="{FF2B5EF4-FFF2-40B4-BE49-F238E27FC236}">
                <a16:creationId xmlns:a16="http://schemas.microsoft.com/office/drawing/2014/main" id="{2AF9DDCE-CFF5-4FE7-83EF-19E69BB3676C}"/>
              </a:ext>
            </a:extLst>
          </p:cNvPr>
          <p:cNvSpPr/>
          <p:nvPr userDrawn="1"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id="{39CB4E83-955F-44F4-8FB7-6B4DB31C9873}"/>
              </a:ext>
            </a:extLst>
          </p:cNvPr>
          <p:cNvSpPr/>
          <p:nvPr userDrawn="1"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id="{63FBA127-85C2-4BC7-8DFC-5D389787DCAF}"/>
              </a:ext>
            </a:extLst>
          </p:cNvPr>
          <p:cNvSpPr/>
          <p:nvPr userDrawn="1"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B429AD26-5C96-4639-BF68-72627468C399}"/>
              </a:ext>
            </a:extLst>
          </p:cNvPr>
          <p:cNvSpPr/>
          <p:nvPr userDrawn="1"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049DA60E-BA7C-4E38-96CB-66AA53190509}"/>
              </a:ext>
            </a:extLst>
          </p:cNvPr>
          <p:cNvSpPr/>
          <p:nvPr userDrawn="1"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E353DBF8-0715-4D3C-9D59-08F907EDB201}"/>
              </a:ext>
            </a:extLst>
          </p:cNvPr>
          <p:cNvSpPr/>
          <p:nvPr userDrawn="1"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7DBE253A-7244-44EF-8A76-CB3BA135777A}"/>
              </a:ext>
            </a:extLst>
          </p:cNvPr>
          <p:cNvSpPr/>
          <p:nvPr userDrawn="1"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Google Shape;4206;p35">
            <a:extLst>
              <a:ext uri="{FF2B5EF4-FFF2-40B4-BE49-F238E27FC236}">
                <a16:creationId xmlns:a16="http://schemas.microsoft.com/office/drawing/2014/main" id="{E2CE3DA6-E823-4C90-9C96-6D8826C83F6D}"/>
              </a:ext>
            </a:extLst>
          </p:cNvPr>
          <p:cNvSpPr txBox="1">
            <a:spLocks/>
          </p:cNvSpPr>
          <p:nvPr userDrawn="1"/>
        </p:nvSpPr>
        <p:spPr>
          <a:xfrm>
            <a:off x="502120" y="2781299"/>
            <a:ext cx="13213879" cy="5949203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27E7D75A-BFA6-44A7-B635-9E86A73C8638}"/>
              </a:ext>
            </a:extLst>
          </p:cNvPr>
          <p:cNvSpPr txBox="1"/>
          <p:nvPr userDrawn="1"/>
        </p:nvSpPr>
        <p:spPr>
          <a:xfrm>
            <a:off x="0" y="-9892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6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microsoft.com/office/2007/relationships/hdphoto" Target="../media/hdphoto1.wdp"/><Relationship Id="rId2" Type="http://schemas.openxmlformats.org/officeDocument/2006/relationships/image" Target="../media/image5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3.pn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image" Target="../media/image7.gif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18/10/relationships/comments" Target="../comments/modernComment_133_9AE4241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624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4"/>
          <p:cNvSpPr txBox="1"/>
          <p:nvPr/>
        </p:nvSpPr>
        <p:spPr>
          <a:xfrm>
            <a:off x="-381000" y="-952500"/>
            <a:ext cx="19507200" cy="2460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7200" dirty="0">
                <a:solidFill>
                  <a:srgbClr val="021C20"/>
                </a:solidFill>
                <a:latin typeface="Comic Sans MS" panose="030F0702030302020204" pitchFamily="66" charset="0"/>
              </a:rPr>
              <a:t>Work in pairs. Read and complete.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FAAAAC-C645-00F8-390B-3A7D76F08350}"/>
              </a:ext>
            </a:extLst>
          </p:cNvPr>
          <p:cNvSpPr/>
          <p:nvPr/>
        </p:nvSpPr>
        <p:spPr>
          <a:xfrm>
            <a:off x="533400" y="1507532"/>
            <a:ext cx="17373600" cy="8360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CCAF1B-CC9A-3DC2-C3BF-ED807170A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2200" y="1507533"/>
            <a:ext cx="7450064" cy="40768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5A3695-674E-EE29-6131-B7EA0A1798D9}"/>
              </a:ext>
            </a:extLst>
          </p:cNvPr>
          <p:cNvSpPr txBox="1"/>
          <p:nvPr/>
        </p:nvSpPr>
        <p:spPr>
          <a:xfrm>
            <a:off x="411192" y="4123147"/>
            <a:ext cx="159258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000" b="1" i="0" u="none" strike="noStrike" baseline="0" dirty="0">
                <a:latin typeface="Comic Sans MS" panose="030F0702030302020204" pitchFamily="66" charset="0"/>
              </a:rPr>
              <a:t>1.	</a:t>
            </a:r>
            <a:r>
              <a:rPr lang="en-US" sz="5000" b="0" i="0" u="none" strike="noStrike" baseline="0" dirty="0">
                <a:latin typeface="Comic Sans MS" panose="030F0702030302020204" pitchFamily="66" charset="0"/>
              </a:rPr>
              <a:t>A: What’s your address?</a:t>
            </a:r>
          </a:p>
          <a:p>
            <a:pPr algn="l"/>
            <a:r>
              <a:rPr lang="en-US" sz="5000" b="0" i="0" u="none" strike="noStrike" baseline="0" dirty="0">
                <a:latin typeface="Comic Sans MS" panose="030F0702030302020204" pitchFamily="66" charset="0"/>
              </a:rPr>
              <a:t>   	 </a:t>
            </a:r>
          </a:p>
          <a:p>
            <a:pPr algn="l"/>
            <a:r>
              <a:rPr lang="en-US" sz="5000" dirty="0">
                <a:latin typeface="Comic Sans MS" panose="030F0702030302020204" pitchFamily="66" charset="0"/>
              </a:rPr>
              <a:t>	</a:t>
            </a:r>
            <a:r>
              <a:rPr lang="en-US" sz="5000" b="0" i="0" u="none" strike="noStrike" baseline="0" dirty="0">
                <a:latin typeface="Comic Sans MS" panose="030F0702030302020204" pitchFamily="66" charset="0"/>
              </a:rPr>
              <a:t>B: It’s ________________________.</a:t>
            </a:r>
          </a:p>
          <a:p>
            <a:pPr algn="l"/>
            <a:r>
              <a:rPr lang="en-US" sz="5000" b="0" i="0" u="none" strike="noStrike" baseline="0" dirty="0">
                <a:latin typeface="Comic Sans MS" panose="030F0702030302020204" pitchFamily="66" charset="0"/>
              </a:rPr>
              <a:t>    	</a:t>
            </a:r>
          </a:p>
          <a:p>
            <a:pPr algn="l"/>
            <a:r>
              <a:rPr lang="en-US" sz="5000" dirty="0">
                <a:latin typeface="Comic Sans MS" panose="030F0702030302020204" pitchFamily="66" charset="0"/>
              </a:rPr>
              <a:t> 	</a:t>
            </a:r>
            <a:r>
              <a:rPr lang="en-US" sz="5000" b="0" i="0" u="none" strike="noStrike" baseline="0" dirty="0">
                <a:latin typeface="Comic Sans MS" panose="030F0702030302020204" pitchFamily="66" charset="0"/>
              </a:rPr>
              <a:t>A: Is it far ______ here?</a:t>
            </a:r>
          </a:p>
          <a:p>
            <a:pPr algn="l"/>
            <a:r>
              <a:rPr lang="en-US" sz="5000" dirty="0">
                <a:latin typeface="Comic Sans MS" panose="030F0702030302020204" pitchFamily="66" charset="0"/>
              </a:rPr>
              <a:t>	</a:t>
            </a:r>
          </a:p>
          <a:p>
            <a:pPr algn="l"/>
            <a:r>
              <a:rPr lang="en-US" sz="5000" b="0" i="0" u="none" strike="noStrike" baseline="0" dirty="0">
                <a:latin typeface="Comic Sans MS" panose="030F0702030302020204" pitchFamily="66" charset="0"/>
              </a:rPr>
              <a:t>	B: Yes, it is. It’s about ten </a:t>
            </a:r>
            <a:r>
              <a:rPr lang="en-US" sz="5000" b="0" i="0" u="none" strike="noStrike" baseline="0" dirty="0" err="1">
                <a:latin typeface="Comic Sans MS" panose="030F0702030302020204" pitchFamily="66" charset="0"/>
              </a:rPr>
              <a:t>kilometres</a:t>
            </a:r>
            <a:r>
              <a:rPr lang="en-US" sz="5000" b="0" i="0" u="none" strike="noStrike" baseline="0" dirty="0">
                <a:latin typeface="Comic Sans MS" panose="030F0702030302020204" pitchFamily="66" charset="0"/>
              </a:rPr>
              <a:t> from here.</a:t>
            </a:r>
            <a:endParaRPr lang="en-US" sz="5000" dirty="0"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78754C-BF43-9F07-6FAE-5616A5BFDD4C}"/>
              </a:ext>
            </a:extLst>
          </p:cNvPr>
          <p:cNvSpPr txBox="1"/>
          <p:nvPr/>
        </p:nvSpPr>
        <p:spPr>
          <a:xfrm>
            <a:off x="3557810" y="5584357"/>
            <a:ext cx="96325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100 Tran Hung Dao Street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3BE1D6-2D8C-38E9-9EBC-71BF827C44DC}"/>
              </a:ext>
            </a:extLst>
          </p:cNvPr>
          <p:cNvSpPr txBox="1"/>
          <p:nvPr/>
        </p:nvSpPr>
        <p:spPr>
          <a:xfrm>
            <a:off x="5105400" y="7055314"/>
            <a:ext cx="2171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from</a:t>
            </a:r>
          </a:p>
        </p:txBody>
      </p:sp>
    </p:spTree>
    <p:extLst>
      <p:ext uri="{BB962C8B-B14F-4D97-AF65-F5344CB8AC3E}">
        <p14:creationId xmlns:p14="http://schemas.microsoft.com/office/powerpoint/2010/main" val="221299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620375" y="3470455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5117297" y="-739435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 dirty="0">
                <a:solidFill>
                  <a:srgbClr val="021C20"/>
                </a:solidFill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818774" y="1397887"/>
            <a:ext cx="15849600" cy="2511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9600" dirty="0">
                <a:solidFill>
                  <a:srgbClr val="021C20"/>
                </a:solidFill>
                <a:latin typeface="Comic Sans MS" panose="030F0702030302020204" pitchFamily="66" charset="0"/>
              </a:rPr>
              <a:t>Listen, complete and sing.</a:t>
            </a:r>
          </a:p>
        </p:txBody>
      </p:sp>
    </p:spTree>
    <p:extLst>
      <p:ext uri="{BB962C8B-B14F-4D97-AF65-F5344CB8AC3E}">
        <p14:creationId xmlns:p14="http://schemas.microsoft.com/office/powerpoint/2010/main" val="185735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remium Vector | Students talking to each other at school cartoon vecto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628900"/>
            <a:ext cx="6781800" cy="580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2743200" y="8261773"/>
            <a:ext cx="12192000" cy="1873876"/>
          </a:xfrm>
          <a:prstGeom prst="wedgeRoundRectCallout">
            <a:avLst>
              <a:gd name="adj1" fmla="val 1083"/>
              <a:gd name="adj2" fmla="val -11245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It’s _________________.</a:t>
            </a:r>
          </a:p>
        </p:txBody>
      </p:sp>
      <p:pic>
        <p:nvPicPr>
          <p:cNvPr id="5" name="Picture 10" descr="Dynamic Arrow Painted Yellow PNG Images, Arrow Vector, Right Arrow, Cartoon  Arrow PNG Transparent Background - Pngtree | Arrow painting, Graphic design  background templates, Flower graphic design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3534" y="8846176"/>
            <a:ext cx="1899666" cy="144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Free Vector | Street side scene with house and coffee shop scene | Street  background, City cartoon, Vector f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43"/>
          <a:stretch/>
        </p:blipFill>
        <p:spPr bwMode="auto">
          <a:xfrm>
            <a:off x="9525000" y="0"/>
            <a:ext cx="8305800" cy="66102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762000" y="193818"/>
            <a:ext cx="9067800" cy="1873876"/>
          </a:xfrm>
          <a:prstGeom prst="wedgeRoundRectCallout">
            <a:avLst>
              <a:gd name="adj1" fmla="val -12567"/>
              <a:gd name="adj2" fmla="val 100299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What’s your address?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173200" y="2588511"/>
            <a:ext cx="1600199" cy="19244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173200" y="2932253"/>
            <a:ext cx="2823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Oxford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3182600" y="2400300"/>
            <a:ext cx="682072" cy="53195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32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95800" y="8451571"/>
            <a:ext cx="8264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32 Oxford Street</a:t>
            </a:r>
          </a:p>
        </p:txBody>
      </p:sp>
    </p:spTree>
    <p:extLst>
      <p:ext uri="{BB962C8B-B14F-4D97-AF65-F5344CB8AC3E}">
        <p14:creationId xmlns:p14="http://schemas.microsoft.com/office/powerpoint/2010/main" val="398065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8877300"/>
            <a:ext cx="124544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facebook.com/</a:t>
            </a:r>
            <a:r>
              <a:rPr lang="vi-VN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www.tienganhglobalsuccess.vn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4065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276942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0" y="0"/>
                </a:moveTo>
                <a:lnTo>
                  <a:pt x="2779461" y="0"/>
                </a:lnTo>
                <a:lnTo>
                  <a:pt x="2779461" y="1427948"/>
                </a:lnTo>
                <a:lnTo>
                  <a:pt x="0" y="1427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666672" y="764918"/>
            <a:ext cx="2377374" cy="1221376"/>
          </a:xfrm>
          <a:custGeom>
            <a:avLst/>
            <a:gdLst/>
            <a:ahLst/>
            <a:cxnLst/>
            <a:rect l="l" t="t" r="r" b="b"/>
            <a:pathLst>
              <a:path w="2377374" h="1221376">
                <a:moveTo>
                  <a:pt x="0" y="0"/>
                </a:moveTo>
                <a:lnTo>
                  <a:pt x="2377374" y="0"/>
                </a:lnTo>
                <a:lnTo>
                  <a:pt x="2377374" y="1221376"/>
                </a:lnTo>
                <a:lnTo>
                  <a:pt x="0" y="12213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23856" y="767562"/>
            <a:ext cx="2700794" cy="2700794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 flipH="1">
            <a:off x="15087857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2779461" y="0"/>
                </a:moveTo>
                <a:lnTo>
                  <a:pt x="0" y="0"/>
                </a:lnTo>
                <a:lnTo>
                  <a:pt x="0" y="1427948"/>
                </a:lnTo>
                <a:lnTo>
                  <a:pt x="2779461" y="1427948"/>
                </a:lnTo>
                <a:lnTo>
                  <a:pt x="277946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3548802" y="1464751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0" y="0"/>
                </a:moveTo>
                <a:lnTo>
                  <a:pt x="1877849" y="0"/>
                </a:lnTo>
                <a:lnTo>
                  <a:pt x="1877849" y="964745"/>
                </a:lnTo>
                <a:lnTo>
                  <a:pt x="0" y="964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 flipH="1">
            <a:off x="12590291" y="1375606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1877849" y="0"/>
                </a:moveTo>
                <a:lnTo>
                  <a:pt x="0" y="0"/>
                </a:lnTo>
                <a:lnTo>
                  <a:pt x="0" y="964745"/>
                </a:lnTo>
                <a:lnTo>
                  <a:pt x="1877849" y="964745"/>
                </a:lnTo>
                <a:lnTo>
                  <a:pt x="187784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78810" y="4088512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799" y="0"/>
                </a:lnTo>
                <a:lnTo>
                  <a:pt x="2105799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3492898" y="1986726"/>
            <a:ext cx="11302204" cy="1877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27"/>
              </a:lnSpc>
            </a:pPr>
            <a:r>
              <a:rPr lang="en-US" sz="10947" b="1">
                <a:solidFill>
                  <a:srgbClr val="00425A"/>
                </a:solidFill>
                <a:latin typeface="Comic Sans MS" panose="030F0702030302020204" pitchFamily="66" charset="0"/>
              </a:rPr>
              <a:t>Our Home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173838" y="4272644"/>
            <a:ext cx="7940325" cy="712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21"/>
              </a:lnSpc>
            </a:pPr>
            <a:r>
              <a:rPr lang="en-US" sz="54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Lesson 2 - Period 4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74C87FA-A043-4A32-BBC1-0C7886EAD00A}"/>
              </a:ext>
            </a:extLst>
          </p:cNvPr>
          <p:cNvGrpSpPr/>
          <p:nvPr/>
        </p:nvGrpSpPr>
        <p:grpSpPr>
          <a:xfrm>
            <a:off x="0" y="5143500"/>
            <a:ext cx="18288000" cy="5185549"/>
            <a:chOff x="0" y="5143500"/>
            <a:chExt cx="18288000" cy="5185549"/>
          </a:xfrm>
        </p:grpSpPr>
        <p:sp>
          <p:nvSpPr>
            <p:cNvPr id="2" name="Freeform 2"/>
            <p:cNvSpPr/>
            <p:nvPr/>
          </p:nvSpPr>
          <p:spPr>
            <a:xfrm flipH="1">
              <a:off x="79008" y="6586051"/>
              <a:ext cx="1556108" cy="2499772"/>
            </a:xfrm>
            <a:custGeom>
              <a:avLst/>
              <a:gdLst/>
              <a:ahLst/>
              <a:cxnLst/>
              <a:rect l="l" t="t" r="r" b="b"/>
              <a:pathLst>
                <a:path w="1556108" h="2499772">
                  <a:moveTo>
                    <a:pt x="1556108" y="0"/>
                  </a:moveTo>
                  <a:lnTo>
                    <a:pt x="0" y="0"/>
                  </a:lnTo>
                  <a:lnTo>
                    <a:pt x="0" y="2499772"/>
                  </a:lnTo>
                  <a:lnTo>
                    <a:pt x="1556108" y="2499772"/>
                  </a:lnTo>
                  <a:lnTo>
                    <a:pt x="155610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/>
            <p:cNvSpPr/>
            <p:nvPr/>
          </p:nvSpPr>
          <p:spPr>
            <a:xfrm>
              <a:off x="16362940" y="6104309"/>
              <a:ext cx="1855992" cy="2981514"/>
            </a:xfrm>
            <a:custGeom>
              <a:avLst/>
              <a:gdLst/>
              <a:ahLst/>
              <a:cxnLst/>
              <a:rect l="l" t="t" r="r" b="b"/>
              <a:pathLst>
                <a:path w="1855992" h="2981514">
                  <a:moveTo>
                    <a:pt x="0" y="0"/>
                  </a:moveTo>
                  <a:lnTo>
                    <a:pt x="1855993" y="0"/>
                  </a:lnTo>
                  <a:lnTo>
                    <a:pt x="1855993" y="2981514"/>
                  </a:lnTo>
                  <a:lnTo>
                    <a:pt x="0" y="29815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12378298" y="5143500"/>
              <a:ext cx="4315656" cy="3900274"/>
            </a:xfrm>
            <a:custGeom>
              <a:avLst/>
              <a:gdLst/>
              <a:ahLst/>
              <a:cxnLst/>
              <a:rect l="l" t="t" r="r" b="b"/>
              <a:pathLst>
                <a:path w="4315656" h="3900274">
                  <a:moveTo>
                    <a:pt x="0" y="0"/>
                  </a:moveTo>
                  <a:lnTo>
                    <a:pt x="4315656" y="0"/>
                  </a:lnTo>
                  <a:lnTo>
                    <a:pt x="4315656" y="3900274"/>
                  </a:lnTo>
                  <a:lnTo>
                    <a:pt x="0" y="3900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90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8557016" y="5444076"/>
              <a:ext cx="4033275" cy="3599698"/>
            </a:xfrm>
            <a:custGeom>
              <a:avLst/>
              <a:gdLst/>
              <a:ahLst/>
              <a:cxnLst/>
              <a:rect l="l" t="t" r="r" b="b"/>
              <a:pathLst>
                <a:path w="4033275" h="3599698">
                  <a:moveTo>
                    <a:pt x="0" y="0"/>
                  </a:moveTo>
                  <a:lnTo>
                    <a:pt x="4033275" y="0"/>
                  </a:lnTo>
                  <a:lnTo>
                    <a:pt x="4033275" y="3599698"/>
                  </a:lnTo>
                  <a:lnTo>
                    <a:pt x="0" y="3599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90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Freeform 6"/>
            <p:cNvSpPr/>
            <p:nvPr/>
          </p:nvSpPr>
          <p:spPr>
            <a:xfrm>
              <a:off x="1594046" y="5959404"/>
              <a:ext cx="3250984" cy="3084371"/>
            </a:xfrm>
            <a:custGeom>
              <a:avLst/>
              <a:gdLst/>
              <a:ahLst/>
              <a:cxnLst/>
              <a:rect l="l" t="t" r="r" b="b"/>
              <a:pathLst>
                <a:path w="3250984" h="3084371">
                  <a:moveTo>
                    <a:pt x="0" y="0"/>
                  </a:moveTo>
                  <a:lnTo>
                    <a:pt x="3250983" y="0"/>
                  </a:lnTo>
                  <a:lnTo>
                    <a:pt x="3250983" y="3084370"/>
                  </a:lnTo>
                  <a:lnTo>
                    <a:pt x="0" y="30843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90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Freeform 7"/>
            <p:cNvSpPr/>
            <p:nvPr/>
          </p:nvSpPr>
          <p:spPr>
            <a:xfrm>
              <a:off x="4683865" y="5661383"/>
              <a:ext cx="4026656" cy="3382391"/>
            </a:xfrm>
            <a:custGeom>
              <a:avLst/>
              <a:gdLst/>
              <a:ahLst/>
              <a:cxnLst/>
              <a:rect l="l" t="t" r="r" b="b"/>
              <a:pathLst>
                <a:path w="4026656" h="3382391">
                  <a:moveTo>
                    <a:pt x="0" y="0"/>
                  </a:moveTo>
                  <a:lnTo>
                    <a:pt x="4026656" y="0"/>
                  </a:lnTo>
                  <a:lnTo>
                    <a:pt x="4026656" y="3382391"/>
                  </a:lnTo>
                  <a:lnTo>
                    <a:pt x="0" y="3382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90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9085823"/>
              <a:ext cx="18288000" cy="1243226"/>
              <a:chOff x="0" y="0"/>
              <a:chExt cx="3194208" cy="21714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194208" cy="217144"/>
              </a:xfrm>
              <a:custGeom>
                <a:avLst/>
                <a:gdLst/>
                <a:ahLst/>
                <a:cxnLst/>
                <a:rect l="l" t="t" r="r" b="b"/>
                <a:pathLst>
                  <a:path w="3194208" h="217144">
                    <a:moveTo>
                      <a:pt x="0" y="0"/>
                    </a:moveTo>
                    <a:lnTo>
                      <a:pt x="3194208" y="0"/>
                    </a:lnTo>
                    <a:lnTo>
                      <a:pt x="3194208" y="217144"/>
                    </a:lnTo>
                    <a:lnTo>
                      <a:pt x="0" y="217144"/>
                    </a:lnTo>
                    <a:close/>
                  </a:path>
                </a:pathLst>
              </a:custGeom>
              <a:solidFill>
                <a:srgbClr val="98CBB1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85725"/>
                <a:ext cx="3194208" cy="3028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48"/>
                  </a:lnSpc>
                </a:pPr>
                <a:endParaRPr/>
              </a:p>
            </p:txBody>
          </p:sp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B364034-B7F6-44D7-B5B6-9CEAE97610B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090" b="90448" l="277" r="93906">
                        <a14:foregroundMark x1="7479" y1="6269" x2="47645" y2="56716"/>
                        <a14:foregroundMark x1="47645" y1="56716" x2="50416" y2="65075"/>
                        <a14:foregroundMark x1="50139" y1="5672" x2="49307" y2="56716"/>
                        <a14:foregroundMark x1="63435" y1="25373" x2="49307" y2="63881"/>
                        <a14:foregroundMark x1="47091" y1="27164" x2="39889" y2="65970"/>
                        <a14:foregroundMark x1="55679" y1="53731" x2="43490" y2="78209"/>
                        <a14:foregroundMark x1="85042" y1="10746" x2="86981" y2="37612"/>
                        <a14:foregroundMark x1="86981" y1="37612" x2="81440" y2="59104"/>
                        <a14:foregroundMark x1="81440" y1="59104" x2="68698" y2="77015"/>
                        <a14:foregroundMark x1="68698" y1="77015" x2="45429" y2="83284"/>
                        <a14:foregroundMark x1="45429" y1="83284" x2="2216" y2="71642"/>
                        <a14:foregroundMark x1="42936" y1="21194" x2="57618" y2="65672"/>
                        <a14:foregroundMark x1="58172" y1="27463" x2="50416" y2="57015"/>
                        <a14:foregroundMark x1="54848" y1="27164" x2="37950" y2="69254"/>
                        <a14:foregroundMark x1="66205" y1="35224" x2="45429" y2="66567"/>
                        <a14:foregroundMark x1="60942" y1="55821" x2="51247" y2="67463"/>
                        <a14:foregroundMark x1="42105" y1="12537" x2="55125" y2="49851"/>
                        <a14:foregroundMark x1="43767" y1="28358" x2="65374" y2="32239"/>
                        <a14:foregroundMark x1="41828" y1="29254" x2="62604" y2="41493"/>
                        <a14:foregroundMark x1="84488" y1="9851" x2="89751" y2="41493"/>
                        <a14:foregroundMark x1="89751" y1="41493" x2="80609" y2="68060"/>
                        <a14:foregroundMark x1="80609" y1="68060" x2="62604" y2="83582"/>
                        <a14:foregroundMark x1="62604" y1="83582" x2="35734" y2="90448"/>
                        <a14:foregroundMark x1="35734" y1="90448" x2="15235" y2="85075"/>
                        <a14:foregroundMark x1="15235" y1="85075" x2="1385" y2="74627"/>
                        <a14:foregroundMark x1="38781" y1="23881" x2="60111" y2="43582"/>
                        <a14:foregroundMark x1="36288" y1="27164" x2="49584" y2="47463"/>
                        <a14:foregroundMark x1="42105" y1="30149" x2="69529" y2="26269"/>
                        <a14:foregroundMark x1="79501" y1="2687" x2="88089" y2="51045"/>
                        <a14:foregroundMark x1="88089" y1="51045" x2="88089" y2="51045"/>
                        <a14:foregroundMark x1="93906" y1="17910" x2="93906" y2="17910"/>
                        <a14:foregroundMark x1="86427" y1="10448" x2="79224" y2="7164"/>
                        <a14:foregroundMark x1="84488" y1="2090" x2="80332" y2="29254"/>
                        <a14:foregroundMark x1="88920" y1="22090" x2="85042" y2="46567"/>
                        <a14:foregroundMark x1="92244" y1="30149" x2="85319" y2="51940"/>
                        <a14:foregroundMark x1="88366" y1="11642" x2="91136" y2="34328"/>
                        <a14:foregroundMark x1="91136" y1="34328" x2="85596" y2="60896"/>
                        <a14:foregroundMark x1="85596" y1="60896" x2="70083" y2="80597"/>
                        <a14:foregroundMark x1="70083" y1="80597" x2="41828" y2="90448"/>
                        <a14:foregroundMark x1="4155" y1="74627" x2="554" y2="74627"/>
                        <a14:foregroundMark x1="47922" y1="18507" x2="55125" y2="35821"/>
                        <a14:foregroundMark x1="64543" y1="11642" x2="37950" y2="70746"/>
                        <a14:foregroundMark x1="43490" y1="36119" x2="52078" y2="64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818" y="-32394"/>
            <a:ext cx="3614126" cy="33538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0" name="Picture 10">
            <a:extLst>
              <a:ext uri="{FF2B5EF4-FFF2-40B4-BE49-F238E27FC236}">
                <a16:creationId xmlns:a16="http://schemas.microsoft.com/office/drawing/2014/main" id="{98684449-BE3E-4E03-B576-A048329CB82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15938" y="-224884"/>
            <a:ext cx="2700794" cy="2700794"/>
          </a:xfrm>
          <a:prstGeom prst="rect">
            <a:avLst/>
          </a:prstGeom>
        </p:spPr>
      </p:pic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610932" y="5398978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3BB9059-24D8-484C-B3C3-E346A777EC3E}"/>
              </a:ext>
            </a:extLst>
          </p:cNvPr>
          <p:cNvSpPr txBox="1"/>
          <p:nvPr/>
        </p:nvSpPr>
        <p:spPr>
          <a:xfrm>
            <a:off x="2494021" y="317857"/>
            <a:ext cx="12992100" cy="1934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9600" b="1" dirty="0">
                <a:solidFill>
                  <a:srgbClr val="00425A"/>
                </a:solidFill>
                <a:latin typeface="Comic Sans MS" panose="030F0702030302020204" pitchFamily="66" charset="0"/>
              </a:rPr>
              <a:t>Table of contents</a:t>
            </a:r>
          </a:p>
        </p:txBody>
      </p:sp>
      <p:sp>
        <p:nvSpPr>
          <p:cNvPr id="77" name="Google Shape;4203;p35">
            <a:extLst>
              <a:ext uri="{FF2B5EF4-FFF2-40B4-BE49-F238E27FC236}">
                <a16:creationId xmlns:a16="http://schemas.microsoft.com/office/drawing/2014/main" id="{FD5C0FDB-AC76-4B0B-B072-88FFD9C1FCFF}"/>
              </a:ext>
            </a:extLst>
          </p:cNvPr>
          <p:cNvSpPr txBox="1">
            <a:spLocks/>
          </p:cNvSpPr>
          <p:nvPr/>
        </p:nvSpPr>
        <p:spPr>
          <a:xfrm>
            <a:off x="1904557" y="3792554"/>
            <a:ext cx="3821356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Comic Sans MS" panose="030F0702030302020204" pitchFamily="66" charset="0"/>
              </a:rPr>
              <a:t>Warm-up and review</a:t>
            </a:r>
          </a:p>
        </p:txBody>
      </p:sp>
      <p:sp>
        <p:nvSpPr>
          <p:cNvPr id="79" name="Google Shape;4206;p35">
            <a:extLst>
              <a:ext uri="{FF2B5EF4-FFF2-40B4-BE49-F238E27FC236}">
                <a16:creationId xmlns:a16="http://schemas.microsoft.com/office/drawing/2014/main" id="{5471B125-8005-4328-9B67-B16E0A2C68D9}"/>
              </a:ext>
            </a:extLst>
          </p:cNvPr>
          <p:cNvSpPr txBox="1">
            <a:spLocks/>
          </p:cNvSpPr>
          <p:nvPr/>
        </p:nvSpPr>
        <p:spPr>
          <a:xfrm>
            <a:off x="6499892" y="3257247"/>
            <a:ext cx="5468160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latin typeface="Comic Sans MS" panose="030F0702030302020204" pitchFamily="66" charset="0"/>
              </a:rPr>
              <a:t>Listen and circle.</a:t>
            </a:r>
          </a:p>
        </p:txBody>
      </p:sp>
      <p:sp>
        <p:nvSpPr>
          <p:cNvPr id="81" name="Google Shape;4208;p35">
            <a:extLst>
              <a:ext uri="{FF2B5EF4-FFF2-40B4-BE49-F238E27FC236}">
                <a16:creationId xmlns:a16="http://schemas.microsoft.com/office/drawing/2014/main" id="{EFAAB10B-3527-4B89-BB2E-915618478A7A}"/>
              </a:ext>
            </a:extLst>
          </p:cNvPr>
          <p:cNvSpPr txBox="1">
            <a:spLocks/>
          </p:cNvSpPr>
          <p:nvPr/>
        </p:nvSpPr>
        <p:spPr>
          <a:xfrm>
            <a:off x="2456640" y="6915002"/>
            <a:ext cx="5468160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latin typeface="Comic Sans MS" panose="030F0702030302020204" pitchFamily="66" charset="0"/>
              </a:rPr>
              <a:t>Listen, complete and sing.</a:t>
            </a:r>
          </a:p>
        </p:txBody>
      </p:sp>
      <p:sp>
        <p:nvSpPr>
          <p:cNvPr id="82" name="Google Shape;4209;p35">
            <a:extLst>
              <a:ext uri="{FF2B5EF4-FFF2-40B4-BE49-F238E27FC236}">
                <a16:creationId xmlns:a16="http://schemas.microsoft.com/office/drawing/2014/main" id="{DBB9FE4D-11A9-4072-87AA-32772B477D6F}"/>
              </a:ext>
            </a:extLst>
          </p:cNvPr>
          <p:cNvSpPr txBox="1">
            <a:spLocks/>
          </p:cNvSpPr>
          <p:nvPr/>
        </p:nvSpPr>
        <p:spPr>
          <a:xfrm>
            <a:off x="10890498" y="7353300"/>
            <a:ext cx="4273301" cy="821533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Comic Sans MS" panose="030F0702030302020204" pitchFamily="66" charset="0"/>
              </a:rPr>
              <a:t>Fun corner and wrap-up</a:t>
            </a:r>
          </a:p>
        </p:txBody>
      </p:sp>
      <p:sp>
        <p:nvSpPr>
          <p:cNvPr id="84" name="Google Shape;4212;p35">
            <a:extLst>
              <a:ext uri="{FF2B5EF4-FFF2-40B4-BE49-F238E27FC236}">
                <a16:creationId xmlns:a16="http://schemas.microsoft.com/office/drawing/2014/main" id="{BB479BE3-D803-40D6-A455-E464002652F7}"/>
              </a:ext>
            </a:extLst>
          </p:cNvPr>
          <p:cNvSpPr txBox="1">
            <a:spLocks/>
          </p:cNvSpPr>
          <p:nvPr/>
        </p:nvSpPr>
        <p:spPr>
          <a:xfrm>
            <a:off x="12076232" y="3283450"/>
            <a:ext cx="5158086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85" name="Google Shape;4215;p35">
            <a:extLst>
              <a:ext uri="{FF2B5EF4-FFF2-40B4-BE49-F238E27FC236}">
                <a16:creationId xmlns:a16="http://schemas.microsoft.com/office/drawing/2014/main" id="{ADA83C55-3972-4FD5-B8EB-92AD1E599258}"/>
              </a:ext>
            </a:extLst>
          </p:cNvPr>
          <p:cNvSpPr txBox="1">
            <a:spLocks/>
          </p:cNvSpPr>
          <p:nvPr/>
        </p:nvSpPr>
        <p:spPr>
          <a:xfrm>
            <a:off x="2969615" y="2731037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01</a:t>
            </a:r>
          </a:p>
        </p:txBody>
      </p:sp>
      <p:sp>
        <p:nvSpPr>
          <p:cNvPr id="86" name="Google Shape;4216;p35">
            <a:extLst>
              <a:ext uri="{FF2B5EF4-FFF2-40B4-BE49-F238E27FC236}">
                <a16:creationId xmlns:a16="http://schemas.microsoft.com/office/drawing/2014/main" id="{BA2704E1-3C4B-406D-82A1-B13AAD0DF021}"/>
              </a:ext>
            </a:extLst>
          </p:cNvPr>
          <p:cNvSpPr txBox="1">
            <a:spLocks/>
          </p:cNvSpPr>
          <p:nvPr/>
        </p:nvSpPr>
        <p:spPr>
          <a:xfrm>
            <a:off x="4191000" y="6314394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87" name="Google Shape;4217;p35">
            <a:extLst>
              <a:ext uri="{FF2B5EF4-FFF2-40B4-BE49-F238E27FC236}">
                <a16:creationId xmlns:a16="http://schemas.microsoft.com/office/drawing/2014/main" id="{D9F361BF-8B25-4312-BB4E-A7B17FA06D1D}"/>
              </a:ext>
            </a:extLst>
          </p:cNvPr>
          <p:cNvSpPr txBox="1">
            <a:spLocks/>
          </p:cNvSpPr>
          <p:nvPr/>
        </p:nvSpPr>
        <p:spPr>
          <a:xfrm>
            <a:off x="8332801" y="2731037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02</a:t>
            </a:r>
          </a:p>
        </p:txBody>
      </p:sp>
      <p:sp>
        <p:nvSpPr>
          <p:cNvPr id="88" name="Google Shape;4218;p35">
            <a:extLst>
              <a:ext uri="{FF2B5EF4-FFF2-40B4-BE49-F238E27FC236}">
                <a16:creationId xmlns:a16="http://schemas.microsoft.com/office/drawing/2014/main" id="{2CA4074D-C56A-4D6F-9604-253E89B22AC2}"/>
              </a:ext>
            </a:extLst>
          </p:cNvPr>
          <p:cNvSpPr txBox="1">
            <a:spLocks/>
          </p:cNvSpPr>
          <p:nvPr/>
        </p:nvSpPr>
        <p:spPr>
          <a:xfrm>
            <a:off x="11962301" y="6221836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89" name="Google Shape;4219;p35">
            <a:extLst>
              <a:ext uri="{FF2B5EF4-FFF2-40B4-BE49-F238E27FC236}">
                <a16:creationId xmlns:a16="http://schemas.microsoft.com/office/drawing/2014/main" id="{A26D1287-8A6C-4AF6-9556-EA50B84ACD1E}"/>
              </a:ext>
            </a:extLst>
          </p:cNvPr>
          <p:cNvSpPr txBox="1">
            <a:spLocks/>
          </p:cNvSpPr>
          <p:nvPr/>
        </p:nvSpPr>
        <p:spPr>
          <a:xfrm>
            <a:off x="13695987" y="2715249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373186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391151" y="2664017"/>
            <a:ext cx="13923270" cy="256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11300" dirty="0">
                <a:solidFill>
                  <a:srgbClr val="021C20"/>
                </a:solidFill>
                <a:latin typeface="Comic Sans MS" panose="030F0702030302020204" pitchFamily="66" charset="0"/>
              </a:rPr>
              <a:t>Warm-up and review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52843" y="2133474"/>
            <a:ext cx="1363515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Listen and circle.</a:t>
            </a:r>
          </a:p>
        </p:txBody>
      </p:sp>
    </p:spTree>
    <p:extLst>
      <p:ext uri="{BB962C8B-B14F-4D97-AF65-F5344CB8AC3E}">
        <p14:creationId xmlns:p14="http://schemas.microsoft.com/office/powerpoint/2010/main" val="107086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38200" y="7200900"/>
            <a:ext cx="4343400" cy="1295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fifty-three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391400" y="7200900"/>
            <a:ext cx="4343400" cy="1295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thirty-five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3335000" y="7200900"/>
            <a:ext cx="4343400" cy="1295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sixty-three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48344" y="342900"/>
            <a:ext cx="1249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Look and say the number.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A62EC1-E3D8-E29E-D437-6B0E8319C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54" y="2324100"/>
            <a:ext cx="17496691" cy="467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54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ck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83000" y="-467519"/>
            <a:ext cx="935038" cy="9350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65751" y="210254"/>
            <a:ext cx="8581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Listen and circle.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D57D03-0DBC-1273-6590-5A1311BD05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655" y="1923744"/>
            <a:ext cx="16635652" cy="752898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781800" y="1951852"/>
            <a:ext cx="914400" cy="91495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219200" y="5688235"/>
            <a:ext cx="914400" cy="92573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4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88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  <p:extLst>
    <p:ext uri="{6950BFC3-D8DA-4A85-94F7-54DA5524770B}">
      <p188:commentRel xmlns:p188="http://schemas.microsoft.com/office/powerpoint/2018/8/main" r:id="rId4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52843" y="2138642"/>
            <a:ext cx="1363515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2705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4"/>
          <p:cNvSpPr txBox="1"/>
          <p:nvPr/>
        </p:nvSpPr>
        <p:spPr>
          <a:xfrm>
            <a:off x="-381000" y="-952500"/>
            <a:ext cx="19507200" cy="2460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7200" dirty="0">
                <a:solidFill>
                  <a:srgbClr val="021C20"/>
                </a:solidFill>
                <a:latin typeface="Comic Sans MS" panose="030F0702030302020204" pitchFamily="66" charset="0"/>
              </a:rPr>
              <a:t>Work in pairs. Read and complete.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FAAAAC-C645-00F8-390B-3A7D76F08350}"/>
              </a:ext>
            </a:extLst>
          </p:cNvPr>
          <p:cNvSpPr/>
          <p:nvPr/>
        </p:nvSpPr>
        <p:spPr>
          <a:xfrm>
            <a:off x="533400" y="1507532"/>
            <a:ext cx="17373600" cy="8360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CCAF1B-CC9A-3DC2-C3BF-ED807170A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5192" y="1507532"/>
            <a:ext cx="4607072" cy="33412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5A3695-674E-EE29-6131-B7EA0A1798D9}"/>
              </a:ext>
            </a:extLst>
          </p:cNvPr>
          <p:cNvSpPr txBox="1"/>
          <p:nvPr/>
        </p:nvSpPr>
        <p:spPr>
          <a:xfrm>
            <a:off x="762000" y="2019300"/>
            <a:ext cx="136398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1" i="0" u="none" strike="noStrike" baseline="0" dirty="0">
                <a:latin typeface="Comic Sans MS" panose="030F0702030302020204" pitchFamily="66" charset="0"/>
              </a:rPr>
              <a:t>1.	</a:t>
            </a:r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A: What’s your address?</a:t>
            </a:r>
          </a:p>
          <a:p>
            <a:pPr algn="l"/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  	 B: It’s ________________.</a:t>
            </a:r>
          </a:p>
          <a:p>
            <a:pPr algn="l"/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   	A: Is it far ________________ here?</a:t>
            </a:r>
          </a:p>
          <a:p>
            <a:pPr algn="l"/>
            <a:r>
              <a:rPr lang="en-US" sz="4000" dirty="0">
                <a:latin typeface="Comic Sans MS" panose="030F0702030302020204" pitchFamily="66" charset="0"/>
              </a:rPr>
              <a:t>	</a:t>
            </a:r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B:  Yes, it is. It’s about ten </a:t>
            </a:r>
            <a:r>
              <a:rPr lang="en-US" sz="4000" b="0" i="0" u="none" strike="noStrike" baseline="0" dirty="0" err="1">
                <a:latin typeface="Comic Sans MS" panose="030F0702030302020204" pitchFamily="66" charset="0"/>
              </a:rPr>
              <a:t>kilometres</a:t>
            </a:r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from here.</a:t>
            </a:r>
          </a:p>
          <a:p>
            <a:pPr algn="l"/>
            <a:endParaRPr lang="en-US" sz="4000" b="1" i="0" u="none" strike="noStrike" baseline="0" dirty="0">
              <a:latin typeface="Comic Sans MS" panose="030F0702030302020204" pitchFamily="66" charset="0"/>
            </a:endParaRPr>
          </a:p>
          <a:p>
            <a:pPr algn="l"/>
            <a:r>
              <a:rPr lang="en-US" sz="4000" b="1" i="0" u="none" strike="noStrike" baseline="0" dirty="0">
                <a:latin typeface="Comic Sans MS" panose="030F0702030302020204" pitchFamily="66" charset="0"/>
              </a:rPr>
              <a:t>2.</a:t>
            </a:r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	A: I live in ________________ building over there.</a:t>
            </a:r>
          </a:p>
          <a:p>
            <a:pPr algn="l"/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	B: Oh, it’s near the sports </a:t>
            </a:r>
            <a:r>
              <a:rPr lang="en-US" sz="4000" b="0" i="0" u="none" strike="noStrike" baseline="0" dirty="0" err="1">
                <a:latin typeface="Comic Sans MS" panose="030F0702030302020204" pitchFamily="66" charset="0"/>
              </a:rPr>
              <a:t>centre</a:t>
            </a:r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. </a:t>
            </a:r>
          </a:p>
          <a:p>
            <a:pPr algn="l"/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	A:  ________________ do you live?</a:t>
            </a:r>
          </a:p>
          <a:p>
            <a:pPr algn="l"/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	B: I live far from here, in District 5. </a:t>
            </a:r>
          </a:p>
          <a:p>
            <a:pPr algn="l"/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	A:  ________________ your address?</a:t>
            </a:r>
          </a:p>
          <a:p>
            <a:pPr algn="l"/>
            <a:r>
              <a:rPr lang="en-US" sz="4000" b="0" i="0" u="none" strike="noStrike" baseline="0" dirty="0">
                <a:latin typeface="Comic Sans MS" panose="030F0702030302020204" pitchFamily="66" charset="0"/>
              </a:rPr>
              <a:t> 	B: It’s ________________.</a:t>
            </a:r>
          </a:p>
          <a:p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E84832-5C51-1F02-3CD7-5057760AB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5192" y="5667127"/>
            <a:ext cx="4607072" cy="344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408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3099</TotalTime>
  <Words>266</Words>
  <Application>Microsoft Office PowerPoint</Application>
  <PresentationFormat>Custom</PresentationFormat>
  <Paragraphs>55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Calibri</vt:lpstr>
      <vt:lpstr>Arial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pwc153</cp:lastModifiedBy>
  <cp:revision>91</cp:revision>
  <dcterms:created xsi:type="dcterms:W3CDTF">2006-08-16T00:00:00Z</dcterms:created>
  <dcterms:modified xsi:type="dcterms:W3CDTF">2026-01-04T12:25:11Z</dcterms:modified>
  <cp:category>9Slide.vn</cp:category>
  <dc:identifier>DAFzACgcfNc</dc:identifier>
</cp:coreProperties>
</file>