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8" r:id="rId4"/>
  </p:sldMasterIdLst>
  <p:notesMasterIdLst>
    <p:notesMasterId r:id="rId12"/>
  </p:notesMasterIdLst>
  <p:sldIdLst>
    <p:sldId id="327" r:id="rId5"/>
    <p:sldId id="361" r:id="rId6"/>
    <p:sldId id="256" r:id="rId7"/>
    <p:sldId id="257" r:id="rId8"/>
    <p:sldId id="332" r:id="rId9"/>
    <p:sldId id="328" r:id="rId10"/>
    <p:sldId id="326" r:id="rId11"/>
  </p:sldIdLst>
  <p:sldSz cx="18288000" cy="10287000"/>
  <p:notesSz cx="6858000" cy="9144000"/>
  <p:embeddedFontLst>
    <p:embeddedFont>
      <p:font typeface="Calibri" panose="020F0502020204030204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omic Sans MS" panose="030F0702030302020204"/>
      <p:regular r:id="rId24"/>
      <p:bold r:id="rId25"/>
      <p:italic r:id="rId26"/>
      <p:boldItalic r:id="rId27"/>
    </p:embeddedFont>
    <p:embeddedFont>
      <p:font typeface="Calibri Light" panose="020F0302020204030204" charset="0"/>
      <p:regular r:id="rId28"/>
      <p:italic r:id="rId29"/>
    </p:embeddedFont>
    <p:embeddedFont>
      <p:font typeface="Garamond" panose="02020404030301010803" charset="0"/>
      <p:regular r:id="rId30"/>
      <p:bold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3537" autoAdjust="0"/>
  </p:normalViewPr>
  <p:slideViewPr>
    <p:cSldViewPr showGuides="1">
      <p:cViewPr varScale="1">
        <p:scale>
          <a:sx n="64" d="100"/>
          <a:sy n="64" d="100"/>
        </p:scale>
        <p:origin x="11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font" Target="fonts/font17.fntdata"/><Relationship Id="rId31" Type="http://schemas.openxmlformats.org/officeDocument/2006/relationships/font" Target="fonts/font16.fntdata"/><Relationship Id="rId30" Type="http://schemas.openxmlformats.org/officeDocument/2006/relationships/font" Target="fonts/font1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4.fntdata"/><Relationship Id="rId28" Type="http://schemas.openxmlformats.org/officeDocument/2006/relationships/font" Target="fonts/font13.fntdata"/><Relationship Id="rId27" Type="http://schemas.openxmlformats.org/officeDocument/2006/relationships/font" Target="fonts/font12.fntdata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DBFC-72E3-4756-ADAF-2D0EB636E96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87901-704C-4D42-BDF1-95CB111DE1F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hand to spin and stop the wheel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7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7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  <a:endParaRPr lang="en-US" sz="12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  <a:endParaRPr lang="en-US" sz="12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  <a:endParaRPr lang="en-US" sz="12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  <a:endParaRPr lang="en-US" sz="12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svg"/><Relationship Id="rId3" Type="http://schemas.openxmlformats.org/officeDocument/2006/relationships/image" Target="../media/image11.png"/><Relationship Id="rId2" Type="http://schemas.openxmlformats.org/officeDocument/2006/relationships/image" Target="../media/image7.sv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8.xml"/><Relationship Id="rId14" Type="http://schemas.openxmlformats.org/officeDocument/2006/relationships/audio" Target="../media/audio1.wav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25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5981700"/>
            <a:ext cx="3851666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240000" y="5981700"/>
            <a:ext cx="3377722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2650" y="2811744"/>
            <a:ext cx="142113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  <a:endParaRPr lang="en-US" sz="11500" b="1" dirty="0">
              <a:solidFill>
                <a:srgbClr val="FF0000"/>
              </a:solidFill>
              <a:latin typeface="Comic Sans Bold"/>
            </a:endParaRPr>
          </a:p>
          <a:p>
            <a:pPr algn="ctr"/>
            <a:r>
              <a:rPr lang="en-US" sz="115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1 – Period 1</a:t>
            </a:r>
            <a:endParaRPr lang="en-US" sz="11500" b="1" dirty="0">
              <a:solidFill>
                <a:schemeClr val="tx2">
                  <a:lumMod val="75000"/>
                </a:schemeClr>
              </a:solidFill>
              <a:latin typeface="Comic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484" y="91440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10633" y="-266700"/>
            <a:ext cx="9266733" cy="133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45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804B3B"/>
                </a:solidFill>
                <a:latin typeface="Comic Sans MS" panose="030F0702030302020204" pitchFamily="66" charset="0"/>
              </a:rPr>
              <a:t>TABLE OF CONTENTS</a:t>
            </a:r>
            <a:endParaRPr lang="en-US" sz="6000" b="1" dirty="0">
              <a:solidFill>
                <a:srgbClr val="804B3B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021617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14400" y="1071103"/>
            <a:ext cx="15925800" cy="7794334"/>
            <a:chOff x="0" y="0"/>
            <a:chExt cx="4789982" cy="403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89982" cy="4032690"/>
            </a:xfrm>
            <a:custGeom>
              <a:avLst/>
              <a:gdLst/>
              <a:ahLst/>
              <a:cxnLst/>
              <a:rect l="l" t="t" r="r" b="b"/>
              <a:pathLst>
                <a:path w="4789982" h="4032690">
                  <a:moveTo>
                    <a:pt x="4665521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522" y="0"/>
                  </a:lnTo>
                  <a:cubicBezTo>
                    <a:pt x="4734102" y="0"/>
                    <a:pt x="4789982" y="55880"/>
                    <a:pt x="4789982" y="124460"/>
                  </a:cubicBezTo>
                  <a:lnTo>
                    <a:pt x="4789982" y="3908229"/>
                  </a:lnTo>
                  <a:cubicBezTo>
                    <a:pt x="4789982" y="3976809"/>
                    <a:pt x="4734102" y="4032690"/>
                    <a:pt x="4665522" y="4032690"/>
                  </a:cubicBezTo>
                  <a:close/>
                </a:path>
              </a:pathLst>
            </a:custGeom>
            <a:solidFill>
              <a:srgbClr val="F7C1A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2441303"/>
            <a:ext cx="1669475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Warm-up &amp; Review</a:t>
            </a:r>
            <a:endParaRPr lang="en-US" sz="7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Activity 1: </a:t>
            </a: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and repeat.</a:t>
            </a:r>
            <a:endParaRPr lang="en-US" sz="7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Activity 2: 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Point and say.</a:t>
            </a:r>
            <a:endParaRPr kumimoji="0" lang="en-US" sz="7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Fun corner &amp; Wrap-up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endParaRPr lang="en-US" sz="8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5352404" y="4583138"/>
            <a:ext cx="5650908" cy="68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650"/>
              </a:lnSpc>
              <a:spcBef>
                <a:spcPct val="0"/>
              </a:spcBef>
            </a:pPr>
            <a:endParaRPr lang="en-US" sz="4400" dirty="0">
              <a:solidFill>
                <a:srgbClr val="804B3B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91899" y="571500"/>
            <a:ext cx="15326396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endParaRPr lang="en-US" sz="138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</a:t>
            </a:r>
            <a:endParaRPr lang="en-US" sz="8800" b="1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Sing and complete</a:t>
            </a:r>
            <a:endParaRPr lang="en-US" sz="13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86303" y="0"/>
            <a:ext cx="8401097" cy="2461895"/>
            <a:chOff x="5118833" y="507616"/>
            <a:chExt cx="7290642" cy="2071118"/>
          </a:xfrm>
        </p:grpSpPr>
        <p:sp>
          <p:nvSpPr>
            <p:cNvPr id="10" name="Google Shape;92;p2"/>
            <p:cNvSpPr txBox="1"/>
            <p:nvPr/>
          </p:nvSpPr>
          <p:spPr>
            <a:xfrm>
              <a:off x="5118833" y="517446"/>
              <a:ext cx="2133599" cy="854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Unit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1" name="Google Shape;93;p2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6922616" y="541369"/>
              <a:ext cx="1006175" cy="902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512763" y="1093022"/>
              <a:ext cx="3243515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895600" y="2526587"/>
            <a:ext cx="1297439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03</a:t>
            </a:r>
            <a:endParaRPr kumimoji="0" lang="en-US" sz="13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Activity 2</a:t>
            </a:r>
            <a:endParaRPr kumimoji="0" lang="en-US" sz="115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Point and say.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4502" y="1905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/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1" name="Google Shape;93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153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88972" y="1108017"/>
            <a:ext cx="1058827" cy="106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/>
          <p:cNvSpPr txBox="1"/>
          <p:nvPr/>
        </p:nvSpPr>
        <p:spPr>
          <a:xfrm>
            <a:off x="1408129" y="1276647"/>
            <a:ext cx="3773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Point and say.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25" name="Google Shape;155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114986" y="1136708"/>
            <a:ext cx="1746049" cy="830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2590800" y="1820341"/>
            <a:ext cx="13792200" cy="6646317"/>
            <a:chOff x="3429000" y="1955302"/>
            <a:chExt cx="12192000" cy="66463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1040" b="7778"/>
            <a:stretch>
              <a:fillRect/>
            </a:stretch>
          </p:blipFill>
          <p:spPr>
            <a:xfrm>
              <a:off x="3429000" y="1955302"/>
              <a:ext cx="12192000" cy="6646317"/>
            </a:xfrm>
            <a:prstGeom prst="rect">
              <a:avLst/>
            </a:prstGeom>
          </p:spPr>
        </p:pic>
        <p:sp>
          <p:nvSpPr>
            <p:cNvPr id="17" name="Google Shape;154;p6"/>
            <p:cNvSpPr txBox="1"/>
            <p:nvPr/>
          </p:nvSpPr>
          <p:spPr>
            <a:xfrm>
              <a:off x="6225089" y="5494758"/>
              <a:ext cx="7652746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GROUP WORK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0" name="Picture 26" descr="Amazon.com : 18in Sky Blue and White Choose-Your-Own-Color Dry Erase  Spinning Prize Wheel : Casino Prize Wheels : Toys &amp; Games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38" y="1743532"/>
            <a:ext cx="5990124" cy="732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00" y="2520229"/>
            <a:ext cx="2904539" cy="7050722"/>
          </a:xfrm>
          <a:prstGeom prst="rect">
            <a:avLst/>
          </a:prstGeom>
        </p:spPr>
      </p:pic>
      <p:pic>
        <p:nvPicPr>
          <p:cNvPr id="29" name="Google Shape;15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2489" y="1108017"/>
            <a:ext cx="1020111" cy="106709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54;p6"/>
          <p:cNvSpPr txBox="1"/>
          <p:nvPr/>
        </p:nvSpPr>
        <p:spPr>
          <a:xfrm>
            <a:off x="1733663" y="1276646"/>
            <a:ext cx="41337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Point and say.</a:t>
            </a:r>
            <a:endParaRPr sz="3600" b="1" kern="0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31" name="Google Shape;155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21450" y="1124346"/>
            <a:ext cx="1912750" cy="97115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Freeform: Shape 39"/>
          <p:cNvSpPr/>
          <p:nvPr/>
        </p:nvSpPr>
        <p:spPr>
          <a:xfrm>
            <a:off x="8173753" y="3832835"/>
            <a:ext cx="3077765" cy="3077765"/>
          </a:xfrm>
          <a:custGeom>
            <a:avLst/>
            <a:gdLst>
              <a:gd name="connsiteX0" fmla="*/ 0 w 3077765"/>
              <a:gd name="connsiteY0" fmla="*/ 1538883 h 3077765"/>
              <a:gd name="connsiteX1" fmla="*/ 1538883 w 3077765"/>
              <a:gd name="connsiteY1" fmla="*/ 0 h 3077765"/>
              <a:gd name="connsiteX2" fmla="*/ 3077766 w 3077765"/>
              <a:gd name="connsiteY2" fmla="*/ 1538883 h 3077765"/>
              <a:gd name="connsiteX3" fmla="*/ 1538883 w 3077765"/>
              <a:gd name="connsiteY3" fmla="*/ 3077766 h 3077765"/>
              <a:gd name="connsiteX4" fmla="*/ 0 w 3077765"/>
              <a:gd name="connsiteY4" fmla="*/ 1538883 h 30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65" h="3077765">
                <a:moveTo>
                  <a:pt x="0" y="1538883"/>
                </a:moveTo>
                <a:cubicBezTo>
                  <a:pt x="0" y="688981"/>
                  <a:pt x="688981" y="0"/>
                  <a:pt x="1538883" y="0"/>
                </a:cubicBezTo>
                <a:cubicBezTo>
                  <a:pt x="2388785" y="0"/>
                  <a:pt x="3077766" y="688981"/>
                  <a:pt x="3077766" y="1538883"/>
                </a:cubicBezTo>
                <a:cubicBezTo>
                  <a:pt x="3077766" y="2388785"/>
                  <a:pt x="2388785" y="3077766"/>
                  <a:pt x="1538883" y="3077766"/>
                </a:cubicBezTo>
                <a:cubicBezTo>
                  <a:pt x="688981" y="3077766"/>
                  <a:pt x="0" y="2388785"/>
                  <a:pt x="0" y="1538883"/>
                </a:cubicBezTo>
                <a:close/>
              </a:path>
            </a:pathLst>
          </a:cu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278" tIns="533278" rIns="533278" bIns="5332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grpSp>
        <p:nvGrpSpPr>
          <p:cNvPr id="46" name="Group 45"/>
          <p:cNvGrpSpPr/>
          <p:nvPr/>
        </p:nvGrpSpPr>
        <p:grpSpPr>
          <a:xfrm>
            <a:off x="5566806" y="1631924"/>
            <a:ext cx="7853075" cy="6984995"/>
            <a:chOff x="5504204" y="1352614"/>
            <a:chExt cx="7367498" cy="6688927"/>
          </a:xfrm>
        </p:grpSpPr>
        <p:sp>
          <p:nvSpPr>
            <p:cNvPr id="41" name="Flowchart: Connector 40"/>
            <p:cNvSpPr/>
            <p:nvPr/>
          </p:nvSpPr>
          <p:spPr>
            <a:xfrm>
              <a:off x="8066781" y="1352614"/>
              <a:ext cx="2154435" cy="2126910"/>
            </a:xfrm>
            <a:prstGeom prst="flowChartConnector">
              <a:avLst/>
            </a:prstGeom>
            <a:blipFill rotWithShape="0">
              <a:blip r:embed="rId6"/>
              <a:stretch>
                <a:fillRect t="-7928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 dirty="0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10717267" y="3210521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7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280" tIns="380280" rIns="380280" bIns="38028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100" kern="1200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9660403" y="576545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8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6411294" y="5887106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9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5504204" y="304501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0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924052" y="0"/>
            <a:ext cx="6439896" cy="1697908"/>
            <a:chOff x="5332405" y="507616"/>
            <a:chExt cx="7077070" cy="2019300"/>
          </a:xfrm>
        </p:grpSpPr>
        <p:sp>
          <p:nvSpPr>
            <p:cNvPr id="48" name="Google Shape;92;p2"/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r>
                <a:rPr lang="en-US" sz="4800" b="1" kern="0" dirty="0">
                  <a:solidFill>
                    <a:srgbClr val="4F81BD">
                      <a:lumMod val="75000"/>
                    </a:srgbClr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Unit</a:t>
              </a:r>
              <a:endParaRPr sz="1100" kern="0" dirty="0">
                <a:solidFill>
                  <a:srgbClr val="4F81BD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9" name="Google Shape;93;p2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94;p2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95;p2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WPS Presentation</Application>
  <PresentationFormat>Custom</PresentationFormat>
  <Paragraphs>32</Paragraphs>
  <Slides>7</Slides>
  <Notes>13</Notes>
  <HiddenSlides>0</HiddenSlides>
  <MMClips>49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</vt:i4>
      </vt:variant>
    </vt:vector>
  </HeadingPairs>
  <TitlesOfParts>
    <vt:vector size="24" baseType="lpstr">
      <vt:lpstr>Arial</vt:lpstr>
      <vt:lpstr>SimSun</vt:lpstr>
      <vt:lpstr>Wingdings</vt:lpstr>
      <vt:lpstr>Arial</vt:lpstr>
      <vt:lpstr>Calibri</vt:lpstr>
      <vt:lpstr>Comic Sans MS</vt:lpstr>
      <vt:lpstr>Comic Sans Bold</vt:lpstr>
      <vt:lpstr>Segoe Print</vt:lpstr>
      <vt:lpstr>Times New Roman</vt:lpstr>
      <vt:lpstr>Comic Sans MS</vt:lpstr>
      <vt:lpstr>Microsoft YaHei</vt:lpstr>
      <vt:lpstr>Arial Unicode MS</vt:lpstr>
      <vt:lpstr>Calibri Light</vt:lpstr>
      <vt:lpstr>Garamond</vt:lpstr>
      <vt:lpstr>Office Theme</vt:lpstr>
      <vt:lpstr>Organic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Phương Linh Trần</cp:lastModifiedBy>
  <cp:revision>44</cp:revision>
  <dcterms:created xsi:type="dcterms:W3CDTF">2006-08-16T00:00:00Z</dcterms:created>
  <dcterms:modified xsi:type="dcterms:W3CDTF">2026-01-04T03:28:56Z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7E9F5739807A42CE9A7DC72F58AEE0E8_12</vt:lpwstr>
  </property>
  <property fmtid="{D5CDD505-2E9C-101B-9397-08002B2CF9AE}" pid="3" name="KSOProductBuildVer">
    <vt:lpwstr>1033-12.2.0.22222</vt:lpwstr>
  </property>
</Properties>
</file>