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74" r:id="rId5"/>
  </p:sldMasterIdLst>
  <p:notesMasterIdLst>
    <p:notesMasterId r:id="rId16"/>
  </p:notesMasterIdLst>
  <p:sldIdLst>
    <p:sldId id="327" r:id="rId6"/>
    <p:sldId id="256" r:id="rId7"/>
    <p:sldId id="342" r:id="rId8"/>
    <p:sldId id="286" r:id="rId9"/>
    <p:sldId id="296" r:id="rId10"/>
    <p:sldId id="334" r:id="rId11"/>
    <p:sldId id="338" r:id="rId12"/>
    <p:sldId id="339" r:id="rId13"/>
    <p:sldId id="269" r:id="rId14"/>
    <p:sldId id="270" r:id="rId15"/>
    <p:sldId id="301" r:id="rId17"/>
    <p:sldId id="302" r:id="rId18"/>
    <p:sldId id="340" r:id="rId19"/>
    <p:sldId id="316" r:id="rId20"/>
    <p:sldId id="322" r:id="rId21"/>
    <p:sldId id="321" r:id="rId22"/>
    <p:sldId id="324" r:id="rId23"/>
  </p:sldIdLst>
  <p:sldSz cx="18288000" cy="10287000"/>
  <p:notesSz cx="6858000" cy="9144000"/>
  <p:embeddedFontLst>
    <p:embeddedFont>
      <p:font typeface="Comic Sans MS" panose="030F0702030302020204"/>
      <p:regular r:id="rId28"/>
      <p:bold r:id="rId29"/>
      <p:italic r:id="rId30"/>
      <p:boldItalic r:id="rId31"/>
    </p:embeddedFont>
    <p:embeddedFont>
      <p:font typeface="Congenial" panose="02000503040000020004" pitchFamily="2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Calibri" panose="020F0502020204030204"/>
      <p:regular r:id="rId40"/>
      <p:bold r:id="rId41"/>
      <p:italic r:id="rId42"/>
      <p:boldItalic r:id="rId43"/>
    </p:embeddedFont>
    <p:embeddedFont>
      <p:font typeface="Calibri Light" panose="020F0302020204030204" charset="0"/>
      <p:regular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 phan" initials="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4E0"/>
    <a:srgbClr val="FF0066"/>
    <a:srgbClr val="4F81BD"/>
    <a:srgbClr val="C2E0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5" Type="http://schemas.openxmlformats.org/officeDocument/2006/relationships/font" Target="fonts/font18.fntdata"/><Relationship Id="rId44" Type="http://schemas.openxmlformats.org/officeDocument/2006/relationships/font" Target="fonts/font17.fntdata"/><Relationship Id="rId43" Type="http://schemas.openxmlformats.org/officeDocument/2006/relationships/font" Target="fonts/font16.fntdata"/><Relationship Id="rId42" Type="http://schemas.openxmlformats.org/officeDocument/2006/relationships/font" Target="fonts/font15.fntdata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80D71-B3AA-4796-8035-F125AA79244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89E5D-EF89-41AB-B175-1DE695CB4A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bubble to see the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89E5D-EF89-41AB-B175-1DE695CB4A6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1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8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1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2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2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1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1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2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7072-8099-4B32-A48B-CD7F00D8568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40DC-EA3E-49EE-BD82-1BC1569348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7072-8099-4B32-A48B-CD7F00D8568A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"/>
            <a:ext cx="18288000" cy="102595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>
        <a:defRPr sz="6600" kern="1200">
          <a:solidFill>
            <a:schemeClr val="lt1"/>
          </a:solidFill>
        </a:defRPr>
      </a:lvl1pPr>
    </p:titleStyle>
    <p:bodyStyle>
      <a:lvl1pPr indent="-487045" algn="ctr">
        <a:defRPr sz="48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8.png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6115" r="8736" b="1539"/>
          <a:stretch>
            <a:fillRect/>
          </a:stretch>
        </p:blipFill>
        <p:spPr>
          <a:xfrm>
            <a:off x="5509535" y="4036235"/>
            <a:ext cx="7192710" cy="567783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808499" y="9095006"/>
            <a:ext cx="1219992" cy="1001494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lang="en-US" sz="6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970" y="1772329"/>
            <a:ext cx="8644792" cy="2443603"/>
            <a:chOff x="2298037" y="2270436"/>
            <a:chExt cx="7579366" cy="15897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37" y="2270436"/>
              <a:ext cx="7579366" cy="158971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302746" y="2638855"/>
              <a:ext cx="73415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000" dirty="0">
                  <a:solidFill>
                    <a:srgbClr val="002D86"/>
                  </a:solidFill>
                  <a:latin typeface="Comic Sans MS" panose="030F0702030302020204" pitchFamily="66" charset="0"/>
                </a:rPr>
                <a:t>What can you see?</a:t>
              </a:r>
              <a:endParaRPr lang="en-US" sz="6000" dirty="0">
                <a:solidFill>
                  <a:srgbClr val="002D86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28491" y="2441777"/>
            <a:ext cx="7192710" cy="2027741"/>
            <a:chOff x="11165916" y="2092796"/>
            <a:chExt cx="8506761" cy="20277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5916" y="2092796"/>
              <a:ext cx="8506761" cy="20277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093833" y="2606906"/>
              <a:ext cx="50562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5400" dirty="0">
                  <a:solidFill>
                    <a:srgbClr val="002D86"/>
                  </a:solidFill>
                  <a:latin typeface="Comic Sans MS" panose="030F0702030302020204" pitchFamily="66" charset="0"/>
                </a:rPr>
                <a:t>I _______.       </a:t>
              </a:r>
              <a:endParaRPr lang="en-US" sz="5400" dirty="0">
                <a:solidFill>
                  <a:srgbClr val="002D86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041" y="1409700"/>
            <a:ext cx="7849159" cy="302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3" y="167739"/>
            <a:ext cx="1363945" cy="13639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7074" y="229615"/>
            <a:ext cx="4539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6600" b="1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Let’s talk.</a:t>
            </a:r>
            <a:endParaRPr lang="en-US" sz="6600" b="1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10" y="-91191"/>
            <a:ext cx="1587897" cy="1500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37307" y="1522570"/>
            <a:ext cx="8644793" cy="3093202"/>
            <a:chOff x="2298037" y="2270436"/>
            <a:chExt cx="6932219" cy="15897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37" y="2270436"/>
              <a:ext cx="6932219" cy="158971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716788" y="2656310"/>
              <a:ext cx="6380194" cy="66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86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What can you see?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134600" y="1958362"/>
            <a:ext cx="6964110" cy="2221618"/>
            <a:chOff x="11165916" y="2092796"/>
            <a:chExt cx="6335591" cy="202774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5916" y="2092796"/>
              <a:ext cx="6335591" cy="20277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922137" y="2668663"/>
              <a:ext cx="51324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86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 _______.      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6224"/>
          <a:stretch>
            <a:fillRect/>
          </a:stretch>
        </p:blipFill>
        <p:spPr>
          <a:xfrm>
            <a:off x="5562600" y="3575571"/>
            <a:ext cx="7162800" cy="537792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593" y="1569281"/>
            <a:ext cx="7620000" cy="305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8808499" y="8953500"/>
            <a:ext cx="1219992" cy="1001494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lang="en-US" sz="6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0" y="167739"/>
            <a:ext cx="1363945" cy="1363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1631" y="229615"/>
            <a:ext cx="4539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6600" b="1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Let’s talk.</a:t>
            </a:r>
            <a:endParaRPr lang="en-US" sz="6600" b="1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2" y="-70801"/>
            <a:ext cx="1587897" cy="1500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57132" y="1485900"/>
            <a:ext cx="8801268" cy="2885470"/>
            <a:chOff x="2180355" y="2312095"/>
            <a:chExt cx="7826840" cy="158971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355" y="2312095"/>
              <a:ext cx="7826840" cy="158971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589147" y="2750551"/>
              <a:ext cx="7295468" cy="69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86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What can you see?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439400" y="2418953"/>
            <a:ext cx="6781800" cy="2572147"/>
            <a:chOff x="11576826" y="2069972"/>
            <a:chExt cx="6781800" cy="257214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6826" y="2069972"/>
              <a:ext cx="6781800" cy="257214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006945" y="2766673"/>
              <a:ext cx="57216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86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I _______.       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D8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18472"/>
          <a:stretch>
            <a:fillRect/>
          </a:stretch>
        </p:blipFill>
        <p:spPr>
          <a:xfrm>
            <a:off x="5784479" y="4000500"/>
            <a:ext cx="6781800" cy="504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473931"/>
            <a:ext cx="7586779" cy="3283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0" y="167739"/>
            <a:ext cx="1363945" cy="1363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1631" y="229615"/>
            <a:ext cx="4539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6600" b="1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Let’s talk.</a:t>
            </a:r>
            <a:endParaRPr lang="en-US" sz="6600" b="1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94" y="-92374"/>
            <a:ext cx="1587897" cy="150089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808499" y="8953500"/>
            <a:ext cx="1219992" cy="1001494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6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powerpoint templates, Powerpoint template free, Cartoon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62679"/>
            <a:ext cx="12801600" cy="701730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600" dirty="0">
                <a:solidFill>
                  <a:srgbClr val="FFFF00"/>
                </a:solidFill>
                <a:latin typeface="Congenial Black" panose="02000503040000020004" pitchFamily="2" charset="0"/>
              </a:rPr>
              <a:t>04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genial" panose="02000503040000020004" pitchFamily="2" charset="0"/>
              </a:rPr>
              <a:t>Activity 8</a:t>
            </a:r>
            <a:endParaRPr kumimoji="0" lang="en-US" sz="8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genial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Let’s sing.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14400" y="1028700"/>
            <a:ext cx="16459200" cy="845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1600200" y="1683173"/>
            <a:ext cx="6495264" cy="1600200"/>
          </a:xfrm>
          <a:prstGeom prst="wedgeRoundRectCallout">
            <a:avLst>
              <a:gd name="adj1" fmla="val -37146"/>
              <a:gd name="adj2" fmla="val 11692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can you see?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10192538" y="1740991"/>
            <a:ext cx="6495264" cy="1600200"/>
          </a:xfrm>
          <a:prstGeom prst="wedgeRoundRectCallout">
            <a:avLst>
              <a:gd name="adj1" fmla="val -3124"/>
              <a:gd name="adj2" fmla="val 103589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can see a ____.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99579">
            <a:off x="6432358" y="4523956"/>
            <a:ext cx="5074798" cy="3467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86350" y="2079426"/>
            <a:ext cx="2803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</a:t>
            </a:r>
            <a:r>
              <a:rPr lang="en-US" sz="5400" b="1" dirty="0">
                <a:solidFill>
                  <a:schemeClr val="tx2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oad</a:t>
            </a:r>
            <a:endParaRPr lang="en-US" sz="7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ction Button: Go Back or Previous 4">
            <a:hlinkClick r:id="rId2" action="ppaction://hlinksldjump" highlightClick="1"/>
          </p:cNvPr>
          <p:cNvSpPr/>
          <p:nvPr/>
        </p:nvSpPr>
        <p:spPr>
          <a:xfrm>
            <a:off x="15205231" y="8323894"/>
            <a:ext cx="1219200" cy="838200"/>
          </a:xfrm>
          <a:prstGeom prst="actionButtonBackPrevious">
            <a:avLst/>
          </a:prstGeom>
          <a:solidFill>
            <a:srgbClr val="FEB4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771900"/>
            <a:ext cx="8058027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1066800" y="1104900"/>
            <a:ext cx="16459200" cy="845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287" y="3785244"/>
            <a:ext cx="7439025" cy="5275985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1600200" y="1683173"/>
            <a:ext cx="6495264" cy="1600200"/>
          </a:xfrm>
          <a:prstGeom prst="wedgeRoundRectCallout">
            <a:avLst>
              <a:gd name="adj1" fmla="val -37146"/>
              <a:gd name="adj2" fmla="val 11692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can you see?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10192538" y="1740991"/>
            <a:ext cx="6495264" cy="1600200"/>
          </a:xfrm>
          <a:prstGeom prst="wedgeRoundRectCallout">
            <a:avLst>
              <a:gd name="adj1" fmla="val -3124"/>
              <a:gd name="adj2" fmla="val 103589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can see a ___.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9136" y="2079426"/>
            <a:ext cx="2803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+mn-cs"/>
              </a:rPr>
              <a:t>ail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5" name="Action Button: Go Back or Previous 4">
            <a:hlinkClick r:id="rId2" action="ppaction://hlinksldjump" highlightClick="1"/>
          </p:cNvPr>
          <p:cNvSpPr/>
          <p:nvPr/>
        </p:nvSpPr>
        <p:spPr>
          <a:xfrm>
            <a:off x="15160699" y="8382000"/>
            <a:ext cx="1219200" cy="838200"/>
          </a:xfrm>
          <a:prstGeom prst="actionButtonBackPrevious">
            <a:avLst/>
          </a:prstGeom>
          <a:solidFill>
            <a:srgbClr val="FEB4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736944"/>
            <a:ext cx="2057400" cy="2453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90600" y="1104900"/>
            <a:ext cx="16459200" cy="845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peech Bubble: Rectangle with Corners Rounded 11"/>
          <p:cNvSpPr/>
          <p:nvPr/>
        </p:nvSpPr>
        <p:spPr>
          <a:xfrm>
            <a:off x="1600200" y="1683173"/>
            <a:ext cx="6495264" cy="1600200"/>
          </a:xfrm>
          <a:prstGeom prst="wedgeRoundRectCallout">
            <a:avLst>
              <a:gd name="adj1" fmla="val -37146"/>
              <a:gd name="adj2" fmla="val 11692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can you see?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10192538" y="1740991"/>
            <a:ext cx="6495264" cy="1600200"/>
          </a:xfrm>
          <a:prstGeom prst="wedgeRoundRectCallout">
            <a:avLst>
              <a:gd name="adj1" fmla="val -3124"/>
              <a:gd name="adj2" fmla="val 103589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can see a ___.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6350" y="2079426"/>
            <a:ext cx="2803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US" sz="5400" b="1" dirty="0">
                <a:solidFill>
                  <a:schemeClr val="tx2"/>
                </a:solidFill>
                <a:latin typeface="Comic Sans MS" panose="030F0702030302020204" pitchFamily="66" charset="0"/>
              </a:rPr>
              <a:t>ite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Action Button: Go Back or Previous 4">
            <a:hlinkClick r:id="rId1" action="ppaction://hlinksldjump" highlightClick="1"/>
          </p:cNvPr>
          <p:cNvSpPr/>
          <p:nvPr/>
        </p:nvSpPr>
        <p:spPr>
          <a:xfrm>
            <a:off x="15187913" y="8414040"/>
            <a:ext cx="1219200" cy="838200"/>
          </a:xfrm>
          <a:prstGeom prst="actionButtonBackPrevious">
            <a:avLst/>
          </a:prstGeom>
          <a:solidFill>
            <a:srgbClr val="FEB4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919464"/>
            <a:ext cx="7439025" cy="52759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1657">
            <a:off x="7786420" y="4676878"/>
            <a:ext cx="3068285" cy="2842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4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14400" y="1052945"/>
            <a:ext cx="16459200" cy="845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619500"/>
            <a:ext cx="7439025" cy="5275985"/>
          </a:xfrm>
          <a:prstGeom prst="rect">
            <a:avLst/>
          </a:prstGeom>
        </p:spPr>
      </p:pic>
      <p:sp>
        <p:nvSpPr>
          <p:cNvPr id="12" name="Speech Bubble: Rectangle with Corners Rounded 11"/>
          <p:cNvSpPr/>
          <p:nvPr/>
        </p:nvSpPr>
        <p:spPr>
          <a:xfrm>
            <a:off x="1600200" y="1683173"/>
            <a:ext cx="6495264" cy="1600200"/>
          </a:xfrm>
          <a:prstGeom prst="wedgeRoundRectCallout">
            <a:avLst>
              <a:gd name="adj1" fmla="val -37146"/>
              <a:gd name="adj2" fmla="val 116922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can you see?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10192538" y="1740991"/>
            <a:ext cx="6495264" cy="1600200"/>
          </a:xfrm>
          <a:prstGeom prst="wedgeRoundRectCallout">
            <a:avLst>
              <a:gd name="adj1" fmla="val -3124"/>
              <a:gd name="adj2" fmla="val 103589"/>
              <a:gd name="adj3" fmla="val 16667"/>
            </a:avLst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can see a _____.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8473" y="2095500"/>
            <a:ext cx="2803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itten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Action Button: Go Back or Previous 4">
            <a:hlinkClick r:id="rId2" action="ppaction://hlinksldjump" highlightClick="1"/>
          </p:cNvPr>
          <p:cNvSpPr/>
          <p:nvPr/>
        </p:nvSpPr>
        <p:spPr>
          <a:xfrm>
            <a:off x="15087600" y="8357755"/>
            <a:ext cx="1219200" cy="838200"/>
          </a:xfrm>
          <a:prstGeom prst="actionButtonBackPrevious">
            <a:avLst/>
          </a:prstGeom>
          <a:solidFill>
            <a:srgbClr val="FEB4E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47832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2" name="Rectangle 1"/>
          <p:cNvSpPr/>
          <p:nvPr/>
        </p:nvSpPr>
        <p:spPr>
          <a:xfrm>
            <a:off x="3372353" y="2971800"/>
            <a:ext cx="2962671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9BBB59"/>
                </a:solidFill>
                <a:effectLst/>
                <a:uLnTx/>
                <a:uFillTx/>
              </a:rPr>
              <a:t>W</a:t>
            </a:r>
            <a:endParaRPr kumimoji="0" lang="en-US" sz="23900" b="1" i="0" u="none" strike="noStrike" kern="0" cap="none" spc="0" normalizeH="0" baseline="0" noProof="0" dirty="0">
              <a:solidFill>
                <a:srgbClr val="9BBB59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2153" y="2590800"/>
            <a:ext cx="1680268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FF0066"/>
                </a:solidFill>
                <a:effectLst/>
                <a:uLnTx/>
                <a:uFillTx/>
              </a:rPr>
              <a:t>E</a:t>
            </a:r>
            <a:endParaRPr kumimoji="0" lang="en-US" sz="23900" b="1" i="0" u="none" strike="noStrike" kern="0" cap="none" spc="0" normalizeH="0" baseline="0" noProof="0" dirty="0">
              <a:solidFill>
                <a:srgbClr val="FF0066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5153" y="2362200"/>
            <a:ext cx="1479892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4F81BD"/>
                </a:solidFill>
                <a:effectLst/>
                <a:uLnTx/>
                <a:uFillTx/>
              </a:rPr>
              <a:t>L</a:t>
            </a:r>
            <a:endParaRPr kumimoji="0" lang="en-US" sz="23900" b="1" i="0" u="none" strike="noStrike" kern="0" cap="none" spc="0" normalizeH="0" baseline="0" noProof="0" dirty="0">
              <a:solidFill>
                <a:srgbClr val="4F81BD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4878" y="2576374"/>
            <a:ext cx="1479892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FFC000"/>
                </a:solidFill>
                <a:effectLst/>
                <a:uLnTx/>
                <a:uFillTx/>
              </a:rPr>
              <a:t>C</a:t>
            </a:r>
            <a:endParaRPr kumimoji="0" lang="en-US" sz="23900" b="1" i="0" u="none" strike="noStrike" kern="0" cap="none" spc="0" normalizeH="0" baseline="0" noProof="0" dirty="0"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0256" y="2610757"/>
            <a:ext cx="1479892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FF0000"/>
                </a:solidFill>
                <a:effectLst/>
                <a:uLnTx/>
                <a:uFillTx/>
              </a:rPr>
              <a:t>O</a:t>
            </a:r>
            <a:endParaRPr kumimoji="0" lang="en-US" sz="23900" b="1" i="0" u="none" strike="noStrike" kern="0" cap="none" spc="0" normalizeH="0" baseline="0" noProof="0" dirty="0"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23538" y="2209800"/>
            <a:ext cx="1479892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RightUp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7030A0"/>
                </a:solidFill>
                <a:effectLst/>
                <a:uLnTx/>
                <a:uFillTx/>
              </a:rPr>
              <a:t>M</a:t>
            </a:r>
            <a:endParaRPr kumimoji="0" lang="en-US" sz="23900" b="1" i="0" u="none" strike="noStrike" kern="0" cap="none" spc="0" normalizeH="0" baseline="0" noProof="0" dirty="0"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20600" y="2247900"/>
            <a:ext cx="1680268" cy="37702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900" b="1" i="0" u="none" strike="noStrike" kern="0" cap="none" spc="0" normalizeH="0" baseline="0" noProof="0" dirty="0">
                <a:solidFill>
                  <a:srgbClr val="FF0066"/>
                </a:solidFill>
                <a:effectLst/>
                <a:uLnTx/>
                <a:uFillTx/>
              </a:rPr>
              <a:t>E</a:t>
            </a:r>
            <a:endParaRPr kumimoji="0" lang="en-US" sz="23900" b="1" i="0" u="none" strike="noStrike" kern="0" cap="none" spc="0" normalizeH="0" baseline="0" noProof="0" dirty="0">
              <a:solidFill>
                <a:srgbClr val="FF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5143500" y="6286500"/>
          <a:ext cx="7048500" cy="6667500"/>
          <a:chOff x="5143500" y="6286500"/>
          <a:chExt cx="7048500" cy="6667500"/>
        </a:xfrm>
      </p:grpSpPr>
      <p:sp>
        <p:nvSpPr>
          <p:cNvPr id="9" name="TextBox 8"/>
          <p:cNvSpPr txBox="1"/>
          <p:nvPr/>
        </p:nvSpPr>
        <p:spPr>
          <a:xfrm>
            <a:off x="4267200" y="3619500"/>
            <a:ext cx="10668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Unit 4</a:t>
            </a:r>
            <a:r>
              <a:rPr lang="en-US" sz="68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6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6800" b="1" dirty="0">
                <a:solidFill>
                  <a:srgbClr val="FF0000"/>
                </a:solidFill>
                <a:latin typeface="Arial" panose="020B0604020202020204" pitchFamily="34" charset="0"/>
              </a:rPr>
              <a:t>In the countryside</a:t>
            </a:r>
            <a:endParaRPr lang="en-US" sz="6800" b="0" dirty="0">
              <a:solidFill>
                <a:srgbClr val="FF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6800" b="1" i="0" u="none" strike="noStrike" dirty="0">
                <a:solidFill>
                  <a:srgbClr val="17365D"/>
                </a:solidFill>
                <a:effectLst/>
                <a:latin typeface="Arial" panose="020B0604020202020204" pitchFamily="34" charset="0"/>
              </a:rPr>
              <a:t>Lesson 3 – Period 3</a:t>
            </a:r>
            <a:endParaRPr lang="en-US" sz="6800" b="0" dirty="0">
              <a:effectLst/>
            </a:endParaRPr>
          </a:p>
          <a:p>
            <a:br>
              <a:rPr lang="en-US" sz="6600" dirty="0"/>
            </a:b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powerpoint templates, Powerpoint template free, Cartoon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" y="-9525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495300"/>
            <a:ext cx="12649200" cy="9151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8000" b="1" dirty="0">
                <a:solidFill>
                  <a:srgbClr val="C00000"/>
                </a:solidFill>
                <a:latin typeface="Congenial Black" panose="02000503040000020004" pitchFamily="2" charset="0"/>
              </a:rPr>
              <a:t>TABLE OF CONTENTS</a:t>
            </a:r>
            <a:endParaRPr lang="en-US" sz="8000" b="1" dirty="0">
              <a:solidFill>
                <a:srgbClr val="C00000"/>
              </a:solidFill>
              <a:latin typeface="Congenial Black" panose="02000503040000020004" pitchFamily="2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4800" b="1" kern="0" dirty="0">
                <a:solidFill>
                  <a:srgbClr val="000000"/>
                </a:solidFill>
                <a:latin typeface="Comic Sans MS" panose="030F0702030302020204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 </a:t>
            </a:r>
            <a:r>
              <a:rPr lang="en-US" sz="6000" b="1" kern="0" dirty="0">
                <a:solidFill>
                  <a:srgbClr val="000000"/>
                </a:solidFill>
                <a:latin typeface="Congenial" panose="02000503040000020004" pitchFamily="2" charset="0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1. Warm-up and Review</a:t>
            </a:r>
            <a:endParaRPr lang="en-US" sz="6000" b="1" kern="0" dirty="0">
              <a:solidFill>
                <a:srgbClr val="000000"/>
              </a:solidFill>
              <a:latin typeface="Congenial" panose="02000503040000020004" pitchFamily="2" charset="0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defTabSz="457200">
              <a:lnSpc>
                <a:spcPct val="150000"/>
              </a:lnSpc>
            </a:pPr>
            <a:r>
              <a:rPr lang="en-US" sz="6000" b="1" kern="0" dirty="0">
                <a:solidFill>
                  <a:srgbClr val="000000"/>
                </a:solidFill>
                <a:latin typeface="Congenial" panose="02000503040000020004" pitchFamily="2" charset="0"/>
                <a:ea typeface="Comic Sans MS" panose="030F0702030302020204"/>
                <a:cs typeface="Comic Sans MS" panose="030F0702030302020204"/>
                <a:sym typeface="Comic Sans MS" panose="030F0702030302020204"/>
              </a:rPr>
              <a:t>      2. Activity 6. Listen and repeat.</a:t>
            </a:r>
            <a:endParaRPr lang="en-US" sz="6000" b="1" kern="0" dirty="0">
              <a:solidFill>
                <a:srgbClr val="000000"/>
              </a:solidFill>
              <a:latin typeface="Congenial" panose="02000503040000020004" pitchFamily="2" charset="0"/>
              <a:ea typeface="Comic Sans MS" panose="030F0702030302020204"/>
              <a:cs typeface="Comic Sans MS" panose="030F0702030302020204"/>
              <a:sym typeface="Comic Sans MS" panose="030F0702030302020204"/>
            </a:endParaRPr>
          </a:p>
          <a:p>
            <a:pPr defTabSz="457200">
              <a:lnSpc>
                <a:spcPct val="150000"/>
              </a:lnSpc>
            </a:pPr>
            <a:r>
              <a:rPr lang="en-US" sz="6000" b="1" kern="0" dirty="0">
                <a:solidFill>
                  <a:srgbClr val="000000"/>
                </a:solidFill>
                <a:latin typeface="Congenial" panose="02000503040000020004" pitchFamily="2" charset="0"/>
                <a:sym typeface="Comic Sans MS" panose="030F0702030302020204"/>
              </a:rPr>
              <a:t>      3. Activity 7. Let’s talk.</a:t>
            </a:r>
            <a:endParaRPr lang="en-US" sz="6000" b="1" kern="0" dirty="0">
              <a:solidFill>
                <a:srgbClr val="000000"/>
              </a:solidFill>
              <a:latin typeface="Congenial" panose="02000503040000020004" pitchFamily="2" charset="0"/>
              <a:sym typeface="Comic Sans MS" panose="030F0702030302020204"/>
            </a:endParaRPr>
          </a:p>
          <a:p>
            <a:pPr defTabSz="457200">
              <a:lnSpc>
                <a:spcPct val="150000"/>
              </a:lnSpc>
            </a:pPr>
            <a:r>
              <a:rPr lang="en-US" sz="6000" b="1" kern="0" dirty="0">
                <a:solidFill>
                  <a:srgbClr val="000000"/>
                </a:solidFill>
                <a:latin typeface="Congenial" panose="02000503040000020004" pitchFamily="2" charset="0"/>
                <a:sym typeface="Comic Sans MS" panose="030F0702030302020204"/>
              </a:rPr>
              <a:t>      4. Activity 8. Let’s sing!</a:t>
            </a:r>
            <a:endParaRPr lang="en-US" sz="6000" b="1" kern="0" dirty="0">
              <a:solidFill>
                <a:srgbClr val="000000"/>
              </a:solidFill>
              <a:latin typeface="Congenial" panose="02000503040000020004" pitchFamily="2" charset="0"/>
              <a:sym typeface="Comic Sans MS" panose="030F0702030302020204"/>
            </a:endParaRPr>
          </a:p>
          <a:p>
            <a:pPr defTabSz="457200">
              <a:lnSpc>
                <a:spcPct val="150000"/>
              </a:lnSpc>
            </a:pPr>
            <a:r>
              <a:rPr lang="en-US" sz="6000" b="1" kern="0" dirty="0">
                <a:solidFill>
                  <a:srgbClr val="000000"/>
                </a:solidFill>
                <a:latin typeface="Congenial" panose="02000503040000020004" pitchFamily="2" charset="0"/>
                <a:sym typeface="Comic Sans MS" panose="030F0702030302020204"/>
              </a:rPr>
              <a:t>      5. Fun corner and Wrap-up</a:t>
            </a:r>
            <a:endParaRPr lang="en-US" sz="6000" b="1" kern="0" dirty="0">
              <a:solidFill>
                <a:srgbClr val="000000"/>
              </a:solidFill>
              <a:latin typeface="Congenial" panose="02000503040000020004" pitchFamily="2" charset="0"/>
              <a:sym typeface="Comic Sans MS" panose="030F0702030302020204"/>
            </a:endParaRPr>
          </a:p>
          <a:p>
            <a:pPr algn="ctr" defTabSz="457200">
              <a:lnSpc>
                <a:spcPct val="150000"/>
              </a:lnSpc>
            </a:pPr>
            <a:r>
              <a:rPr lang="en-US" sz="4400" b="1" kern="0" dirty="0">
                <a:solidFill>
                  <a:srgbClr val="000000"/>
                </a:solidFill>
                <a:latin typeface="Comic Sans MS" panose="030F0702030302020204"/>
                <a:sym typeface="Comic Sans MS" panose="030F0702030302020204"/>
              </a:rPr>
              <a:t>		 </a:t>
            </a:r>
            <a:endParaRPr lang="en-US" sz="6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powerpoint templates, Powerpoint template free, Cartoon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876300"/>
            <a:ext cx="12801600" cy="7909858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600" dirty="0">
                <a:solidFill>
                  <a:srgbClr val="FFFF00"/>
                </a:solidFill>
                <a:latin typeface="Congenial Black" panose="02000503040000020004" pitchFamily="2" charset="0"/>
              </a:rPr>
              <a:t>01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Warm-up 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3800" b="1" dirty="0">
                <a:solidFill>
                  <a:schemeClr val="bg1"/>
                </a:solidFill>
                <a:latin typeface="Congenial Black" panose="02000503040000020004" pitchFamily="2" charset="0"/>
              </a:rPr>
              <a:t>and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 Review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powerpoint templates, Powerpoint template free, Cartoon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" y="-9525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57200" y="1028700"/>
            <a:ext cx="18135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i="0" strike="noStrike" kern="1200" cap="none" spc="0" normalizeH="0" baseline="0" noProof="0" dirty="0">
                <a:ln>
                  <a:noFill/>
                </a:ln>
                <a:uLnTx/>
                <a:uFillTx/>
                <a:latin typeface="Congenial" panose="02000503040000020004" pitchFamily="2" charset="0"/>
              </a:rPr>
              <a:t>Game:</a:t>
            </a:r>
            <a:endParaRPr kumimoji="0" lang="en-US" sz="8800" b="1" i="0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1500" b="1" dirty="0">
                <a:solidFill>
                  <a:srgbClr val="FFFF00"/>
                </a:solidFill>
                <a:latin typeface="Congenial Black" panose="02000503040000020004" pitchFamily="2" charset="0"/>
                <a:ea typeface="Times New Roman" panose="02020603050405020304" pitchFamily="18" charset="0"/>
              </a:rPr>
              <a:t>T</a:t>
            </a:r>
            <a:r>
              <a:rPr kumimoji="0" lang="en-US" sz="115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genial Black" panose="02000503040000020004" pitchFamily="2" charset="0"/>
                <a:ea typeface="Times New Roman" panose="02020603050405020304" pitchFamily="18" charset="0"/>
              </a:rPr>
              <a:t>ICK THE </a:t>
            </a:r>
            <a:endParaRPr kumimoji="0" lang="en-US" sz="115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genial Black" panose="02000503040000020004" pitchFamily="2" charset="0"/>
                <a:ea typeface="Times New Roman" panose="02020603050405020304" pitchFamily="18" charset="0"/>
              </a:rPr>
              <a:t>R/r LETTER PICTURES</a:t>
            </a:r>
            <a:r>
              <a:rPr kumimoji="0" lang="en-US" sz="11500" b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genial Black" panose="02000503040000020004" pitchFamily="2" charset="0"/>
              </a:rPr>
              <a:t> </a:t>
            </a:r>
            <a:endParaRPr kumimoji="0" lang="en-US" sz="166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genial Black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powerpoint templates, Powerpoint template free, Cartoon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485900"/>
            <a:ext cx="12801600" cy="649408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600" dirty="0">
                <a:solidFill>
                  <a:srgbClr val="FFFF00"/>
                </a:solidFill>
                <a:latin typeface="Congenial Black" panose="02000503040000020004" pitchFamily="2" charset="0"/>
              </a:rPr>
              <a:t>02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genial" panose="02000503040000020004" pitchFamily="2" charset="0"/>
              </a:rPr>
              <a:t>Activity 6</a:t>
            </a:r>
            <a:endParaRPr kumimoji="0" lang="en-US" sz="8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genial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Listen and repeat.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ute powerpoint templates, Powerpoint template free, Cartoon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62679"/>
            <a:ext cx="12801600" cy="701730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600" dirty="0">
                <a:solidFill>
                  <a:srgbClr val="FFFF00"/>
                </a:solidFill>
                <a:latin typeface="Congenial Black" panose="02000503040000020004" pitchFamily="2" charset="0"/>
              </a:rPr>
              <a:t>03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ngenial" panose="02000503040000020004" pitchFamily="2" charset="0"/>
              </a:rPr>
              <a:t>Activity 7</a:t>
            </a:r>
            <a:endParaRPr kumimoji="0" lang="en-US" sz="8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ngenial" panose="0200050304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genial Black" panose="02000503040000020004" pitchFamily="2" charset="0"/>
              </a:rPr>
              <a:t>Let’s talk.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genial Black" panose="0200050304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3" y="167739"/>
            <a:ext cx="1363945" cy="1363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7074" y="229615"/>
            <a:ext cx="4539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6600" b="1" dirty="0">
                <a:solidFill>
                  <a:prstClr val="black"/>
                </a:solidFill>
                <a:effectLst>
                  <a:glow rad="127000">
                    <a:prstClr val="white"/>
                  </a:glow>
                </a:effectLst>
                <a:latin typeface="Comic Sans MS" panose="030F0702030302020204" pitchFamily="66" charset="0"/>
              </a:rPr>
              <a:t>Let’s talk.</a:t>
            </a:r>
            <a:endParaRPr lang="en-US" sz="6600" b="1" dirty="0">
              <a:solidFill>
                <a:prstClr val="black"/>
              </a:solidFill>
              <a:effectLst>
                <a:glow rad="127000">
                  <a:prstClr val="white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44" y="-73721"/>
            <a:ext cx="1587897" cy="1500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22" y="3390406"/>
            <a:ext cx="5180763" cy="5015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06" y="4303386"/>
            <a:ext cx="4725993" cy="3525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543" y="3281146"/>
            <a:ext cx="4725993" cy="509178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030012" y="7863848"/>
            <a:ext cx="1194181" cy="1019508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endParaRPr lang="en-US" sz="6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02070" y="7961206"/>
            <a:ext cx="1194181" cy="1019508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prstClr val="white"/>
                </a:solidFill>
                <a:latin typeface="Calibri" panose="020F0502020204030204"/>
              </a:rPr>
              <a:t>b</a:t>
            </a:r>
            <a:endParaRPr lang="en-US" sz="6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367973" y="7912833"/>
            <a:ext cx="1194181" cy="1127752"/>
          </a:xfrm>
          <a:prstGeom prst="ellipse">
            <a:avLst/>
          </a:prstGeom>
          <a:solidFill>
            <a:srgbClr val="EB9FC3"/>
          </a:solidFill>
          <a:ln>
            <a:solidFill>
              <a:srgbClr val="EB9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000" b="1" dirty="0">
                <a:solidFill>
                  <a:prstClr val="white"/>
                </a:solidFill>
                <a:latin typeface="Calibri" panose="020F0502020204030204"/>
              </a:rPr>
              <a:t>c</a:t>
            </a:r>
            <a:endParaRPr lang="en-US" sz="6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8" y="1472463"/>
            <a:ext cx="10233464" cy="2830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3664" y="2282410"/>
            <a:ext cx="9316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6600" dirty="0">
                <a:solidFill>
                  <a:srgbClr val="002D86"/>
                </a:solidFill>
                <a:latin typeface="Comic Sans MS" panose="030F0702030302020204" pitchFamily="66" charset="0"/>
              </a:rPr>
              <a:t>What can you see?</a:t>
            </a:r>
            <a:endParaRPr lang="en-US" sz="66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28" y="1715426"/>
            <a:ext cx="6478594" cy="218507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0917224" y="2221144"/>
            <a:ext cx="6095681" cy="1991656"/>
            <a:chOff x="3666575" y="2104701"/>
            <a:chExt cx="2421247" cy="738662"/>
          </a:xfrm>
        </p:grpSpPr>
        <p:sp>
          <p:nvSpPr>
            <p:cNvPr id="29" name="TextBox 28"/>
            <p:cNvSpPr txBox="1"/>
            <p:nvPr/>
          </p:nvSpPr>
          <p:spPr>
            <a:xfrm>
              <a:off x="3666575" y="2104701"/>
              <a:ext cx="2421247" cy="73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600"/>
              <a:r>
                <a:rPr lang="en-US" sz="6600" dirty="0">
                  <a:solidFill>
                    <a:srgbClr val="002D86"/>
                  </a:solidFill>
                  <a:latin typeface="Comic Sans MS" panose="030F0702030302020204" pitchFamily="66" charset="0"/>
                </a:rPr>
                <a:t>I         .       </a:t>
              </a:r>
              <a:endParaRPr lang="en-US" sz="6600" dirty="0">
                <a:solidFill>
                  <a:srgbClr val="002D86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547180" y="2389326"/>
              <a:ext cx="808970" cy="0"/>
            </a:xfrm>
            <a:prstGeom prst="line">
              <a:avLst/>
            </a:prstGeom>
            <a:ln w="28575">
              <a:solidFill>
                <a:srgbClr val="0F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WPS Presentation</Application>
  <PresentationFormat>Custom</PresentationFormat>
  <Paragraphs>110</Paragraphs>
  <Slides>17</Slides>
  <Notes>6</Notes>
  <HiddenSlides>0</HiddenSlides>
  <MMClips>17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6" baseType="lpstr">
      <vt:lpstr>Arial</vt:lpstr>
      <vt:lpstr>SimSun</vt:lpstr>
      <vt:lpstr>Wingdings</vt:lpstr>
      <vt:lpstr>Congenial Black</vt:lpstr>
      <vt:lpstr>Yu Gothic UI</vt:lpstr>
      <vt:lpstr>Comic Sans MS</vt:lpstr>
      <vt:lpstr>Congenial</vt:lpstr>
      <vt:lpstr>Comic Sans MS</vt:lpstr>
      <vt:lpstr>Times New Roman</vt:lpstr>
      <vt:lpstr>Calibri</vt:lpstr>
      <vt:lpstr>Microsoft YaHei</vt:lpstr>
      <vt:lpstr>Arial Unicode MS</vt:lpstr>
      <vt:lpstr>Calibri Light</vt:lpstr>
      <vt:lpstr>Arial</vt:lpstr>
      <vt:lpstr>Agrandir Grand Black</vt:lpstr>
      <vt:lpstr>Office Theme</vt:lpstr>
      <vt:lpstr>1_Office Theme</vt:lpstr>
      <vt:lpstr>Theme14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ENGLISH WITH</dc:title>
  <dc:creator>OEM</dc:creator>
  <cp:lastModifiedBy>Phương Linh Trần</cp:lastModifiedBy>
  <cp:revision>44</cp:revision>
  <dcterms:created xsi:type="dcterms:W3CDTF">2006-08-16T00:00:00Z</dcterms:created>
  <dcterms:modified xsi:type="dcterms:W3CDTF">2026-01-04T03:43:24Z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15DCC0A85A2F4D46B288C160677ABD62_12</vt:lpwstr>
  </property>
  <property fmtid="{D5CDD505-2E9C-101B-9397-08002B2CF9AE}" pid="3" name="KSOProductBuildVer">
    <vt:lpwstr>1033-12.2.0.22222</vt:lpwstr>
  </property>
</Properties>
</file>