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326" r:id="rId5"/>
    <p:sldId id="298" r:id="rId6"/>
    <p:sldId id="275" r:id="rId8"/>
    <p:sldId id="277" r:id="rId9"/>
    <p:sldId id="279" r:id="rId10"/>
    <p:sldId id="321" r:id="rId11"/>
    <p:sldId id="281" r:id="rId12"/>
    <p:sldId id="303" r:id="rId13"/>
    <p:sldId id="283" r:id="rId14"/>
    <p:sldId id="284" r:id="rId15"/>
    <p:sldId id="285" r:id="rId16"/>
    <p:sldId id="286" r:id="rId17"/>
    <p:sldId id="287" r:id="rId18"/>
    <p:sldId id="290" r:id="rId19"/>
    <p:sldId id="291" r:id="rId20"/>
    <p:sldId id="292" r:id="rId21"/>
    <p:sldId id="293" r:id="rId22"/>
    <p:sldId id="294" r:id="rId23"/>
    <p:sldId id="305" r:id="rId24"/>
    <p:sldId id="306" r:id="rId25"/>
    <p:sldId id="307" r:id="rId26"/>
  </p:sldIdLst>
  <p:sldSz cx="12192000" cy="6858000"/>
  <p:notesSz cx="6858000" cy="9144000"/>
  <p:embeddedFontLst>
    <p:embeddedFont>
      <p:font typeface=".VnAvant" panose="020B7200000000000000" pitchFamily="34" charset="0"/>
      <p:regular r:id="rId30"/>
      <p:bold r:id="rId31"/>
      <p:italic r:id="rId32"/>
      <p:boldItalic r:id="rId33"/>
    </p:embeddedFont>
    <p:embeddedFont>
      <p:font typeface="Calibri" panose="020F0502020204030204"/>
      <p:regular r:id="rId34"/>
      <p:bold r:id="rId35"/>
      <p:italic r:id="rId36"/>
      <p:boldItalic r:id="rId37"/>
    </p:embeddedFont>
    <p:embeddedFont>
      <p:font typeface="Calibri Light" panose="020F030202020403020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5C55EB-2C4B-3847-9F26-299DB984E984}">
          <p14:sldIdLst>
            <p14:sldId id="326"/>
            <p14:sldId id="298"/>
          </p14:sldIdLst>
        </p14:section>
        <p14:section name="Warm-up" id="{D7B52216-9C85-3C4D-8C36-7627125A090D}">
          <p14:sldIdLst/>
        </p14:section>
        <p14:section name="Listen and repeat" id="{674C6DFD-DC61-EF4D-81C7-B81766BF7687}">
          <p14:sldIdLst>
            <p14:sldId id="275"/>
            <p14:sldId id="277"/>
            <p14:sldId id="279"/>
          </p14:sldIdLst>
        </p14:section>
        <p14:section name="Point and say" id="{20F18708-447C-5644-8681-A3C48D91D07B}">
          <p14:sldIdLst>
            <p14:sldId id="321"/>
            <p14:sldId id="281"/>
          </p14:sldIdLst>
        </p14:section>
        <p14:section name="Game" id="{16CA8C6A-ED7E-CE40-B728-BEA0499E4ACA}">
          <p14:sldIdLst>
            <p14:sldId id="303"/>
            <p14:sldId id="283"/>
            <p14:sldId id="284"/>
            <p14:sldId id="285"/>
            <p14:sldId id="286"/>
            <p14:sldId id="287"/>
            <p14:sldId id="290"/>
            <p14:sldId id="291"/>
            <p14:sldId id="292"/>
            <p14:sldId id="293"/>
            <p14:sldId id="294"/>
          </p14:sldIdLst>
        </p14:section>
        <p14:section name="Wrap-up" id="{E6D7B93F-8668-8047-AF12-053DD6CA7CBA}">
          <p14:sldIdLst>
            <p14:sldId id="305"/>
            <p14:sldId id="306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5025" autoAdjust="0"/>
  </p:normalViewPr>
  <p:slideViewPr>
    <p:cSldViewPr showGuides="1">
      <p:cViewPr varScale="1">
        <p:scale>
          <a:sx n="79" d="100"/>
          <a:sy n="79" d="100"/>
        </p:scale>
        <p:origin x="79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3D25-0E2E-40C7-85C8-E8D24E697A3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the unit, pupils will be able to: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chips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chant.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recognize the words in different situations when listening.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use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talk about someone’s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favourite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food/drinks. </a:t>
            </a:r>
            <a:endParaRPr lang="en-US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 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ffectLst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song with the structure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like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end of lesson 1, pupils will be able to: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isolation and in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(chicken, chips, fish and milk) in the picture and 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pPr marL="0" indent="0">
              <a:buFontTx/>
              <a:buNone/>
            </a:pP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vocabulary of the lesson on slide.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goodbye.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 and repeat vocabulary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are able to identify and pronounce 4 words: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fish, chips, milk, chicken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correctly.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pictures on slide and says the words.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pronounce each sound of the word separately, for example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f-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listen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mins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(as teams).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sticks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flashcards and word cards on the board randomly.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has pupils go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the board and put word cards under the matching flashcards.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checks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pronunciation individually.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points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 picture and has 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word.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pPr marL="0" indent="0">
              <a:buFontTx/>
              <a:buNone/>
            </a:pP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Goal: 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point to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food/drinks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the picture and say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words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fish, milk.</a:t>
            </a:r>
            <a:b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Listen, point and repeat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Pupils are able to point to the correct picture and pronounce the words.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audio.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 and point only.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time: Pupils listen, point and repeat.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repeat the words as a class and teams.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Listen, point and repeat (in pairs)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pairs: 1 pupil points, 1 pupil says the words.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goes around the class and gives feedback on pupils’ pronunciation. 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mins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Hands on your head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your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put a hand on their head.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word, pupils quickly slap on the corresponding picture, then put their hand back to the head.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some pupils say the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Game:  What’ s missing?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6 mins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on slide 4 pictures.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read all the words. After that, a picture will disappear. Pupils guess the word.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gives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 if pupils are correct.</a:t>
            </a:r>
            <a:r>
              <a:rPr lang="en-US" dirty="0">
                <a:effectLst/>
              </a:rPr>
              <a:t> </a:t>
            </a:r>
            <a:endParaRPr lang="en-US" dirty="0">
              <a:effectLst/>
            </a:endParaRPr>
          </a:p>
          <a:p>
            <a:pPr marL="0" indent="0">
              <a:buFontTx/>
              <a:buNone/>
            </a:pPr>
            <a:r>
              <a:rPr lang="en-US" baseline="0" dirty="0">
                <a:effectLst/>
              </a:rPr>
              <a:t>Note: </a:t>
            </a:r>
            <a:r>
              <a:rPr lang="en-US" baseline="0" dirty="0" smtClean="0">
                <a:effectLst/>
              </a:rPr>
              <a:t>I</a:t>
            </a:r>
            <a:r>
              <a:rPr lang="en-US" baseline="0" dirty="0" smtClean="0">
                <a:effectLst/>
              </a:rPr>
              <a:t>n </a:t>
            </a:r>
            <a:r>
              <a:rPr lang="en-US" baseline="0" dirty="0">
                <a:effectLst/>
              </a:rPr>
              <a:t>some slides there are only words, in other there are both words and pictures.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E36F0-4D33-490A-A336-610FCB4A8DB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AEFB-D02A-44BA-A343-6F9A5BAAF2F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>
            <a:fillRect/>
          </a:stretch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>
            <a:fillRect/>
          </a:stretch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>
            <a:fillRect/>
          </a:stretch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>
            <a:fillRect/>
          </a:stretch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endParaRPr lang="en-US" b="1" spc="3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>
            <a:fillRect/>
          </a:stretch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>
            <a:fillRect/>
          </a:stretch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>
            <a:fillRect/>
          </a:stretch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>
            <a:fillRect/>
          </a:stretch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endParaRPr lang="en-US" b="1" spc="3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>
            <a:fillRect/>
          </a:stretch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>
            <a:fillRect/>
          </a:stretch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>
            <a:fillRect/>
          </a:stretch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>
            <a:fillRect/>
          </a:stretch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endParaRPr lang="en-US" b="1" spc="3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>
            <a:fillRect/>
          </a:stretch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>
            <a:fillRect/>
          </a:stretch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>
            <a:fillRect/>
          </a:stretch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>
            <a:fillRect/>
          </a:stretch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endParaRPr lang="en-US" b="1" spc="3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>
            <a:fillRect/>
          </a:stretch>
        </p:blipFill>
        <p:spPr bwMode="auto">
          <a:xfrm>
            <a:off x="1821323" y="4610602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>
            <a:fillRect/>
          </a:stretch>
        </p:blipFill>
        <p:spPr bwMode="auto">
          <a:xfrm>
            <a:off x="2450193" y="1405770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1316" y="3467595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1934618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250742" y="4724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f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sh</a:t>
            </a:r>
            <a:endParaRPr lang="en-US" sz="8800" b="1" spc="300" dirty="0">
              <a:latin typeface=".VnAvant" panose="020B72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7315200" y="1419144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m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lk</a:t>
            </a:r>
            <a:endParaRPr lang="en-US" sz="8800" b="1" spc="3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>
            <a:fillRect/>
          </a:stretch>
        </p:blipFill>
        <p:spPr bwMode="auto">
          <a:xfrm>
            <a:off x="2450193" y="1405770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>
            <a:fillRect/>
          </a:stretch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>
            <a:fillRect/>
          </a:stretch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857850"/>
            <a:ext cx="4267200" cy="1143000"/>
          </a:xfrm>
        </p:spPr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cken</a:t>
            </a:r>
            <a:endParaRPr lang="en-US" sz="7200" b="1" spc="300" dirty="0"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1934618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endParaRPr lang="en-US" b="1" spc="3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>
            <a:fillRect/>
          </a:stretch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>
            <a:fillRect/>
          </a:stretch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8800" y="4419600"/>
            <a:ext cx="4122284" cy="1143000"/>
          </a:xfrm>
        </p:spPr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cken</a:t>
            </a:r>
            <a:endParaRPr lang="en-US" sz="7200" b="1" spc="300" dirty="0"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1934618" y="1382104"/>
            <a:ext cx="309458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300" dirty="0">
                <a:latin typeface=".VnAvant" panose="020B7200000000000000" pitchFamily="34" charset="0"/>
              </a:rPr>
              <a:t>ch</a:t>
            </a:r>
            <a:r>
              <a:rPr lang="en-US" sz="80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spc="300" dirty="0">
                <a:latin typeface=".VnAvant" panose="020B7200000000000000" pitchFamily="34" charset="0"/>
              </a:rPr>
              <a:t>ps</a:t>
            </a:r>
            <a:endParaRPr lang="en-US" sz="8000" b="1" spc="300" dirty="0"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endParaRPr lang="en-US" b="1" spc="3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>
            <a:fillRect/>
          </a:stretch>
        </p:blipFill>
        <p:spPr bwMode="auto">
          <a:xfrm>
            <a:off x="1821323" y="4610602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>
            <a:fillRect/>
          </a:stretch>
        </p:blipFill>
        <p:spPr bwMode="auto">
          <a:xfrm>
            <a:off x="8096331" y="1259965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21316" y="3467595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2039988" y="1330149"/>
            <a:ext cx="30380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spc="300" dirty="0">
                <a:latin typeface=".VnAvant" panose="020B7200000000000000" pitchFamily="34" charset="0"/>
              </a:rPr>
              <a:t>ch</a:t>
            </a:r>
            <a:r>
              <a:rPr lang="en-US" sz="80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spc="300" dirty="0">
                <a:latin typeface=".VnAvant" panose="020B7200000000000000" pitchFamily="34" charset="0"/>
              </a:rPr>
              <a:t>ps</a:t>
            </a:r>
            <a:endParaRPr lang="en-US" sz="8000" b="1" spc="300" dirty="0"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275482" y="4724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300" dirty="0">
                <a:latin typeface=".VnAvant" panose="020B7200000000000000" pitchFamily="34" charset="0"/>
              </a:rPr>
              <a:t>f</a:t>
            </a:r>
            <a:r>
              <a:rPr lang="en-US" sz="88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spc="300" dirty="0">
                <a:latin typeface=".VnAvant" panose="020B7200000000000000" pitchFamily="34" charset="0"/>
              </a:rPr>
              <a:t>sh</a:t>
            </a:r>
            <a:endParaRPr lang="en-US" sz="8800" b="1" spc="300" dirty="0">
              <a:latin typeface=".VnAvant" panose="020B72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7459416" y="262763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endParaRPr lang="en-US" b="1" spc="3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4495800"/>
            <a:ext cx="4579484" cy="1143000"/>
          </a:xfrm>
        </p:spPr>
        <p:txBody>
          <a:bodyPr>
            <a:noAutofit/>
          </a:bodyPr>
          <a:lstStyle/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cken</a:t>
            </a:r>
            <a:endParaRPr lang="en-US" sz="8000" b="1" dirty="0"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1961337" y="1600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atin typeface=".VnAvant" panose="020B7200000000000000" pitchFamily="34" charset="0"/>
              </a:rPr>
              <a:t>ch</a:t>
            </a:r>
            <a:r>
              <a:rPr 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000" b="1" dirty="0">
                <a:latin typeface=".VnAvant" panose="020B7200000000000000" pitchFamily="34" charset="0"/>
              </a:rPr>
              <a:t>ps</a:t>
            </a:r>
            <a:endParaRPr lang="en-US" sz="8000" b="1" dirty="0"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208189" y="51054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.VnAvant" panose="020B7200000000000000" pitchFamily="34" charset="0"/>
              </a:rPr>
              <a:t>f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latin typeface=".VnAvant" panose="020B7200000000000000" pitchFamily="34" charset="0"/>
              </a:rPr>
              <a:t>sh</a:t>
            </a:r>
            <a:endParaRPr lang="en-US" sz="8800" b="1" dirty="0">
              <a:latin typeface=".VnAvant" panose="020B72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7208189" y="6858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.VnAvant" panose="020B7200000000000000" pitchFamily="34" charset="0"/>
              </a:rPr>
              <a:t>m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latin typeface=".VnAvant" panose="020B7200000000000000" pitchFamily="34" charset="0"/>
              </a:rPr>
              <a:t>lk</a:t>
            </a:r>
            <a:endParaRPr lang="en-US" sz="88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  <a:endParaRPr lang="en-US" sz="88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>
            <a:fillRect/>
          </a:stretch>
        </p:blipFill>
        <p:spPr bwMode="auto">
          <a:xfrm>
            <a:off x="7658489" y="1905000"/>
            <a:ext cx="2614295" cy="28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0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84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6066" y="1258279"/>
            <a:ext cx="8359883" cy="297634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5 – Lesson 1</a:t>
            </a:r>
            <a:br>
              <a:rPr lang="en-US" sz="6600" dirty="0">
                <a:solidFill>
                  <a:srgbClr val="FFFFFF"/>
                </a:solidFill>
              </a:rPr>
            </a:br>
            <a:r>
              <a:rPr lang="en-US" sz="6600" dirty="0">
                <a:solidFill>
                  <a:srgbClr val="FFFFFF"/>
                </a:solidFill>
              </a:rPr>
              <a:t>At the fish and chip shop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7591" y="5318990"/>
            <a:ext cx="7062674" cy="723670"/>
          </a:xfrm>
        </p:spPr>
        <p:txBody>
          <a:bodyPr anchor="t">
            <a:normAutofit/>
          </a:bodyPr>
          <a:lstStyle/>
          <a:p>
            <a:pPr algn="l"/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  <a:endParaRPr lang="en-US" sz="88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1946" y="2564885"/>
            <a:ext cx="3105583" cy="1743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82601" y="476786"/>
            <a:ext cx="5409338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669" y="1269263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  <a:endParaRPr lang="en-US" sz="88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947160" y="4424906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412597" y="476786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>
            <a:fillRect/>
          </a:stretch>
        </p:blipFill>
        <p:spPr bwMode="auto">
          <a:xfrm>
            <a:off x="7291939" y="2562986"/>
            <a:ext cx="3065688" cy="17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latin typeface=".VnAvant" panose="020B7200000000000000" pitchFamily="34" charset="0"/>
              </a:rPr>
              <a:t>ch</a:t>
            </a:r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dirty="0">
                <a:latin typeface=".VnAvant" panose="020B7200000000000000" pitchFamily="34" charset="0"/>
              </a:rPr>
              <a:t>cken</a:t>
            </a:r>
            <a:endParaRPr lang="en-US" sz="7200" b="1" dirty="0">
              <a:latin typeface=".VnAvant" panose="020B72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54234" y="1280319"/>
            <a:ext cx="7283532" cy="4548156"/>
            <a:chOff x="930234" y="1280319"/>
            <a:chExt cx="7283532" cy="454815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19820" r="14663" b="19307"/>
            <a:stretch>
              <a:fillRect/>
            </a:stretch>
          </p:blipFill>
          <p:spPr bwMode="auto">
            <a:xfrm>
              <a:off x="930234" y="2209800"/>
              <a:ext cx="7283532" cy="361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chicken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4419600" y="1280319"/>
              <a:ext cx="396081" cy="39608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ch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ps</a:t>
            </a:r>
            <a:endParaRPr lang="en-US" sz="7200" b="1" spc="300" dirty="0">
              <a:latin typeface=".VnAvant" panose="020B72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97979" y="1295407"/>
            <a:ext cx="4596055" cy="5443151"/>
            <a:chOff x="2273972" y="1295400"/>
            <a:chExt cx="4596055" cy="544315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40" t="13693" r="27534" b="10270"/>
            <a:stretch>
              <a:fillRect/>
            </a:stretch>
          </p:blipFill>
          <p:spPr bwMode="auto">
            <a:xfrm>
              <a:off x="2273972" y="1752600"/>
              <a:ext cx="4596055" cy="498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chips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4412455" y="1295400"/>
              <a:ext cx="319088" cy="31908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spc="300" dirty="0">
                <a:latin typeface=".VnAvant" panose="020B7200000000000000" pitchFamily="34" charset="0"/>
              </a:rPr>
              <a:t>m</a:t>
            </a:r>
            <a:r>
              <a:rPr lang="en-US" sz="72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7200" b="1" spc="300" dirty="0">
                <a:latin typeface=".VnAvant" panose="020B7200000000000000" pitchFamily="34" charset="0"/>
              </a:rPr>
              <a:t>lk</a:t>
            </a:r>
            <a:endParaRPr lang="en-US" sz="7200" b="1" spc="300" dirty="0">
              <a:latin typeface=".VnAvant" panose="020B72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88722" y="1357312"/>
            <a:ext cx="3205448" cy="5535324"/>
            <a:chOff x="3064722" y="1357312"/>
            <a:chExt cx="3205448" cy="5535324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8" t="12972" r="33233" b="8649"/>
            <a:stretch>
              <a:fillRect/>
            </a:stretch>
          </p:blipFill>
          <p:spPr bwMode="auto">
            <a:xfrm>
              <a:off x="3064722" y="2209800"/>
              <a:ext cx="3205448" cy="4682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milk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4507902" y="1357312"/>
              <a:ext cx="319088" cy="31908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drawing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053" y="3064189"/>
            <a:ext cx="3110334" cy="146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85" y="3429000"/>
            <a:ext cx="1451482" cy="144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45" y="4528469"/>
            <a:ext cx="1288235" cy="128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Hands on your head!</a:t>
            </a:r>
            <a:endParaRPr lang="en-US" sz="5400" b="1" dirty="0">
              <a:latin typeface=".VnAvant" panose="020B72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95" y="1600207"/>
            <a:ext cx="666322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80623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6552" y="2362207"/>
            <a:ext cx="4578896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</a:br>
            <a:r>
              <a:rPr lang="en-US" sz="8800" dirty="0">
                <a:solidFill>
                  <a:srgbClr val="FFFFFF"/>
                </a:solidFill>
                <a:latin typeface=".VnAvant" panose="020B7200000000000000" pitchFamily="34" charset="0"/>
              </a:rPr>
              <a:t>GAME</a:t>
            </a:r>
            <a:endParaRPr lang="en-US" sz="8800" dirty="0">
              <a:solidFill>
                <a:srgbClr val="FFFFFF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>
            <a:fillRect/>
          </a:stretch>
        </p:blipFill>
        <p:spPr bwMode="auto">
          <a:xfrm>
            <a:off x="2057407" y="1447807"/>
            <a:ext cx="3256733" cy="185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>
            <a:fillRect/>
          </a:stretch>
        </p:blipFill>
        <p:spPr bwMode="auto">
          <a:xfrm>
            <a:off x="7841276" y="1295407"/>
            <a:ext cx="1788265" cy="193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>
            <a:fillRect/>
          </a:stretch>
        </p:blipFill>
        <p:spPr bwMode="auto">
          <a:xfrm>
            <a:off x="7010400" y="4870199"/>
            <a:ext cx="3268416" cy="177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>
            <a:fillRect/>
          </a:stretch>
        </p:blipFill>
        <p:spPr bwMode="auto">
          <a:xfrm>
            <a:off x="2660923" y="4522710"/>
            <a:ext cx="1577535" cy="230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76066" y="304800"/>
            <a:ext cx="2819400" cy="1143000"/>
          </a:xfrm>
        </p:spPr>
        <p:txBody>
          <a:bodyPr>
            <a:noAutofit/>
          </a:bodyPr>
          <a:lstStyle/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7234908" y="274638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234908" y="371485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endParaRPr lang="en-US" b="1" spc="300" dirty="0">
              <a:latin typeface=".VnAvant" panose="020B7200000000000000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2039983" y="3505200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endParaRPr lang="en-US" b="1" spc="300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</Words>
  <Application>WPS Presentation</Application>
  <PresentationFormat>Widescreen</PresentationFormat>
  <Paragraphs>98</Paragraphs>
  <Slides>21</Slides>
  <Notes>23</Notes>
  <HiddenSlides>0</HiddenSlides>
  <MMClips>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SimSun</vt:lpstr>
      <vt:lpstr>Wingdings</vt:lpstr>
      <vt:lpstr>Candara Light</vt:lpstr>
      <vt:lpstr>.VnAvant</vt:lpstr>
      <vt:lpstr>Calibri</vt:lpstr>
      <vt:lpstr>Microsoft YaHei</vt:lpstr>
      <vt:lpstr>Arial Unicode MS</vt:lpstr>
      <vt:lpstr>Calibri Light</vt:lpstr>
      <vt:lpstr>Arial</vt:lpstr>
      <vt:lpstr>Office Theme</vt:lpstr>
      <vt:lpstr>2_Office Theme</vt:lpstr>
      <vt:lpstr>3_Office Theme</vt:lpstr>
      <vt:lpstr>PowerPoint 演示文稿</vt:lpstr>
      <vt:lpstr>Unit 5 – Lesson 1 At the fish and chip shop</vt:lpstr>
      <vt:lpstr>chicken</vt:lpstr>
      <vt:lpstr>chips</vt:lpstr>
      <vt:lpstr>milk</vt:lpstr>
      <vt:lpstr>PowerPoint 演示文稿</vt:lpstr>
      <vt:lpstr>Hands on your head!</vt:lpstr>
      <vt:lpstr> GAME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chicken</vt:lpstr>
      <vt:lpstr>Goodbye</vt:lpstr>
      <vt:lpstr>Goodbye</vt:lpstr>
      <vt:lpstr>Goodbye</vt:lpstr>
    </vt:vector>
  </TitlesOfParts>
  <Company>Updatesofts Forums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In the fish and chips shop</dc:title>
  <dc:creator>DANKO</dc:creator>
  <cp:lastModifiedBy>Phương Linh Trần</cp:lastModifiedBy>
  <cp:revision>45</cp:revision>
  <dcterms:created xsi:type="dcterms:W3CDTF">2019-11-26T08:31:00Z</dcterms:created>
  <dcterms:modified xsi:type="dcterms:W3CDTF">2026-01-04T02:35:54Z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DC33FCDF49FC40C1B859E6B5CE0776D1_12</vt:lpwstr>
  </property>
  <property fmtid="{D5CDD505-2E9C-101B-9397-08002B2CF9AE}" pid="3" name="KSOProductBuildVer">
    <vt:lpwstr>1033-12.2.0.22222</vt:lpwstr>
  </property>
</Properties>
</file>