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90" r:id="rId2"/>
    <p:sldId id="266" r:id="rId3"/>
    <p:sldId id="289" r:id="rId4"/>
    <p:sldId id="281" r:id="rId5"/>
    <p:sldId id="288" r:id="rId6"/>
    <p:sldId id="267" r:id="rId7"/>
    <p:sldId id="268" r:id="rId8"/>
    <p:sldId id="269" r:id="rId9"/>
    <p:sldId id="273" r:id="rId10"/>
    <p:sldId id="270" r:id="rId11"/>
    <p:sldId id="279" r:id="rId12"/>
    <p:sldId id="271" r:id="rId13"/>
    <p:sldId id="272" r:id="rId14"/>
  </p:sldIdLst>
  <p:sldSz cx="9144000" cy="5143500" type="screen16x9"/>
  <p:notesSz cx="6858000" cy="9144000"/>
  <p:defaultText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F2F7"/>
    <a:srgbClr val="E2F1F6"/>
    <a:srgbClr val="EE0000"/>
    <a:srgbClr val="DCF0C6"/>
    <a:srgbClr val="A9DA74"/>
    <a:srgbClr val="CAE8AA"/>
    <a:srgbClr val="5BD4FF"/>
    <a:srgbClr val="25C6FF"/>
    <a:srgbClr val="FFDB69"/>
    <a:srgbClr val="BEE3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87722" autoAdjust="0"/>
  </p:normalViewPr>
  <p:slideViewPr>
    <p:cSldViewPr>
      <p:cViewPr varScale="1">
        <p:scale>
          <a:sx n="86" d="100"/>
          <a:sy n="86" d="100"/>
        </p:scale>
        <p:origin x="-672"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17/01/2026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mở</a:t>
            </a:r>
            <a:r>
              <a:rPr lang="en-US" baseline="0"/>
              <a:t> rộng thêm cho HS hiểu, trong một bài thơ, việc dùng các chữ có vần giống nhau sẽ làm cho bài thơ dễ đọc, nhịp điệu thơ hay hơn, dễ đọc diễn cảm hơn.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2</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FEA3F6-B450-4284-BB2C-4DA94784FDB0}" type="slidenum">
              <a:rPr lang="en-US" smtClean="0"/>
              <a:t>3</a:t>
            </a:fld>
            <a:endParaRPr lang="en-US"/>
          </a:p>
        </p:txBody>
      </p:sp>
    </p:spTree>
    <p:extLst>
      <p:ext uri="{BB962C8B-B14F-4D97-AF65-F5344CB8AC3E}">
        <p14:creationId xmlns:p14="http://schemas.microsoft.com/office/powerpoint/2010/main" val="891044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 chiếu</a:t>
            </a:r>
            <a:r>
              <a:rPr lang="en-US" baseline="0"/>
              <a:t> cho HS xem cách trình bày trước, sau đó nhấn tắt màn hình rồi đọc cho hs viết.</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382640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6</a:t>
            </a:fld>
            <a:endParaRPr lang="en-US"/>
          </a:p>
        </p:txBody>
      </p:sp>
    </p:spTree>
    <p:extLst>
      <p:ext uri="{BB962C8B-B14F-4D97-AF65-F5344CB8AC3E}">
        <p14:creationId xmlns:p14="http://schemas.microsoft.com/office/powerpoint/2010/main" val="243322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Câu</a:t>
            </a:r>
            <a:r>
              <a:rPr lang="en-US" baseline="0"/>
              <a:t> 1: Thỏ và các bạn quên khuấy đường về, Câu 2: … (nên khai thác từ từ từng chi tiết chứ đừng dùng 1 câu hỏi và 1 câu tl cho đoạn này.</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7</a:t>
            </a:fld>
            <a:endParaRPr lang="en-US"/>
          </a:p>
        </p:txBody>
      </p:sp>
    </p:spTree>
    <p:extLst>
      <p:ext uri="{BB962C8B-B14F-4D97-AF65-F5344CB8AC3E}">
        <p14:creationId xmlns:p14="http://schemas.microsoft.com/office/powerpoint/2010/main" val="2558436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8</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solidFill>
                  <a:srgbClr val="FF0000"/>
                </a:solidFill>
              </a:rPr>
              <a:t>GV giáo</a:t>
            </a:r>
            <a:r>
              <a:rPr lang="en-US" baseline="0">
                <a:solidFill>
                  <a:srgbClr val="FF0000"/>
                </a:solidFill>
              </a:rPr>
              <a:t> dục tình yêu với thiên nhiên, cho HS thấy nếu thiếu gió thì điều gì sẽ xảy ra…</a:t>
            </a:r>
            <a:endParaRPr lang="en-US">
              <a:solidFill>
                <a:srgbClr val="FF0000"/>
              </a:solidFill>
            </a:endParaRPr>
          </a:p>
        </p:txBody>
      </p:sp>
      <p:sp>
        <p:nvSpPr>
          <p:cNvPr id="4" name="Slide Number Placeholder 3"/>
          <p:cNvSpPr>
            <a:spLocks noGrp="1"/>
          </p:cNvSpPr>
          <p:nvPr>
            <p:ph type="sldNum" sz="quarter" idx="10"/>
          </p:nvPr>
        </p:nvSpPr>
        <p:spPr/>
        <p:txBody>
          <a:bodyPr/>
          <a:lstStyle/>
          <a:p>
            <a:fld id="{7AFEA3F6-B450-4284-BB2C-4DA94784FDB0}" type="slidenum">
              <a:rPr lang="en-US" smtClean="0"/>
              <a:t>9</a:t>
            </a:fld>
            <a:endParaRPr lang="en-US"/>
          </a:p>
        </p:txBody>
      </p:sp>
    </p:spTree>
    <p:extLst>
      <p:ext uri="{BB962C8B-B14F-4D97-AF65-F5344CB8AC3E}">
        <p14:creationId xmlns:p14="http://schemas.microsoft.com/office/powerpoint/2010/main" val="6654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654460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linh</a:t>
            </a:r>
            <a:r>
              <a:rPr lang="en-US" dirty="0"/>
              <a:t> </a:t>
            </a:r>
            <a:r>
              <a:rPr lang="en-US" dirty="0" err="1"/>
              <a:t>hoạt</a:t>
            </a:r>
            <a:r>
              <a:rPr lang="en-US" baseline="0" dirty="0"/>
              <a:t> </a:t>
            </a:r>
            <a:r>
              <a:rPr lang="en-US" baseline="0" dirty="0" err="1"/>
              <a:t>tổ</a:t>
            </a:r>
            <a:r>
              <a:rPr lang="en-US" baseline="0" dirty="0"/>
              <a:t> </a:t>
            </a:r>
            <a:r>
              <a:rPr lang="en-US" baseline="0" dirty="0" err="1"/>
              <a:t>chức</a:t>
            </a:r>
            <a:r>
              <a:rPr lang="en-US" baseline="0" dirty="0"/>
              <a:t> </a:t>
            </a:r>
            <a:r>
              <a:rPr lang="en-US" baseline="0" dirty="0" err="1"/>
              <a:t>trò</a:t>
            </a:r>
            <a:r>
              <a:rPr lang="en-US" baseline="0" dirty="0"/>
              <a:t> </a:t>
            </a:r>
            <a:r>
              <a:rPr lang="en-US" baseline="0" dirty="0" err="1"/>
              <a:t>chơi</a:t>
            </a:r>
            <a:r>
              <a:rPr lang="en-US" baseline="0" dirty="0"/>
              <a:t> ở </a:t>
            </a:r>
            <a:r>
              <a:rPr lang="en-US" baseline="0" dirty="0" err="1"/>
              <a:t>bảng</a:t>
            </a:r>
            <a:r>
              <a:rPr lang="en-US" baseline="0" dirty="0"/>
              <a:t> </a:t>
            </a:r>
            <a:r>
              <a:rPr lang="en-US" baseline="0" dirty="0" err="1"/>
              <a:t>lớp</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11</a:t>
            </a:fld>
            <a:endParaRPr lang="en-US"/>
          </a:p>
        </p:txBody>
      </p:sp>
    </p:spTree>
    <p:extLst>
      <p:ext uri="{BB962C8B-B14F-4D97-AF65-F5344CB8AC3E}">
        <p14:creationId xmlns:p14="http://schemas.microsoft.com/office/powerpoint/2010/main" val="668300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138" indent="0" algn="ctr">
              <a:buNone/>
              <a:defRPr>
                <a:solidFill>
                  <a:schemeClr val="tx1">
                    <a:tint val="75000"/>
                  </a:schemeClr>
                </a:solidFill>
              </a:defRPr>
            </a:lvl2pPr>
            <a:lvl3pPr marL="914276" indent="0" algn="ctr">
              <a:buNone/>
              <a:defRPr>
                <a:solidFill>
                  <a:schemeClr val="tx1">
                    <a:tint val="75000"/>
                  </a:schemeClr>
                </a:solidFill>
              </a:defRPr>
            </a:lvl3pPr>
            <a:lvl4pPr marL="1371414" indent="0" algn="ctr">
              <a:buNone/>
              <a:defRPr>
                <a:solidFill>
                  <a:schemeClr val="tx1">
                    <a:tint val="75000"/>
                  </a:schemeClr>
                </a:solidFill>
              </a:defRPr>
            </a:lvl4pPr>
            <a:lvl5pPr marL="1828552" indent="0" algn="ctr">
              <a:buNone/>
              <a:defRPr>
                <a:solidFill>
                  <a:schemeClr val="tx1">
                    <a:tint val="75000"/>
                  </a:schemeClr>
                </a:solidFill>
              </a:defRPr>
            </a:lvl5pPr>
            <a:lvl6pPr marL="2285690" indent="0" algn="ctr">
              <a:buNone/>
              <a:defRPr>
                <a:solidFill>
                  <a:schemeClr val="tx1">
                    <a:tint val="75000"/>
                  </a:schemeClr>
                </a:solidFill>
              </a:defRPr>
            </a:lvl6pPr>
            <a:lvl7pPr marL="2742828" indent="0" algn="ctr">
              <a:buNone/>
              <a:defRPr>
                <a:solidFill>
                  <a:schemeClr val="tx1">
                    <a:tint val="75000"/>
                  </a:schemeClr>
                </a:solidFill>
              </a:defRPr>
            </a:lvl7pPr>
            <a:lvl8pPr marL="3199966" indent="0" algn="ctr">
              <a:buNone/>
              <a:defRPr>
                <a:solidFill>
                  <a:schemeClr val="tx1">
                    <a:tint val="75000"/>
                  </a:schemeClr>
                </a:solidFill>
              </a:defRPr>
            </a:lvl8pPr>
            <a:lvl9pPr marL="3657104"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138" indent="0">
              <a:buNone/>
              <a:defRPr sz="1800">
                <a:solidFill>
                  <a:schemeClr val="tx1">
                    <a:tint val="75000"/>
                  </a:schemeClr>
                </a:solidFill>
              </a:defRPr>
            </a:lvl2pPr>
            <a:lvl3pPr marL="914276" indent="0">
              <a:buNone/>
              <a:defRPr sz="1600">
                <a:solidFill>
                  <a:schemeClr val="tx1">
                    <a:tint val="75000"/>
                  </a:schemeClr>
                </a:solidFill>
              </a:defRPr>
            </a:lvl3pPr>
            <a:lvl4pPr marL="1371414" indent="0">
              <a:buNone/>
              <a:defRPr sz="1400">
                <a:solidFill>
                  <a:schemeClr val="tx1">
                    <a:tint val="75000"/>
                  </a:schemeClr>
                </a:solidFill>
              </a:defRPr>
            </a:lvl4pPr>
            <a:lvl5pPr marL="1828552" indent="0">
              <a:buNone/>
              <a:defRPr sz="1400">
                <a:solidFill>
                  <a:schemeClr val="tx1">
                    <a:tint val="75000"/>
                  </a:schemeClr>
                </a:solidFill>
              </a:defRPr>
            </a:lvl5pPr>
            <a:lvl6pPr marL="2285690" indent="0">
              <a:buNone/>
              <a:defRPr sz="1400">
                <a:solidFill>
                  <a:schemeClr val="tx1">
                    <a:tint val="75000"/>
                  </a:schemeClr>
                </a:solidFill>
              </a:defRPr>
            </a:lvl6pPr>
            <a:lvl7pPr marL="2742828" indent="0">
              <a:buNone/>
              <a:defRPr sz="1400">
                <a:solidFill>
                  <a:schemeClr val="tx1">
                    <a:tint val="75000"/>
                  </a:schemeClr>
                </a:solidFill>
              </a:defRPr>
            </a:lvl7pPr>
            <a:lvl8pPr marL="3199966" indent="0">
              <a:buNone/>
              <a:defRPr sz="1400">
                <a:solidFill>
                  <a:schemeClr val="tx1">
                    <a:tint val="75000"/>
                  </a:schemeClr>
                </a:solidFill>
              </a:defRPr>
            </a:lvl8pPr>
            <a:lvl9pPr marL="3657104"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17/01/2026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138" indent="0">
              <a:buNone/>
              <a:defRPr sz="2000" b="1"/>
            </a:lvl2pPr>
            <a:lvl3pPr marL="914276" indent="0">
              <a:buNone/>
              <a:defRPr sz="1800" b="1"/>
            </a:lvl3pPr>
            <a:lvl4pPr marL="1371414" indent="0">
              <a:buNone/>
              <a:defRPr sz="1600" b="1"/>
            </a:lvl4pPr>
            <a:lvl5pPr marL="1828552" indent="0">
              <a:buNone/>
              <a:defRPr sz="1600" b="1"/>
            </a:lvl5pPr>
            <a:lvl6pPr marL="2285690" indent="0">
              <a:buNone/>
              <a:defRPr sz="1600" b="1"/>
            </a:lvl6pPr>
            <a:lvl7pPr marL="2742828" indent="0">
              <a:buNone/>
              <a:defRPr sz="1600" b="1"/>
            </a:lvl7pPr>
            <a:lvl8pPr marL="3199966" indent="0">
              <a:buNone/>
              <a:defRPr sz="1600" b="1"/>
            </a:lvl8pPr>
            <a:lvl9pPr marL="3657104"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EF851F-4C9B-4ED8-A706-7687066F5A2C}" type="datetimeFigureOut">
              <a:rPr lang="en-US" smtClean="0"/>
              <a:t>17/01/2026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EF851F-4C9B-4ED8-A706-7687066F5A2C}" type="datetimeFigureOut">
              <a:rPr lang="en-US" smtClean="0"/>
              <a:t>17/01/2026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17/01/2026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138" indent="0">
              <a:buNone/>
              <a:defRPr sz="2800"/>
            </a:lvl2pPr>
            <a:lvl3pPr marL="914276" indent="0">
              <a:buNone/>
              <a:defRPr sz="2400"/>
            </a:lvl3pPr>
            <a:lvl4pPr marL="1371414" indent="0">
              <a:buNone/>
              <a:defRPr sz="2000"/>
            </a:lvl4pPr>
            <a:lvl5pPr marL="1828552" indent="0">
              <a:buNone/>
              <a:defRPr sz="2000"/>
            </a:lvl5pPr>
            <a:lvl6pPr marL="2285690" indent="0">
              <a:buNone/>
              <a:defRPr sz="2000"/>
            </a:lvl6pPr>
            <a:lvl7pPr marL="2742828" indent="0">
              <a:buNone/>
              <a:defRPr sz="2000"/>
            </a:lvl7pPr>
            <a:lvl8pPr marL="3199966" indent="0">
              <a:buNone/>
              <a:defRPr sz="2000"/>
            </a:lvl8pPr>
            <a:lvl9pPr marL="3657104"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138" indent="0">
              <a:buNone/>
              <a:defRPr sz="1200"/>
            </a:lvl2pPr>
            <a:lvl3pPr marL="914276" indent="0">
              <a:buNone/>
              <a:defRPr sz="1000"/>
            </a:lvl3pPr>
            <a:lvl4pPr marL="1371414" indent="0">
              <a:buNone/>
              <a:defRPr sz="900"/>
            </a:lvl4pPr>
            <a:lvl5pPr marL="1828552" indent="0">
              <a:buNone/>
              <a:defRPr sz="900"/>
            </a:lvl5pPr>
            <a:lvl6pPr marL="2285690" indent="0">
              <a:buNone/>
              <a:defRPr sz="900"/>
            </a:lvl6pPr>
            <a:lvl7pPr marL="2742828" indent="0">
              <a:buNone/>
              <a:defRPr sz="900"/>
            </a:lvl7pPr>
            <a:lvl8pPr marL="3199966" indent="0">
              <a:buNone/>
              <a:defRPr sz="900"/>
            </a:lvl8pPr>
            <a:lvl9pPr marL="3657104"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17/01/2026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28" tIns="45714" rIns="91428" bIns="45714"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28" tIns="45714" rIns="91428" bIns="4571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4CEF851F-4C9B-4ED8-A706-7687066F5A2C}" type="datetimeFigureOut">
              <a:rPr lang="en-US" smtClean="0"/>
              <a:t>17/01/2026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76" rtl="0" eaLnBrk="1" latinLnBrk="0" hangingPunct="1">
        <a:spcBef>
          <a:spcPct val="0"/>
        </a:spcBef>
        <a:buNone/>
        <a:defRPr sz="4400" kern="1200">
          <a:solidFill>
            <a:schemeClr val="tx1"/>
          </a:solidFill>
          <a:latin typeface="+mj-lt"/>
          <a:ea typeface="+mj-ea"/>
          <a:cs typeface="+mj-cs"/>
        </a:defRPr>
      </a:lvl1pPr>
    </p:titleStyle>
    <p:bodyStyle>
      <a:lvl1pPr marL="342853" indent="-342853" algn="l" defTabSz="914276"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49" indent="-285711" algn="l" defTabSz="914276"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45" indent="-228569" algn="l" defTabSz="914276"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98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21"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59"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97"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35"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73" indent="-228569" algn="l" defTabSz="914276"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276" rtl="0" eaLnBrk="1" latinLnBrk="0" hangingPunct="1">
        <a:defRPr sz="1800" kern="1200">
          <a:solidFill>
            <a:schemeClr val="tx1"/>
          </a:solidFill>
          <a:latin typeface="+mn-lt"/>
          <a:ea typeface="+mn-ea"/>
          <a:cs typeface="+mn-cs"/>
        </a:defRPr>
      </a:lvl1pPr>
      <a:lvl2pPr marL="457138" algn="l" defTabSz="914276" rtl="0" eaLnBrk="1" latinLnBrk="0" hangingPunct="1">
        <a:defRPr sz="1800" kern="1200">
          <a:solidFill>
            <a:schemeClr val="tx1"/>
          </a:solidFill>
          <a:latin typeface="+mn-lt"/>
          <a:ea typeface="+mn-ea"/>
          <a:cs typeface="+mn-cs"/>
        </a:defRPr>
      </a:lvl2pPr>
      <a:lvl3pPr marL="914276" algn="l" defTabSz="914276" rtl="0" eaLnBrk="1" latinLnBrk="0" hangingPunct="1">
        <a:defRPr sz="1800" kern="1200">
          <a:solidFill>
            <a:schemeClr val="tx1"/>
          </a:solidFill>
          <a:latin typeface="+mn-lt"/>
          <a:ea typeface="+mn-ea"/>
          <a:cs typeface="+mn-cs"/>
        </a:defRPr>
      </a:lvl3pPr>
      <a:lvl4pPr marL="1371414" algn="l" defTabSz="914276" rtl="0" eaLnBrk="1" latinLnBrk="0" hangingPunct="1">
        <a:defRPr sz="1800" kern="1200">
          <a:solidFill>
            <a:schemeClr val="tx1"/>
          </a:solidFill>
          <a:latin typeface="+mn-lt"/>
          <a:ea typeface="+mn-ea"/>
          <a:cs typeface="+mn-cs"/>
        </a:defRPr>
      </a:lvl4pPr>
      <a:lvl5pPr marL="1828552" algn="l" defTabSz="914276" rtl="0" eaLnBrk="1" latinLnBrk="0" hangingPunct="1">
        <a:defRPr sz="1800" kern="1200">
          <a:solidFill>
            <a:schemeClr val="tx1"/>
          </a:solidFill>
          <a:latin typeface="+mn-lt"/>
          <a:ea typeface="+mn-ea"/>
          <a:cs typeface="+mn-cs"/>
        </a:defRPr>
      </a:lvl5pPr>
      <a:lvl6pPr marL="2285690" algn="l" defTabSz="914276" rtl="0" eaLnBrk="1" latinLnBrk="0" hangingPunct="1">
        <a:defRPr sz="1800" kern="1200">
          <a:solidFill>
            <a:schemeClr val="tx1"/>
          </a:solidFill>
          <a:latin typeface="+mn-lt"/>
          <a:ea typeface="+mn-ea"/>
          <a:cs typeface="+mn-cs"/>
        </a:defRPr>
      </a:lvl6pPr>
      <a:lvl7pPr marL="2742828" algn="l" defTabSz="914276" rtl="0" eaLnBrk="1" latinLnBrk="0" hangingPunct="1">
        <a:defRPr sz="1800" kern="1200">
          <a:solidFill>
            <a:schemeClr val="tx1"/>
          </a:solidFill>
          <a:latin typeface="+mn-lt"/>
          <a:ea typeface="+mn-ea"/>
          <a:cs typeface="+mn-cs"/>
        </a:defRPr>
      </a:lvl7pPr>
      <a:lvl8pPr marL="3199966" algn="l" defTabSz="914276" rtl="0" eaLnBrk="1" latinLnBrk="0" hangingPunct="1">
        <a:defRPr sz="1800" kern="1200">
          <a:solidFill>
            <a:schemeClr val="tx1"/>
          </a:solidFill>
          <a:latin typeface="+mn-lt"/>
          <a:ea typeface="+mn-ea"/>
          <a:cs typeface="+mn-cs"/>
        </a:defRPr>
      </a:lvl8pPr>
      <a:lvl9pPr marL="3657104" algn="l" defTabSz="91427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52400" y="514353"/>
            <a:ext cx="8534400" cy="2408342"/>
          </a:xfrm>
          <a:prstGeom prst="rect">
            <a:avLst/>
          </a:prstGeom>
        </p:spPr>
        <p:txBody>
          <a:bodyPr wrap="square" lIns="68571" tIns="34285" rIns="68571" bIns="34285">
            <a:spAutoFit/>
            <a:scene3d>
              <a:camera prst="perspectiveFront"/>
              <a:lightRig rig="threePt" dir="t"/>
            </a:scene3d>
          </a:bodyPr>
          <a:lstStyle/>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UBND </a:t>
            </a:r>
            <a:r>
              <a:rPr lang="en-US" b="1" kern="10" dirty="0" smtClean="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PHƯỜNG HƯNG ĐẠO</a:t>
            </a:r>
            <a:endPar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endParaRPr>
          </a:p>
          <a:p>
            <a:pPr fontAlgn="base">
              <a:spcBef>
                <a:spcPct val="0"/>
              </a:spcBef>
              <a:spcAft>
                <a:spcPct val="0"/>
              </a:spcAft>
            </a:pPr>
            <a:r>
              <a:rPr lang="en-US" b="1" kern="10" dirty="0">
                <a:ln w="9525">
                  <a:round/>
                  <a:headEnd/>
                  <a:tailEnd/>
                </a:ln>
                <a:solidFill>
                  <a:srgbClr val="FF0000"/>
                </a:solidFill>
                <a:effectLst>
                  <a:outerShdw blurRad="50800" dist="50800" dir="5400000" algn="ctr" rotWithShape="0">
                    <a:schemeClr val="accent6">
                      <a:lumMod val="75000"/>
                      <a:alpha val="91000"/>
                    </a:schemeClr>
                  </a:outerShdw>
                </a:effectLst>
                <a:latin typeface="Times New Roman" panose="02020603050405020304" pitchFamily="18" charset="0"/>
                <a:cs typeface="Times New Roman" panose="02020603050405020304" pitchFamily="18" charset="0"/>
              </a:rPr>
              <a:t>TRƯỜNG TIỂU HỌC ĐA PHÚC</a:t>
            </a:r>
            <a:endParaRPr lang="en-US"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endParaRPr lang="en-US" sz="24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fontAlgn="base">
              <a:spcBef>
                <a:spcPct val="0"/>
              </a:spcBef>
              <a:spcAft>
                <a:spcPct val="0"/>
              </a:spcAft>
            </a:pP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Môn: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Tiếng Việt </a:t>
            </a:r>
            <a:endParaRPr lang="en-US" sz="3000" b="1" kern="10" dirty="0">
              <a:ln w="9525">
                <a:round/>
                <a:headEnd/>
                <a:tailEnd/>
              </a:ln>
              <a:solidFill>
                <a:srgbClr val="FF0000"/>
              </a:solidFill>
              <a:latin typeface="Times New Roman" panose="02020603050405020304" pitchFamily="18" charset="0"/>
              <a:cs typeface="Times New Roman" panose="02020603050405020304" pitchFamily="18" charset="0"/>
            </a:endParaRPr>
          </a:p>
          <a:p>
            <a:pPr algn="ctr"/>
            <a:r>
              <a:rPr lang="en-US" sz="3000" b="1" kern="10" dirty="0">
                <a:ln w="9525">
                  <a:round/>
                  <a:headEnd/>
                  <a:tailEnd/>
                </a:ln>
                <a:solidFill>
                  <a:srgbClr val="FF0000"/>
                </a:solidFill>
                <a:latin typeface="Times New Roman" panose="02020603050405020304" pitchFamily="18" charset="0"/>
                <a:cs typeface="Times New Roman" panose="02020603050405020304" pitchFamily="18" charset="0"/>
              </a:rPr>
              <a:t>Bài </a:t>
            </a:r>
            <a:r>
              <a:rPr lang="en-US" sz="3000" b="1" kern="10" dirty="0" smtClean="0">
                <a:ln w="9525">
                  <a:round/>
                  <a:headEnd/>
                  <a:tailEnd/>
                </a:ln>
                <a:solidFill>
                  <a:srgbClr val="FF0000"/>
                </a:solidFill>
                <a:latin typeface="Times New Roman" panose="02020603050405020304" pitchFamily="18" charset="0"/>
                <a:cs typeface="Times New Roman" panose="02020603050405020304" pitchFamily="18" charset="0"/>
              </a:rPr>
              <a:t>3: Bạn của gió (</a:t>
            </a:r>
            <a:r>
              <a:rPr lang="en-US" sz="3000" b="1" kern="10" smtClean="0">
                <a:ln w="9525">
                  <a:round/>
                  <a:headEnd/>
                  <a:tailEnd/>
                </a:ln>
                <a:solidFill>
                  <a:srgbClr val="FF0000"/>
                </a:solidFill>
                <a:latin typeface="Times New Roman" panose="02020603050405020304" pitchFamily="18" charset="0"/>
                <a:cs typeface="Times New Roman" panose="02020603050405020304" pitchFamily="18" charset="0"/>
              </a:rPr>
              <a:t>Tiết </a:t>
            </a:r>
            <a:r>
              <a:rPr lang="en-US" sz="3200" b="1" dirty="0">
                <a:solidFill>
                  <a:srgbClr val="FF0000"/>
                </a:solidFill>
                <a:latin typeface="Times New Roman" pitchFamily="18" charset="0"/>
                <a:cs typeface="Times New Roman" pitchFamily="18" charset="0"/>
              </a:rPr>
              <a:t>2</a:t>
            </a:r>
            <a:r>
              <a:rPr lang="en-US" sz="3200" b="1" smtClean="0">
                <a:solidFill>
                  <a:srgbClr val="FF0000"/>
                </a:solidFill>
                <a:latin typeface="Times New Roman" pitchFamily="18" charset="0"/>
                <a:cs typeface="Times New Roman" pitchFamily="18" charset="0"/>
              </a:rPr>
              <a:t>)</a:t>
            </a:r>
            <a:endParaRPr lang="en-US" sz="3200" b="1" dirty="0">
              <a:solidFill>
                <a:srgbClr val="FF0000"/>
              </a:solidFill>
              <a:latin typeface="Arial" pitchFamily="34" charset="0"/>
              <a:cs typeface="Arial" pitchFamily="34" charset="0"/>
            </a:endParaRPr>
          </a:p>
          <a:p>
            <a:pPr algn="ctr" fontAlgn="base">
              <a:spcBef>
                <a:spcPct val="0"/>
              </a:spcBef>
              <a:spcAft>
                <a:spcPct val="0"/>
              </a:spcAft>
            </a:pPr>
            <a:r>
              <a:rPr lang="en-US" sz="3000" b="1" kern="10" dirty="0">
                <a:ln w="9525">
                  <a:round/>
                  <a:headEnd/>
                  <a:tailEnd/>
                </a:ln>
                <a:solidFill>
                  <a:schemeClr val="bg2">
                    <a:lumMod val="25000"/>
                  </a:schemeClr>
                </a:solidFill>
                <a:latin typeface="Times New Roman" panose="02020603050405020304" pitchFamily="18" charset="0"/>
                <a:cs typeface="Times New Roman" panose="02020603050405020304" pitchFamily="18" charset="0"/>
              </a:rPr>
              <a:t>Giáo viên thực hiện: Phạm Thị Thuyết</a:t>
            </a:r>
          </a:p>
        </p:txBody>
      </p:sp>
    </p:spTree>
    <p:extLst>
      <p:ext uri="{BB962C8B-B14F-4D97-AF65-F5344CB8AC3E}">
        <p14:creationId xmlns:p14="http://schemas.microsoft.com/office/powerpoint/2010/main" val="3029236799"/>
      </p:ext>
    </p:extLst>
  </p:cSld>
  <p:clrMapOvr>
    <a:masterClrMapping/>
  </p:clrMapOvr>
  <mc:AlternateContent xmlns:mc="http://schemas.openxmlformats.org/markup-compatibility/2006" xmlns:p14="http://schemas.microsoft.com/office/powerpoint/2010/main">
    <mc:Choice Requires="p14">
      <p:transition spd="slow" p14:dur="1500">
        <p:pull/>
      </p:transition>
    </mc:Choice>
    <mc:Fallback xmlns="">
      <p:transition spd="slow">
        <p:pull/>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5</a:t>
            </a:r>
          </a:p>
        </p:txBody>
      </p:sp>
      <p:sp>
        <p:nvSpPr>
          <p:cNvPr id="4" name="TextBox 3"/>
          <p:cNvSpPr txBox="1"/>
          <p:nvPr/>
        </p:nvSpPr>
        <p:spPr>
          <a:xfrm>
            <a:off x="692727" y="445959"/>
            <a:ext cx="6622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Học thuộc lòng 1 khổ thơ em thích</a:t>
            </a:r>
            <a:endParaRPr lang="en-US" sz="2400" b="1">
              <a:latin typeface="Arial Rounded MT Bold" pitchFamily="34" charset="0"/>
              <a:ea typeface="Arial-Rounded" pitchFamily="34" charset="0"/>
              <a:cs typeface="Arial-Rounded" pitchFamily="34" charset="0"/>
            </a:endParaRPr>
          </a:p>
        </p:txBody>
      </p:sp>
      <p:pic>
        <p:nvPicPr>
          <p:cNvPr id="2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819150"/>
            <a:ext cx="7210180" cy="3847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54541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3" name="Oval 2"/>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6</a:t>
            </a:r>
          </a:p>
        </p:txBody>
      </p:sp>
      <p:sp>
        <p:nvSpPr>
          <p:cNvPr id="4" name="TextBox 3"/>
          <p:cNvSpPr txBox="1"/>
          <p:nvPr/>
        </p:nvSpPr>
        <p:spPr>
          <a:xfrm>
            <a:off x="3380288" y="413760"/>
            <a:ext cx="3532279" cy="523208"/>
          </a:xfrm>
          <a:prstGeom prst="rect">
            <a:avLst/>
          </a:prstGeom>
          <a:noFill/>
        </p:spPr>
        <p:txBody>
          <a:bodyPr wrap="square" lIns="91428" tIns="45714" rIns="91428" bIns="45714" rtlCol="0">
            <a:spAutoFit/>
          </a:bodyPr>
          <a:lstStyle/>
          <a:p>
            <a:pPr algn="just"/>
            <a:r>
              <a:rPr lang="en-US" sz="2800" b="1" i="1" dirty="0" err="1">
                <a:latin typeface="Arial-Rounded" pitchFamily="34" charset="0"/>
                <a:ea typeface="Arial-Rounded" pitchFamily="34" charset="0"/>
                <a:cs typeface="Arial-Rounded" pitchFamily="34" charset="0"/>
              </a:rPr>
              <a:t>Tìm</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bạn</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cho</a:t>
            </a:r>
            <a:r>
              <a:rPr lang="en-US" sz="2800" b="1" i="1" dirty="0">
                <a:latin typeface="Arial-Rounded" pitchFamily="34" charset="0"/>
                <a:ea typeface="Arial-Rounded" pitchFamily="34" charset="0"/>
                <a:cs typeface="Arial-Rounded" pitchFamily="34" charset="0"/>
              </a:rPr>
              <a:t> </a:t>
            </a:r>
            <a:r>
              <a:rPr lang="en-US" sz="2800" b="1" i="1" dirty="0" err="1">
                <a:latin typeface="Arial-Rounded" pitchFamily="34" charset="0"/>
                <a:ea typeface="Arial-Rounded" pitchFamily="34" charset="0"/>
                <a:cs typeface="Arial-Rounded" pitchFamily="34" charset="0"/>
              </a:rPr>
              <a:t>gió</a:t>
            </a:r>
            <a:endParaRPr lang="en-US" sz="2800" b="1" i="1" dirty="0">
              <a:latin typeface="Arial Rounded MT Bold" pitchFamily="34" charset="0"/>
              <a:ea typeface="Arial-Rounded" pitchFamily="34" charset="0"/>
              <a:cs typeface="Arial-Rounded" pitchFamily="34" charset="0"/>
            </a:endParaRPr>
          </a:p>
        </p:txBody>
      </p:sp>
      <p:grpSp>
        <p:nvGrpSpPr>
          <p:cNvPr id="12" name="Group 11"/>
          <p:cNvGrpSpPr/>
          <p:nvPr/>
        </p:nvGrpSpPr>
        <p:grpSpPr>
          <a:xfrm>
            <a:off x="806334" y="450521"/>
            <a:ext cx="2619674" cy="449686"/>
            <a:chOff x="886344" y="436620"/>
            <a:chExt cx="2619674" cy="449686"/>
          </a:xfrm>
        </p:grpSpPr>
        <p:sp>
          <p:nvSpPr>
            <p:cNvPr id="5" name="Oval 4"/>
            <p:cNvSpPr/>
            <p:nvPr/>
          </p:nvSpPr>
          <p:spPr>
            <a:xfrm>
              <a:off x="886344" y="436620"/>
              <a:ext cx="449686" cy="449686"/>
            </a:xfrm>
            <a:prstGeom prst="ellipse">
              <a:avLst/>
            </a:prstGeom>
            <a:solidFill>
              <a:srgbClr val="E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T</a:t>
              </a:r>
            </a:p>
          </p:txBody>
        </p:sp>
        <p:sp>
          <p:nvSpPr>
            <p:cNvPr id="6" name="Oval 5"/>
            <p:cNvSpPr/>
            <p:nvPr/>
          </p:nvSpPr>
          <p:spPr>
            <a:xfrm>
              <a:off x="1231774" y="436620"/>
              <a:ext cx="449686" cy="44968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r</a:t>
              </a:r>
            </a:p>
          </p:txBody>
        </p:sp>
        <p:sp>
          <p:nvSpPr>
            <p:cNvPr id="7" name="Oval 6"/>
            <p:cNvSpPr/>
            <p:nvPr/>
          </p:nvSpPr>
          <p:spPr>
            <a:xfrm>
              <a:off x="1577310" y="436620"/>
              <a:ext cx="449686" cy="44968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ò</a:t>
              </a:r>
            </a:p>
          </p:txBody>
        </p:sp>
        <p:sp>
          <p:nvSpPr>
            <p:cNvPr id="8" name="Oval 7"/>
            <p:cNvSpPr/>
            <p:nvPr/>
          </p:nvSpPr>
          <p:spPr>
            <a:xfrm>
              <a:off x="1957060" y="436620"/>
              <a:ext cx="449686" cy="449686"/>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c</a:t>
              </a:r>
            </a:p>
          </p:txBody>
        </p:sp>
        <p:sp>
          <p:nvSpPr>
            <p:cNvPr id="9" name="Oval 8"/>
            <p:cNvSpPr/>
            <p:nvPr/>
          </p:nvSpPr>
          <p:spPr>
            <a:xfrm>
              <a:off x="2311443" y="436620"/>
              <a:ext cx="449686" cy="44968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h</a:t>
              </a:r>
            </a:p>
          </p:txBody>
        </p:sp>
        <p:sp>
          <p:nvSpPr>
            <p:cNvPr id="10" name="Oval 9"/>
            <p:cNvSpPr/>
            <p:nvPr/>
          </p:nvSpPr>
          <p:spPr>
            <a:xfrm>
              <a:off x="2686656" y="436620"/>
              <a:ext cx="449686" cy="449686"/>
            </a:xfrm>
            <a:prstGeom prst="ellips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ơ</a:t>
              </a:r>
            </a:p>
          </p:txBody>
        </p:sp>
        <p:sp>
          <p:nvSpPr>
            <p:cNvPr id="11" name="Oval 10"/>
            <p:cNvSpPr/>
            <p:nvPr/>
          </p:nvSpPr>
          <p:spPr>
            <a:xfrm>
              <a:off x="3056332" y="436620"/>
              <a:ext cx="449686" cy="449686"/>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Rounded" pitchFamily="34" charset="0"/>
                  <a:ea typeface="Arial-Rounded" pitchFamily="34" charset="0"/>
                  <a:cs typeface="Arial-Rounded" pitchFamily="34" charset="0"/>
                </a:rPr>
                <a:t>i</a:t>
              </a:r>
            </a:p>
          </p:txBody>
        </p:sp>
      </p:gr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8750" y="1200150"/>
            <a:ext cx="5548313"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0680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TextBox 3"/>
          <p:cNvSpPr txBox="1"/>
          <p:nvPr/>
        </p:nvSpPr>
        <p:spPr>
          <a:xfrm>
            <a:off x="3124200" y="1581150"/>
            <a:ext cx="2971800" cy="646331"/>
          </a:xfrm>
          <a:prstGeom prst="rect">
            <a:avLst/>
          </a:prstGeom>
          <a:solidFill>
            <a:srgbClr val="E5F2F7"/>
          </a:solidFill>
        </p:spPr>
        <p:txBody>
          <a:bodyPr wrap="square" rtlCol="0">
            <a:spAutoFit/>
          </a:bodyPr>
          <a:lstStyle/>
          <a:p>
            <a:pPr algn="ctr"/>
            <a:r>
              <a:rPr lang="en-US" sz="3600" b="1">
                <a:latin typeface="Arial-Rounded" pitchFamily="34" charset="0"/>
                <a:ea typeface="Arial-Rounded" pitchFamily="34" charset="0"/>
                <a:cs typeface="Arial-Rounded" pitchFamily="34" charset="0"/>
              </a:rPr>
              <a:t>Củng cố</a:t>
            </a:r>
          </a:p>
        </p:txBody>
      </p:sp>
    </p:spTree>
    <p:extLst>
      <p:ext uri="{BB962C8B-B14F-4D97-AF65-F5344CB8AC3E}">
        <p14:creationId xmlns:p14="http://schemas.microsoft.com/office/powerpoint/2010/main" val="2254700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8000" b="-38000"/>
          </a:stretch>
        </a:blipFill>
        <a:effectLst/>
      </p:bgPr>
    </p:bg>
    <p:spTree>
      <p:nvGrpSpPr>
        <p:cNvPr id="1" name=""/>
        <p:cNvGrpSpPr/>
        <p:nvPr/>
      </p:nvGrpSpPr>
      <p:grpSpPr>
        <a:xfrm>
          <a:off x="0" y="0"/>
          <a:ext cx="0" cy="0"/>
          <a:chOff x="0" y="0"/>
          <a:chExt cx="0" cy="0"/>
        </a:xfrm>
      </p:grpSpPr>
      <p:sp>
        <p:nvSpPr>
          <p:cNvPr id="4" name="TextBox 3"/>
          <p:cNvSpPr txBox="1"/>
          <p:nvPr/>
        </p:nvSpPr>
        <p:spPr>
          <a:xfrm>
            <a:off x="381000" y="133350"/>
            <a:ext cx="8153400" cy="830997"/>
          </a:xfrm>
          <a:prstGeom prst="rect">
            <a:avLst/>
          </a:prstGeom>
          <a:solidFill>
            <a:schemeClr val="accent5">
              <a:lumMod val="20000"/>
              <a:lumOff val="80000"/>
            </a:schemeClr>
          </a:solidFill>
        </p:spPr>
        <p:txBody>
          <a:bodyPr wrap="square" rtlCol="0">
            <a:spAutoFit/>
          </a:bodyPr>
          <a:lstStyle/>
          <a:p>
            <a:r>
              <a:rPr lang="en-US" sz="2400" b="1" dirty="0" err="1">
                <a:latin typeface="Arial-Rounded" pitchFamily="34" charset="0"/>
                <a:ea typeface="Arial-Rounded" pitchFamily="34" charset="0"/>
                <a:cs typeface="Arial-Rounded" pitchFamily="34" charset="0"/>
              </a:rPr>
              <a:t>Dặn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dò</a:t>
            </a: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Ôn</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Bạn</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của</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gió</a:t>
            </a:r>
            <a:endParaRPr lang="en-US" sz="2400" b="1" dirty="0">
              <a:latin typeface="Arial-Rounded" pitchFamily="34" charset="0"/>
              <a:ea typeface="Arial-Rounded" pitchFamily="34" charset="0"/>
              <a:cs typeface="Arial-Rounded" pitchFamily="34" charset="0"/>
            </a:endParaRPr>
          </a:p>
          <a:p>
            <a:pPr algn="ctr"/>
            <a:r>
              <a:rPr lang="en-US" sz="2400" b="1" dirty="0">
                <a:latin typeface="Arial-Rounded" pitchFamily="34" charset="0"/>
                <a:ea typeface="Arial-Rounded" pitchFamily="34" charset="0"/>
                <a:cs typeface="Arial-Rounded" pitchFamily="34" charset="0"/>
              </a:rPr>
              <a:t>            + </a:t>
            </a:r>
            <a:r>
              <a:rPr lang="en-US" sz="2400" b="1" dirty="0" err="1">
                <a:latin typeface="Arial-Rounded" pitchFamily="34" charset="0"/>
                <a:ea typeface="Arial-Rounded" pitchFamily="34" charset="0"/>
                <a:cs typeface="Arial-Rounded" pitchFamily="34" charset="0"/>
              </a:rPr>
              <a:t>Xem</a:t>
            </a:r>
            <a:r>
              <a:rPr lang="en-US" sz="2400" b="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bài</a:t>
            </a:r>
            <a:r>
              <a:rPr lang="en-US" sz="2400" b="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Giải</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thưởng</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tình</a:t>
            </a:r>
            <a:r>
              <a:rPr lang="en-US" sz="2400" b="1" i="1" dirty="0">
                <a:latin typeface="Arial-Rounded" pitchFamily="34" charset="0"/>
                <a:ea typeface="Arial-Rounded" pitchFamily="34" charset="0"/>
                <a:cs typeface="Arial-Rounded" pitchFamily="34" charset="0"/>
              </a:rPr>
              <a:t> </a:t>
            </a:r>
            <a:r>
              <a:rPr lang="en-US" sz="2400" b="1" i="1" dirty="0" err="1">
                <a:latin typeface="Arial-Rounded" pitchFamily="34" charset="0"/>
                <a:ea typeface="Arial-Rounded" pitchFamily="34" charset="0"/>
                <a:cs typeface="Arial-Rounded" pitchFamily="34" charset="0"/>
              </a:rPr>
              <a:t>bạn</a:t>
            </a:r>
            <a:r>
              <a:rPr lang="en-US" sz="2400" b="1" i="1" dirty="0">
                <a:latin typeface="Arial-Rounded" pitchFamily="34" charset="0"/>
                <a:ea typeface="Arial-Rounded" pitchFamily="34" charset="0"/>
                <a:cs typeface="Arial-Rounded" pitchFamily="34" charset="0"/>
              </a:rPr>
              <a:t> </a:t>
            </a:r>
            <a:r>
              <a:rPr lang="en-US" sz="2400" b="1" dirty="0" err="1">
                <a:latin typeface="Arial-Rounded" pitchFamily="34" charset="0"/>
                <a:ea typeface="Arial-Rounded" pitchFamily="34" charset="0"/>
                <a:cs typeface="Arial-Rounded" pitchFamily="34" charset="0"/>
              </a:rPr>
              <a:t>trang</a:t>
            </a:r>
            <a:r>
              <a:rPr lang="en-US" sz="2400" b="1" dirty="0">
                <a:latin typeface="Arial-Rounded" pitchFamily="34" charset="0"/>
                <a:ea typeface="Arial-Rounded" pitchFamily="34" charset="0"/>
                <a:cs typeface="Arial-Rounded" pitchFamily="34" charset="0"/>
              </a:rPr>
              <a:t> 14 , 15</a:t>
            </a:r>
          </a:p>
        </p:txBody>
      </p:sp>
    </p:spTree>
    <p:extLst>
      <p:ext uri="{BB962C8B-B14F-4D97-AF65-F5344CB8AC3E}">
        <p14:creationId xmlns:p14="http://schemas.microsoft.com/office/powerpoint/2010/main" val="3388511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Oval 4"/>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09601" y="445959"/>
            <a:ext cx="8534400" cy="400097"/>
          </a:xfrm>
          <a:prstGeom prst="rect">
            <a:avLst/>
          </a:prstGeom>
          <a:noFill/>
        </p:spPr>
        <p:txBody>
          <a:bodyPr wrap="square" lIns="91428" tIns="45714" rIns="91428" bIns="45714" rtlCol="0">
            <a:spAutoFit/>
          </a:bodyPr>
          <a:lstStyle/>
          <a:p>
            <a:pPr algn="just"/>
            <a:r>
              <a:rPr lang="en-US" sz="2000" b="1" dirty="0" err="1">
                <a:solidFill>
                  <a:srgbClr val="FF0000"/>
                </a:solidFill>
                <a:latin typeface="Arial-Rounded" pitchFamily="34" charset="0"/>
                <a:ea typeface="Arial-Rounded" pitchFamily="34" charset="0"/>
                <a:cs typeface="Arial-Rounded" pitchFamily="34" charset="0"/>
              </a:rPr>
              <a:t>Tìm</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trong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hai</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khổ</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thơ</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cuối</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những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tiếng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cùng</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vần</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với</a:t>
            </a:r>
            <a:r>
              <a:rPr lang="en-US" sz="2000" b="1" dirty="0">
                <a:solidFill>
                  <a:srgbClr val="FF0000"/>
                </a:solidFill>
                <a:latin typeface="Arial-Rounded" pitchFamily="34" charset="0"/>
                <a:ea typeface="Arial-Rounded" pitchFamily="34" charset="0"/>
                <a:cs typeface="Arial-Rounded" pitchFamily="34" charset="0"/>
              </a:rPr>
              <a:t> </a:t>
            </a:r>
            <a:r>
              <a:rPr lang="en-US" sz="2000" b="1" dirty="0" err="1">
                <a:solidFill>
                  <a:srgbClr val="FF0000"/>
                </a:solidFill>
                <a:latin typeface="Arial-Rounded" pitchFamily="34" charset="0"/>
                <a:ea typeface="Arial-Rounded" pitchFamily="34" charset="0"/>
                <a:cs typeface="Arial-Rounded" pitchFamily="34" charset="0"/>
              </a:rPr>
              <a:t>nhau</a:t>
            </a:r>
            <a:endParaRPr lang="en-US" sz="2000" b="1" dirty="0">
              <a:solidFill>
                <a:srgbClr val="FF0000"/>
              </a:solidFill>
              <a:latin typeface="Arial-Rounded" pitchFamily="34" charset="0"/>
              <a:ea typeface="Arial-Rounded" pitchFamily="34" charset="0"/>
              <a:cs typeface="Arial-Rounded"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94" y="987895"/>
            <a:ext cx="3752264" cy="39460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Oval 14"/>
          <p:cNvSpPr/>
          <p:nvPr/>
        </p:nvSpPr>
        <p:spPr>
          <a:xfrm>
            <a:off x="3794058" y="1032830"/>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Rounded" pitchFamily="34" charset="0"/>
                <a:ea typeface="Arial-Rounded" pitchFamily="34" charset="0"/>
                <a:cs typeface="Arial-Rounded" pitchFamily="34" charset="0"/>
              </a:rPr>
              <a:t>vắng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16" name="Oval 15"/>
          <p:cNvSpPr/>
          <p:nvPr/>
        </p:nvSpPr>
        <p:spPr>
          <a:xfrm>
            <a:off x="5740980" y="1032830"/>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lặng</a:t>
            </a:r>
          </a:p>
        </p:txBody>
      </p:sp>
      <p:cxnSp>
        <p:nvCxnSpPr>
          <p:cNvPr id="17" name="Straight Connector 16"/>
          <p:cNvCxnSpPr/>
          <p:nvPr/>
        </p:nvCxnSpPr>
        <p:spPr>
          <a:xfrm>
            <a:off x="5338510" y="1301022"/>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506852" y="2122508"/>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506852" y="2737845"/>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506852" y="3361444"/>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3962400" y="1854316"/>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Rounded" pitchFamily="34" charset="0"/>
                <a:ea typeface="Arial-Rounded" pitchFamily="34" charset="0"/>
                <a:cs typeface="Arial-Rounded" pitchFamily="34" charset="0"/>
              </a:rPr>
              <a:t>sóng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31" name="Oval 30"/>
          <p:cNvSpPr/>
          <p:nvPr/>
        </p:nvSpPr>
        <p:spPr>
          <a:xfrm>
            <a:off x="5909322" y="1854316"/>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Rounded" pitchFamily="34" charset="0"/>
                <a:ea typeface="Arial-Rounded" pitchFamily="34" charset="0"/>
                <a:cs typeface="Arial-Rounded" pitchFamily="34" charset="0"/>
              </a:rPr>
              <a:t>trong</a:t>
            </a:r>
            <a:endParaRPr lang="en-US" sz="2400" b="1" dirty="0">
              <a:solidFill>
                <a:schemeClr val="bg1"/>
              </a:solidFill>
              <a:latin typeface="Arial-Rounded" pitchFamily="34" charset="0"/>
              <a:ea typeface="Arial-Rounded" pitchFamily="34" charset="0"/>
              <a:cs typeface="Arial-Rounded" pitchFamily="34" charset="0"/>
            </a:endParaRPr>
          </a:p>
        </p:txBody>
      </p:sp>
      <p:sp>
        <p:nvSpPr>
          <p:cNvPr id="32" name="Oval 31"/>
          <p:cNvSpPr/>
          <p:nvPr/>
        </p:nvSpPr>
        <p:spPr>
          <a:xfrm>
            <a:off x="3962400" y="2469653"/>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im</a:t>
            </a:r>
          </a:p>
        </p:txBody>
      </p:sp>
      <p:sp>
        <p:nvSpPr>
          <p:cNvPr id="33" name="Oval 32"/>
          <p:cNvSpPr/>
          <p:nvPr/>
        </p:nvSpPr>
        <p:spPr>
          <a:xfrm>
            <a:off x="5909322" y="2469653"/>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chim</a:t>
            </a:r>
          </a:p>
        </p:txBody>
      </p:sp>
      <p:sp>
        <p:nvSpPr>
          <p:cNvPr id="34" name="Oval 33"/>
          <p:cNvSpPr/>
          <p:nvPr/>
        </p:nvSpPr>
        <p:spPr>
          <a:xfrm>
            <a:off x="3962400" y="3085908"/>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ơi</a:t>
            </a:r>
          </a:p>
        </p:txBody>
      </p:sp>
      <p:sp>
        <p:nvSpPr>
          <p:cNvPr id="35" name="Oval 34"/>
          <p:cNvSpPr/>
          <p:nvPr/>
        </p:nvSpPr>
        <p:spPr>
          <a:xfrm>
            <a:off x="5909322" y="3085908"/>
            <a:ext cx="14685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bg1"/>
                </a:solidFill>
                <a:latin typeface="Arial-Rounded" pitchFamily="34" charset="0"/>
                <a:ea typeface="Arial-Rounded" pitchFamily="34" charset="0"/>
                <a:cs typeface="Arial-Rounded" pitchFamily="34" charset="0"/>
              </a:rPr>
              <a:t>khơi</a:t>
            </a:r>
          </a:p>
        </p:txBody>
      </p:sp>
      <p:sp>
        <p:nvSpPr>
          <p:cNvPr id="37" name="Oval 36"/>
          <p:cNvSpPr/>
          <p:nvPr/>
        </p:nvSpPr>
        <p:spPr>
          <a:xfrm>
            <a:off x="7504208" y="1032830"/>
            <a:ext cx="1620956" cy="53638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a:solidFill>
                  <a:schemeClr val="bg1"/>
                </a:solidFill>
                <a:latin typeface="Arial-Rounded" pitchFamily="34" charset="0"/>
                <a:ea typeface="Arial-Rounded" pitchFamily="34" charset="0"/>
                <a:cs typeface="Arial-Rounded" pitchFamily="34" charset="0"/>
              </a:rPr>
              <a:t>chẳng</a:t>
            </a:r>
            <a:endParaRPr lang="en-US" sz="2400" b="1" dirty="0">
              <a:solidFill>
                <a:schemeClr val="bg1"/>
              </a:solidFill>
              <a:latin typeface="Arial-Rounded" pitchFamily="34" charset="0"/>
              <a:ea typeface="Arial-Rounded" pitchFamily="34" charset="0"/>
              <a:cs typeface="Arial-Rounded" pitchFamily="34" charset="0"/>
            </a:endParaRPr>
          </a:p>
        </p:txBody>
      </p:sp>
      <p:cxnSp>
        <p:nvCxnSpPr>
          <p:cNvPr id="38" name="Straight Connector 37"/>
          <p:cNvCxnSpPr/>
          <p:nvPr/>
        </p:nvCxnSpPr>
        <p:spPr>
          <a:xfrm>
            <a:off x="7250017" y="1301022"/>
            <a:ext cx="3048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2740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fade">
                                      <p:cBhvr>
                                        <p:cTn id="24" dur="500"/>
                                        <p:tgtEl>
                                          <p:spTgt spid="30"/>
                                        </p:tgtEl>
                                      </p:cBhvr>
                                    </p:animEffect>
                                  </p:childTnLst>
                                </p:cTn>
                              </p:par>
                              <p:par>
                                <p:cTn id="25" presetID="10"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fade">
                                      <p:cBhvr>
                                        <p:cTn id="30" dur="500"/>
                                        <p:tgtEl>
                                          <p:spTgt spid="3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fade">
                                      <p:cBhvr>
                                        <p:cTn id="38" dur="500"/>
                                        <p:tgtEl>
                                          <p:spTgt spid="28"/>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fade">
                                      <p:cBhvr>
                                        <p:cTn id="41" dur="500"/>
                                        <p:tgtEl>
                                          <p:spTgt spid="33"/>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fade">
                                      <p:cBhvr>
                                        <p:cTn id="46" dur="500"/>
                                        <p:tgtEl>
                                          <p:spTgt spid="34"/>
                                        </p:tgtEl>
                                      </p:cBhvr>
                                    </p:animEffect>
                                  </p:childTnLst>
                                </p:cTn>
                              </p:par>
                              <p:par>
                                <p:cTn id="47" presetID="10" presetClass="entr" presetSubtype="0" fill="hold" nodeType="with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500"/>
                                        <p:tgtEl>
                                          <p:spTgt spid="29"/>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fade">
                                      <p:cBhvr>
                                        <p:cTn id="5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30" grpId="0" animBg="1"/>
      <p:bldP spid="31" grpId="0" animBg="1"/>
      <p:bldP spid="32" grpId="0" animBg="1"/>
      <p:bldP spid="33" grpId="0" animBg="1"/>
      <p:bldP spid="34" grpId="0" animBg="1"/>
      <p:bldP spid="35"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F3060C83-F051-4F0E-ABAD-AA0DFC48B2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xmlns="" id="{83C98ABE-055B-441F-B07E-44F97F083C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282117" y="-190252"/>
            <a:ext cx="1370728" cy="1032741"/>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xmlns="" id="{29FDB030-9B49-4CED-8CCD-4D99382388A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668730" y="316609"/>
            <a:ext cx="484026" cy="484026"/>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xmlns="" id="{3783CA14-24A1-485C-8B30-D6A5D87987A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8900000" flipH="1">
            <a:off x="7532611" y="491355"/>
            <a:ext cx="515604" cy="515604"/>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xmlns="" id="{9A97C86A-04D6-40F7-AE84-31AB43E6A8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0800000" flipH="1">
            <a:off x="7017482" y="0"/>
            <a:ext cx="2126518" cy="111062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xmlns="" id="{FF9F2414-84E8-453E-B1F3-389FDE8192D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982258" y="4586625"/>
            <a:ext cx="1120884" cy="556875"/>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aph paper with writing on it&#10;&#10;Description automatically generated">
            <a:extLst>
              <a:ext uri="{FF2B5EF4-FFF2-40B4-BE49-F238E27FC236}">
                <a16:creationId xmlns:a16="http://schemas.microsoft.com/office/drawing/2014/main" xmlns="" id="{7961E7E1-2DE0-9C4F-3DFD-02B8E35406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68982" y="0"/>
            <a:ext cx="6606036" cy="5218769"/>
          </a:xfrm>
          <a:prstGeom prst="rect">
            <a:avLst/>
          </a:prstGeom>
          <a:ln>
            <a:noFill/>
          </a:ln>
        </p:spPr>
      </p:pic>
      <p:sp>
        <p:nvSpPr>
          <p:cNvPr id="22" name="Isosceles Triangle 21">
            <a:extLst>
              <a:ext uri="{FF2B5EF4-FFF2-40B4-BE49-F238E27FC236}">
                <a16:creationId xmlns:a16="http://schemas.microsoft.com/office/drawing/2014/main" xmlns="" id="{3ECA69A1-7536-43AC-85EF-C7106179F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a:off x="5703060" y="4839857"/>
            <a:ext cx="611177" cy="303643"/>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128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2315" y="1637959"/>
            <a:ext cx="8724900" cy="2271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609600" y="2127205"/>
            <a:ext cx="9067800" cy="646331"/>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500" b="1" dirty="0" err="1">
                <a:solidFill>
                  <a:srgbClr val="7030A0"/>
                </a:solidFill>
                <a:latin typeface="HP001 4 hàng" pitchFamily="34" charset="0"/>
              </a:rPr>
              <a:t>vắng</a:t>
            </a:r>
            <a:r>
              <a:rPr lang="en-US" sz="3500" b="1" dirty="0">
                <a:solidFill>
                  <a:srgbClr val="7030A0"/>
                </a:solidFill>
                <a:latin typeface="HP001 4 hàng" pitchFamily="34" charset="0"/>
              </a:rPr>
              <a:t> – </a:t>
            </a:r>
            <a:r>
              <a:rPr lang="en-US" sz="3500" b="1" dirty="0" err="1">
                <a:solidFill>
                  <a:srgbClr val="7030A0"/>
                </a:solidFill>
                <a:latin typeface="HP001 4 hàng" pitchFamily="34" charset="0"/>
              </a:rPr>
              <a:t>lặng</a:t>
            </a:r>
            <a:r>
              <a:rPr lang="en-US" sz="3500" b="1" dirty="0">
                <a:solidFill>
                  <a:srgbClr val="7030A0"/>
                </a:solidFill>
                <a:latin typeface="HP001 4 hàng" pitchFamily="34" charset="0"/>
              </a:rPr>
              <a:t> – </a:t>
            </a:r>
            <a:r>
              <a:rPr lang="en-US" sz="3500" b="1" dirty="0" err="1">
                <a:solidFill>
                  <a:srgbClr val="7030A0"/>
                </a:solidFill>
                <a:latin typeface="HP001 4 hàng" pitchFamily="34" charset="0"/>
              </a:rPr>
              <a:t>chẳng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im</a:t>
            </a:r>
            <a:r>
              <a:rPr lang="en-US" sz="3500" b="1" dirty="0">
                <a:solidFill>
                  <a:srgbClr val="7030A0"/>
                </a:solidFill>
                <a:latin typeface="HP001 4 hàng" pitchFamily="34" charset="0"/>
              </a:rPr>
              <a:t> – </a:t>
            </a:r>
            <a:r>
              <a:rPr lang="en-US" sz="3500" b="1" dirty="0" err="1">
                <a:solidFill>
                  <a:srgbClr val="7030A0"/>
                </a:solidFill>
                <a:latin typeface="HP001 4 hàng" pitchFamily="34" charset="0"/>
              </a:rPr>
              <a:t>chim</a:t>
            </a:r>
            <a:r>
              <a:rPr lang="en-US" sz="3500" b="1" dirty="0">
                <a:solidFill>
                  <a:srgbClr val="7030A0"/>
                </a:solidFill>
                <a:latin typeface="HP001 4 hàng" pitchFamily="34" charset="0"/>
              </a:rPr>
              <a:t>, </a:t>
            </a:r>
          </a:p>
        </p:txBody>
      </p:sp>
      <p:sp>
        <p:nvSpPr>
          <p:cNvPr id="5" name="Rectangle 4">
            <a:extLst>
              <a:ext uri="{FF2B5EF4-FFF2-40B4-BE49-F238E27FC236}">
                <a16:creationId xmlns:a16="http://schemas.microsoft.com/office/drawing/2014/main" xmlns="" id="{FDD8628F-4BD7-41F3-BFCA-261A700E295F}"/>
              </a:ext>
            </a:extLst>
          </p:cNvPr>
          <p:cNvSpPr/>
          <p:nvPr/>
        </p:nvSpPr>
        <p:spPr>
          <a:xfrm>
            <a:off x="685800" y="2839819"/>
            <a:ext cx="9067800" cy="646331"/>
          </a:xfrm>
          <a:prstGeom prst="rect">
            <a:avLst/>
          </a:prstGeom>
        </p:spPr>
        <p:txBody>
          <a:bodyPr wrap="square">
            <a:spAutoFit/>
          </a:bodyPr>
          <a:lstStyle/>
          <a:p>
            <a:pPr algn="just"/>
            <a:r>
              <a:rPr lang="vi-VN" sz="3500" b="1" dirty="0">
                <a:solidFill>
                  <a:srgbClr val="7030A0"/>
                </a:solidFill>
                <a:latin typeface="HP001 4 hàng" pitchFamily="34" charset="0"/>
              </a:rPr>
              <a:t> </a:t>
            </a:r>
            <a:r>
              <a:rPr lang="en-US" sz="3500" b="1" dirty="0" err="1">
                <a:solidFill>
                  <a:srgbClr val="7030A0"/>
                </a:solidFill>
                <a:latin typeface="HP001 4 hàng" pitchFamily="34" charset="0"/>
              </a:rPr>
              <a:t>sóng</a:t>
            </a:r>
            <a:r>
              <a:rPr lang="en-US" sz="3500" b="1" dirty="0">
                <a:solidFill>
                  <a:srgbClr val="7030A0"/>
                </a:solidFill>
                <a:latin typeface="HP001 4 hàng" pitchFamily="34" charset="0"/>
              </a:rPr>
              <a:t> – </a:t>
            </a:r>
            <a:r>
              <a:rPr lang="en-US" sz="3500" b="1" dirty="0" err="1">
                <a:solidFill>
                  <a:srgbClr val="7030A0"/>
                </a:solidFill>
                <a:latin typeface="HP001 4 hàng" pitchFamily="34" charset="0"/>
              </a:rPr>
              <a:t>trong</a:t>
            </a:r>
            <a:r>
              <a:rPr lang="en-US" sz="3500" b="1" dirty="0">
                <a:solidFill>
                  <a:srgbClr val="7030A0"/>
                </a:solidFill>
                <a:latin typeface="HP001 4 hàng" pitchFamily="34" charset="0"/>
              </a:rPr>
              <a:t>; </a:t>
            </a:r>
            <a:r>
              <a:rPr lang="en-US" sz="3500" b="1" dirty="0" err="1">
                <a:solidFill>
                  <a:srgbClr val="7030A0"/>
                </a:solidFill>
                <a:latin typeface="HP001 4 hàng" pitchFamily="34" charset="0"/>
              </a:rPr>
              <a:t>kh</a:t>
            </a:r>
            <a:r>
              <a:rPr lang="el-GR" sz="3500" b="1" dirty="0">
                <a:solidFill>
                  <a:srgbClr val="7030A0"/>
                </a:solidFill>
                <a:latin typeface="HP001 4 hàng" panose="020B0603050302020204" pitchFamily="34" charset="0"/>
              </a:rPr>
              <a:t>Π</a:t>
            </a:r>
            <a:r>
              <a:rPr lang="en-US" sz="3500" b="1" dirty="0">
                <a:solidFill>
                  <a:srgbClr val="7030A0"/>
                </a:solidFill>
                <a:latin typeface="HP001 4 hàng" panose="020B0603050302020204" pitchFamily="34" charset="0"/>
              </a:rPr>
              <a:t> - </a:t>
            </a:r>
            <a:r>
              <a:rPr lang="el-GR" sz="3500" b="1" dirty="0">
                <a:solidFill>
                  <a:srgbClr val="7030A0"/>
                </a:solidFill>
                <a:latin typeface="HP001 4 hàng" panose="020B0603050302020204" pitchFamily="34" charset="0"/>
              </a:rPr>
              <a:t>Π</a:t>
            </a:r>
            <a:r>
              <a:rPr lang="en-US" sz="3500" b="1" dirty="0">
                <a:solidFill>
                  <a:srgbClr val="7030A0"/>
                </a:solidFill>
                <a:latin typeface="HP001 4 hàng" pitchFamily="34" charset="0"/>
              </a:rPr>
              <a:t>   </a:t>
            </a:r>
          </a:p>
        </p:txBody>
      </p:sp>
    </p:spTree>
    <p:extLst>
      <p:ext uri="{BB962C8B-B14F-4D97-AF65-F5344CB8AC3E}">
        <p14:creationId xmlns:p14="http://schemas.microsoft.com/office/powerpoint/2010/main" val="68868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06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362200" y="1000762"/>
            <a:ext cx="3642531" cy="523220"/>
          </a:xfrm>
          <a:prstGeom prst="rect">
            <a:avLst/>
          </a:prstGeom>
          <a:solidFill>
            <a:srgbClr val="A9DA74"/>
          </a:solidFill>
        </p:spPr>
        <p:txBody>
          <a:bodyPr wrap="square" rtlCol="0">
            <a:spAutoFit/>
          </a:bodyPr>
          <a:lstStyle/>
          <a:p>
            <a:pPr algn="ctr"/>
            <a:r>
              <a:rPr lang="en-US" sz="2800" b="1">
                <a:latin typeface="Arial-Rounded" pitchFamily="34" charset="0"/>
                <a:ea typeface="Arial-Rounded" pitchFamily="34" charset="0"/>
                <a:cs typeface="Arial-Rounded" pitchFamily="34" charset="0"/>
              </a:rPr>
              <a:t>Đọc khổ thơ 1</a:t>
            </a:r>
          </a:p>
        </p:txBody>
      </p:sp>
      <p:sp>
        <p:nvSpPr>
          <p:cNvPr id="6" name="TextBox 5"/>
          <p:cNvSpPr txBox="1"/>
          <p:nvPr/>
        </p:nvSpPr>
        <p:spPr>
          <a:xfrm>
            <a:off x="295890" y="4248150"/>
            <a:ext cx="8467110" cy="584775"/>
          </a:xfrm>
          <a:prstGeom prst="rect">
            <a:avLst/>
          </a:prstGeom>
          <a:solidFill>
            <a:srgbClr val="BEE395"/>
          </a:solidFill>
        </p:spPr>
        <p:txBody>
          <a:bodyPr wrap="square" rtlCol="0">
            <a:spAutoFit/>
          </a:bodyPr>
          <a:lstStyle/>
          <a:p>
            <a:pPr algn="ctr"/>
            <a:r>
              <a:rPr lang="en-US" sz="3200" dirty="0">
                <a:latin typeface="Arial-Rounded" pitchFamily="34" charset="0"/>
                <a:ea typeface="Arial-Rounded" pitchFamily="34" charset="0"/>
                <a:cs typeface="Arial-Rounded" pitchFamily="34" charset="0"/>
              </a:rPr>
              <a:t>Ở </a:t>
            </a:r>
            <a:r>
              <a:rPr lang="en-US" sz="3200" dirty="0" err="1">
                <a:latin typeface="Arial-Rounded" pitchFamily="34" charset="0"/>
                <a:ea typeface="Arial-Rounded" pitchFamily="34" charset="0"/>
                <a:cs typeface="Arial-Rounded" pitchFamily="34" charset="0"/>
              </a:rPr>
              <a:t>khổ</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thơ</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thứ</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nhất</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gió</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đã</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làm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gì</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để</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tìm</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bạn</a:t>
            </a:r>
            <a:r>
              <a:rPr lang="en-US" sz="3200" dirty="0">
                <a:latin typeface="Arial-Rounded" pitchFamily="34" charset="0"/>
                <a:ea typeface="Arial-Rounded" pitchFamily="34" charset="0"/>
                <a:cs typeface="Arial-Rounded" pitchFamily="34" charset="0"/>
              </a:rPr>
              <a:t>?</a:t>
            </a:r>
          </a:p>
        </p:txBody>
      </p:sp>
      <p:sp>
        <p:nvSpPr>
          <p:cNvPr id="8" name="Oval 7"/>
          <p:cNvSpPr/>
          <p:nvPr/>
        </p:nvSpPr>
        <p:spPr>
          <a:xfrm>
            <a:off x="25977" y="356663"/>
            <a:ext cx="609600" cy="609600"/>
          </a:xfrm>
          <a:prstGeom prst="ellipse">
            <a:avLst/>
          </a:prstGeom>
          <a:solidFill>
            <a:srgbClr val="009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latin typeface="Arial Rounded MT Bold" pitchFamily="34" charset="0"/>
                <a:cs typeface="Times New Roman" pitchFamily="18" charset="0"/>
              </a:rPr>
              <a:t>4</a:t>
            </a:r>
          </a:p>
        </p:txBody>
      </p:sp>
      <p:sp>
        <p:nvSpPr>
          <p:cNvPr id="9" name="TextBox 8"/>
          <p:cNvSpPr txBox="1"/>
          <p:nvPr/>
        </p:nvSpPr>
        <p:spPr>
          <a:xfrm>
            <a:off x="692727" y="445959"/>
            <a:ext cx="8146473" cy="461653"/>
          </a:xfrm>
          <a:prstGeom prst="rect">
            <a:avLst/>
          </a:prstGeom>
          <a:noFill/>
        </p:spPr>
        <p:txBody>
          <a:bodyPr wrap="square" lIns="91428" tIns="45714" rIns="91428" bIns="45714"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671148"/>
            <a:ext cx="3899854" cy="224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5908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khổ thơ 2</a:t>
            </a:r>
          </a:p>
        </p:txBody>
      </p:sp>
      <p:sp>
        <p:nvSpPr>
          <p:cNvPr id="9" name="TextBox 8"/>
          <p:cNvSpPr txBox="1"/>
          <p:nvPr/>
        </p:nvSpPr>
        <p:spPr>
          <a:xfrm>
            <a:off x="1639988" y="3843691"/>
            <a:ext cx="6056212"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Gió làm gì khi nhớ bạn?</a:t>
            </a: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1352550"/>
            <a:ext cx="3866057" cy="220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1+#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2895600" y="466148"/>
            <a:ext cx="3642531" cy="584775"/>
          </a:xfrm>
          <a:prstGeom prst="rect">
            <a:avLst/>
          </a:prstGeom>
          <a:solidFill>
            <a:srgbClr val="A9DA74"/>
          </a:solidFill>
        </p:spPr>
        <p:txBody>
          <a:bodyPr wrap="square" rtlCol="0">
            <a:spAutoFit/>
          </a:bodyPr>
          <a:lstStyle/>
          <a:p>
            <a:pPr algn="ctr"/>
            <a:r>
              <a:rPr lang="en-US" sz="3200" b="1">
                <a:latin typeface="Arial-Rounded" pitchFamily="34" charset="0"/>
                <a:ea typeface="Arial-Rounded" pitchFamily="34" charset="0"/>
                <a:cs typeface="Arial-Rounded" pitchFamily="34" charset="0"/>
              </a:rPr>
              <a:t>Đọc khổ thơ 3, 4</a:t>
            </a:r>
          </a:p>
        </p:txBody>
      </p:sp>
      <p:sp>
        <p:nvSpPr>
          <p:cNvPr id="6" name="TextBox 5"/>
          <p:cNvSpPr txBox="1"/>
          <p:nvPr/>
        </p:nvSpPr>
        <p:spPr>
          <a:xfrm>
            <a:off x="838200" y="3878396"/>
            <a:ext cx="7453746" cy="584775"/>
          </a:xfrm>
          <a:prstGeom prst="rect">
            <a:avLst/>
          </a:prstGeom>
          <a:solidFill>
            <a:srgbClr val="BEE395"/>
          </a:solidFill>
        </p:spPr>
        <p:txBody>
          <a:bodyPr wrap="square" rtlCol="0">
            <a:spAutoFit/>
          </a:bodyPr>
          <a:lstStyle/>
          <a:p>
            <a:pPr algn="ctr"/>
            <a:r>
              <a:rPr lang="en-US" sz="3200">
                <a:latin typeface="Arial-Rounded" pitchFamily="34" charset="0"/>
                <a:ea typeface="Arial-Rounded" pitchFamily="34" charset="0"/>
                <a:cs typeface="Arial-Rounded" pitchFamily="34" charset="0"/>
              </a:rPr>
              <a:t>Điều gì xảy ra khi gió vắng nhà?</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5236" y="1438865"/>
            <a:ext cx="3646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32495" y="1465262"/>
            <a:ext cx="364648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000" fill="hold"/>
                                        <p:tgtEl>
                                          <p:spTgt spid="6"/>
                                        </p:tgtEl>
                                        <p:attrNameLst>
                                          <p:attrName>ppt_x</p:attrName>
                                        </p:attrNameLst>
                                      </p:cBhvr>
                                      <p:tavLst>
                                        <p:tav tm="0">
                                          <p:val>
                                            <p:strVal val="1+#ppt_w/2"/>
                                          </p:val>
                                        </p:tav>
                                        <p:tav tm="100000">
                                          <p:val>
                                            <p:strVal val="#ppt_x"/>
                                          </p:val>
                                        </p:tav>
                                      </p:tavLst>
                                    </p:anim>
                                    <p:anim calcmode="lin" valueType="num">
                                      <p:cBhvr additive="base">
                                        <p:cTn id="14"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b="9556"/>
          <a:stretch/>
        </p:blipFill>
        <p:spPr>
          <a:xfrm>
            <a:off x="304800" y="1538001"/>
            <a:ext cx="4363416" cy="3468945"/>
          </a:xfrm>
          <a:prstGeom prst="rect">
            <a:avLst/>
          </a:prstGeom>
          <a:ln>
            <a:solidFill>
              <a:schemeClr val="tx1"/>
            </a:solidFill>
          </a:ln>
        </p:spPr>
      </p:pic>
      <p:pic>
        <p:nvPicPr>
          <p:cNvPr id="512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4983" b="4983"/>
          <a:stretch/>
        </p:blipFill>
        <p:spPr bwMode="auto">
          <a:xfrm>
            <a:off x="4865783" y="1538001"/>
            <a:ext cx="3981450" cy="346894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324708" y="210661"/>
            <a:ext cx="2438400" cy="584775"/>
          </a:xfrm>
          <a:prstGeom prst="rect">
            <a:avLst/>
          </a:prstGeom>
          <a:solidFill>
            <a:srgbClr val="CAE8AA"/>
          </a:solidFill>
        </p:spPr>
        <p:txBody>
          <a:bodyPr wrap="square" rtlCol="0">
            <a:spAutoFit/>
          </a:bodyPr>
          <a:lstStyle/>
          <a:p>
            <a:pPr algn="ctr"/>
            <a:r>
              <a:rPr lang="en-US" sz="3200" dirty="0" err="1">
                <a:latin typeface="Arial-Rounded" pitchFamily="34" charset="0"/>
                <a:ea typeface="Arial-Rounded" pitchFamily="34" charset="0"/>
                <a:cs typeface="Arial-Rounded" pitchFamily="34" charset="0"/>
              </a:rPr>
              <a:t>Thảo</a:t>
            </a:r>
            <a:r>
              <a:rPr lang="en-US" sz="3200" dirty="0">
                <a:latin typeface="Arial-Rounded" pitchFamily="34" charset="0"/>
                <a:ea typeface="Arial-Rounded" pitchFamily="34" charset="0"/>
                <a:cs typeface="Arial-Rounded" pitchFamily="34" charset="0"/>
              </a:rPr>
              <a:t> </a:t>
            </a:r>
            <a:r>
              <a:rPr lang="en-US" sz="3200" dirty="0" err="1">
                <a:latin typeface="Arial-Rounded" pitchFamily="34" charset="0"/>
                <a:ea typeface="Arial-Rounded" pitchFamily="34" charset="0"/>
                <a:cs typeface="Arial-Rounded" pitchFamily="34" charset="0"/>
              </a:rPr>
              <a:t>luận</a:t>
            </a:r>
            <a:endParaRPr lang="en-US" sz="3200" dirty="0">
              <a:latin typeface="Arial-Rounded" pitchFamily="34" charset="0"/>
              <a:ea typeface="Arial-Rounded" pitchFamily="34" charset="0"/>
              <a:cs typeface="Arial-Rounded" pitchFamily="34" charset="0"/>
            </a:endParaRPr>
          </a:p>
        </p:txBody>
      </p:sp>
      <p:sp>
        <p:nvSpPr>
          <p:cNvPr id="7" name="TextBox 6"/>
          <p:cNvSpPr txBox="1"/>
          <p:nvPr/>
        </p:nvSpPr>
        <p:spPr>
          <a:xfrm>
            <a:off x="1261800" y="987891"/>
            <a:ext cx="2776800" cy="523220"/>
          </a:xfrm>
          <a:prstGeom prst="rect">
            <a:avLst/>
          </a:prstGeom>
          <a:solidFill>
            <a:srgbClr val="DCF0C6"/>
          </a:solidFill>
        </p:spPr>
        <p:txBody>
          <a:bodyPr wrap="square" rtlCol="0">
            <a:spAutoFit/>
          </a:bodyPr>
          <a:lstStyle/>
          <a:p>
            <a:pPr algn="ctr"/>
            <a:r>
              <a:rPr lang="en-US" sz="2800" dirty="0" err="1">
                <a:latin typeface="Arial-Rounded" pitchFamily="34" charset="0"/>
                <a:ea typeface="Arial-Rounded" pitchFamily="34" charset="0"/>
                <a:cs typeface="Arial-Rounded" pitchFamily="34" charset="0"/>
              </a:rPr>
              <a:t>Lợi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ích</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gió</a:t>
            </a:r>
            <a:endParaRPr lang="en-US" sz="2800" dirty="0">
              <a:latin typeface="Arial-Rounded" pitchFamily="34" charset="0"/>
              <a:ea typeface="Arial-Rounded" pitchFamily="34" charset="0"/>
              <a:cs typeface="Arial-Rounded" pitchFamily="34" charset="0"/>
            </a:endParaRPr>
          </a:p>
        </p:txBody>
      </p:sp>
      <p:sp>
        <p:nvSpPr>
          <p:cNvPr id="8" name="TextBox 7"/>
          <p:cNvSpPr txBox="1"/>
          <p:nvPr/>
        </p:nvSpPr>
        <p:spPr>
          <a:xfrm>
            <a:off x="5334000" y="998301"/>
            <a:ext cx="2776800" cy="523220"/>
          </a:xfrm>
          <a:prstGeom prst="rect">
            <a:avLst/>
          </a:prstGeom>
          <a:solidFill>
            <a:srgbClr val="DCF0C6"/>
          </a:solidFill>
        </p:spPr>
        <p:txBody>
          <a:bodyPr wrap="square" rtlCol="0">
            <a:spAutoFit/>
          </a:bodyPr>
          <a:lstStyle/>
          <a:p>
            <a:pPr algn="ctr"/>
            <a:r>
              <a:rPr lang="en-US" sz="2800" dirty="0" err="1">
                <a:latin typeface="Arial-Rounded" pitchFamily="34" charset="0"/>
                <a:ea typeface="Arial-Rounded" pitchFamily="34" charset="0"/>
                <a:cs typeface="Arial-Rounded" pitchFamily="34" charset="0"/>
              </a:rPr>
              <a:t>Tác</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hại</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của</a:t>
            </a:r>
            <a:r>
              <a:rPr lang="en-US" sz="2800" dirty="0">
                <a:latin typeface="Arial-Rounded" pitchFamily="34" charset="0"/>
                <a:ea typeface="Arial-Rounded" pitchFamily="34" charset="0"/>
                <a:cs typeface="Arial-Rounded" pitchFamily="34" charset="0"/>
              </a:rPr>
              <a:t> </a:t>
            </a:r>
            <a:r>
              <a:rPr lang="en-US" sz="2800" dirty="0" err="1">
                <a:latin typeface="Arial-Rounded" pitchFamily="34" charset="0"/>
                <a:ea typeface="Arial-Rounded" pitchFamily="34" charset="0"/>
                <a:cs typeface="Arial-Rounded" pitchFamily="34" charset="0"/>
              </a:rPr>
              <a:t>gió</a:t>
            </a:r>
            <a:endParaRPr lang="en-US" sz="2800" dirty="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61910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1000" fill="hold"/>
                                        <p:tgtEl>
                                          <p:spTgt spid="7"/>
                                        </p:tgtEl>
                                        <p:attrNameLst>
                                          <p:attrName>ppt_x</p:attrName>
                                        </p:attrNameLst>
                                      </p:cBhvr>
                                      <p:tavLst>
                                        <p:tav tm="0">
                                          <p:val>
                                            <p:strVal val="1+#ppt_w/2"/>
                                          </p:val>
                                        </p:tav>
                                        <p:tav tm="100000">
                                          <p:val>
                                            <p:strVal val="#ppt_x"/>
                                          </p:val>
                                        </p:tav>
                                      </p:tavLst>
                                    </p:anim>
                                    <p:anim calcmode="lin" valueType="num">
                                      <p:cBhvr additive="base">
                                        <p:cTn id="13" dur="10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10"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par>
                          <p:cTn id="18" fill="hold">
                            <p:stCondLst>
                              <p:cond delay="2500"/>
                            </p:stCondLst>
                            <p:childTnLst>
                              <p:par>
                                <p:cTn id="19" presetID="2" presetClass="entr" presetSubtype="2"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1000" fill="hold"/>
                                        <p:tgtEl>
                                          <p:spTgt spid="8"/>
                                        </p:tgtEl>
                                        <p:attrNameLst>
                                          <p:attrName>ppt_x</p:attrName>
                                        </p:attrNameLst>
                                      </p:cBhvr>
                                      <p:tavLst>
                                        <p:tav tm="0">
                                          <p:val>
                                            <p:strVal val="1+#ppt_w/2"/>
                                          </p:val>
                                        </p:tav>
                                        <p:tav tm="100000">
                                          <p:val>
                                            <p:strVal val="#ppt_x"/>
                                          </p:val>
                                        </p:tav>
                                      </p:tavLst>
                                    </p:anim>
                                    <p:anim calcmode="lin" valueType="num">
                                      <p:cBhvr additive="base">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3500"/>
                            </p:stCondLst>
                            <p:childTnLst>
                              <p:par>
                                <p:cTn id="24" presetID="10" presetClass="entr" presetSubtype="0" fill="hold" nodeType="afterEffect">
                                  <p:stCondLst>
                                    <p:cond delay="0"/>
                                  </p:stCondLst>
                                  <p:childTnLst>
                                    <p:set>
                                      <p:cBhvr>
                                        <p:cTn id="25" dur="1" fill="hold">
                                          <p:stCondLst>
                                            <p:cond delay="0"/>
                                          </p:stCondLst>
                                        </p:cTn>
                                        <p:tgtEl>
                                          <p:spTgt spid="5122"/>
                                        </p:tgtEl>
                                        <p:attrNameLst>
                                          <p:attrName>style.visibility</p:attrName>
                                        </p:attrNameLst>
                                      </p:cBhvr>
                                      <p:to>
                                        <p:strVal val="visible"/>
                                      </p:to>
                                    </p:set>
                                    <p:animEffect transition="in" filter="fade">
                                      <p:cBhvr>
                                        <p:cTn id="26"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883</TotalTime>
  <Words>321</Words>
  <Application>Microsoft Office PowerPoint</Application>
  <PresentationFormat>On-screen Show (16:9)</PresentationFormat>
  <Paragraphs>58</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Windows User</cp:lastModifiedBy>
  <cp:revision>152</cp:revision>
  <dcterms:created xsi:type="dcterms:W3CDTF">2020-12-08T15:48:47Z</dcterms:created>
  <dcterms:modified xsi:type="dcterms:W3CDTF">2026-01-17T02:31:35Z</dcterms:modified>
</cp:coreProperties>
</file>