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4" r:id="rId2"/>
    <p:sldId id="273" r:id="rId3"/>
    <p:sldId id="257" r:id="rId4"/>
    <p:sldId id="258" r:id="rId5"/>
    <p:sldId id="271" r:id="rId6"/>
    <p:sldId id="272" r:id="rId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74"/>
    <a:srgbClr val="EBF6F9"/>
    <a:srgbClr val="FBD6B7"/>
    <a:srgbClr val="E824B5"/>
    <a:srgbClr val="00DA63"/>
    <a:srgbClr val="0DFF7A"/>
    <a:srgbClr val="BEE395"/>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‘hãnh diện”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jp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14353"/>
            <a:ext cx="8534400" cy="2408342"/>
          </a:xfrm>
          <a:prstGeom prst="rect">
            <a:avLst/>
          </a:prstGeom>
        </p:spPr>
        <p:txBody>
          <a:bodyPr wrap="square" lIns="68571" tIns="34285" rIns="68571" bIns="34285">
            <a:spAutoFit/>
            <a:scene3d>
              <a:camera prst="perspectiveFront"/>
              <a:lightRig rig="threePt" dir="t"/>
            </a:scene3d>
          </a:bodyPr>
          <a:lstStyle/>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UBND </a:t>
            </a:r>
            <a:r>
              <a:rPr lang="en-US" b="1" kern="10" dirty="0" smtClean="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PHƯỜNG HƯNG ĐẠO</a:t>
            </a:r>
            <a:endPar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4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Môn: </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Tiếng Việt </a:t>
            </a:r>
            <a:endParaRPr lang="en-US" sz="3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1: Tôi là học sinh lớp 1</a:t>
            </a:r>
            <a:r>
              <a:rPr lang="en-US" sz="3200" b="1" dirty="0" smtClean="0">
                <a:solidFill>
                  <a:srgbClr val="FF0000"/>
                </a:solidFill>
                <a:latin typeface="Times New Roman" pitchFamily="18" charset="0"/>
                <a:cs typeface="Times New Roman" pitchFamily="18" charset="0"/>
              </a:rPr>
              <a:t>(Tiết </a:t>
            </a:r>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Arial" pitchFamily="34" charset="0"/>
              <a:cs typeface="Arial" pitchFamily="34" charset="0"/>
            </a:endParaRPr>
          </a:p>
          <a:p>
            <a:pPr algn="ctr" fontAlgn="base">
              <a:spcBef>
                <a:spcPct val="0"/>
              </a:spcBef>
              <a:spcAft>
                <a:spcPct val="0"/>
              </a:spcAft>
            </a:pPr>
            <a:r>
              <a:rPr lang="en-US" sz="3000" b="1" kern="10" dirty="0">
                <a:ln w="9525">
                  <a:round/>
                  <a:headEnd/>
                  <a:tailEnd/>
                </a:ln>
                <a:solidFill>
                  <a:schemeClr val="bg2">
                    <a:lumMod val="25000"/>
                  </a:schemeClr>
                </a:solidFill>
                <a:latin typeface="Times New Roman" panose="02020603050405020304" pitchFamily="18" charset="0"/>
                <a:cs typeface="Times New Roman" panose="02020603050405020304" pitchFamily="18" charset="0"/>
              </a:rPr>
              <a:t>Giáo viên thực hiện: Phạm Thị Thuyết</a:t>
            </a:r>
          </a:p>
        </p:txBody>
      </p:sp>
    </p:spTree>
    <p:extLst>
      <p:ext uri="{BB962C8B-B14F-4D97-AF65-F5344CB8AC3E}">
        <p14:creationId xmlns:p14="http://schemas.microsoft.com/office/powerpoint/2010/main" val="246404944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524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3810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17" name="TextBox 16"/>
          <p:cNvSpPr txBox="1"/>
          <p:nvPr/>
        </p:nvSpPr>
        <p:spPr>
          <a:xfrm>
            <a:off x="876300" y="127396"/>
            <a:ext cx="78105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93618" y="915080"/>
            <a:ext cx="6781800" cy="584763"/>
          </a:xfrm>
          <a:prstGeom prst="rect">
            <a:avLst/>
          </a:prstGeom>
          <a:solidFill>
            <a:srgbClr val="BEE395"/>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mới		</a:t>
            </a:r>
          </a:p>
        </p:txBody>
      </p:sp>
      <p:sp>
        <p:nvSpPr>
          <p:cNvPr id="11" name="TextBox 10"/>
          <p:cNvSpPr txBox="1"/>
          <p:nvPr/>
        </p:nvSpPr>
        <p:spPr>
          <a:xfrm>
            <a:off x="234950" y="1704423"/>
            <a:ext cx="8805956"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Nam </a:t>
            </a:r>
            <a:r>
              <a:rPr lang="en-US" sz="3200" b="1" dirty="0" err="1">
                <a:latin typeface="Arial-Rounded" pitchFamily="34" charset="0"/>
                <a:ea typeface="Arial-Rounded" pitchFamily="34" charset="0"/>
                <a:cs typeface="Arial-Rounded" pitchFamily="34" charset="0"/>
              </a:rPr>
              <a:t>rất</a:t>
            </a:r>
            <a:r>
              <a:rPr lang="en-US" sz="3200" b="1" dirty="0">
                <a:latin typeface="Arial-Rounded" pitchFamily="34" charset="0"/>
                <a:ea typeface="Arial-Rounded" pitchFamily="34" charset="0"/>
                <a:cs typeface="Arial-Rounded" pitchFamily="34" charset="0"/>
              </a:rPr>
              <a:t>   (………..)     </a:t>
            </a:r>
            <a:r>
              <a:rPr lang="en-US" sz="3200" b="1" dirty="0" err="1">
                <a:latin typeface="Arial-Rounded" pitchFamily="34" charset="0"/>
                <a:ea typeface="Arial-Rounded" pitchFamily="34" charset="0"/>
                <a:cs typeface="Arial-Rounded" pitchFamily="34" charset="0"/>
              </a:rPr>
              <a:t>khi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được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cô</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giáo</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khen</a:t>
            </a:r>
            <a:r>
              <a:rPr lang="en-US" sz="3200" b="1" dirty="0">
                <a:latin typeface="Arial-Rounded" pitchFamily="34" charset="0"/>
                <a:ea typeface="Arial-Rounded" pitchFamily="34" charset="0"/>
                <a:cs typeface="Arial-Rounded" pitchFamily="34" charset="0"/>
              </a:rPr>
              <a:t>.</a:t>
            </a:r>
          </a:p>
        </p:txBody>
      </p:sp>
      <p:sp>
        <p:nvSpPr>
          <p:cNvPr id="12" name="TextBox 11"/>
          <p:cNvSpPr txBox="1"/>
          <p:nvPr/>
        </p:nvSpPr>
        <p:spPr>
          <a:xfrm>
            <a:off x="2975264" y="910179"/>
            <a:ext cx="2112818" cy="523208"/>
          </a:xfrm>
          <a:prstGeom prst="rect">
            <a:avLst/>
          </a:prstGeom>
          <a:solidFill>
            <a:srgbClr val="BEE395"/>
          </a:solidFill>
        </p:spPr>
        <p:txBody>
          <a:bodyPr wrap="square" lIns="91428" tIns="45714" rIns="91428" bIns="45714" rtlCol="0">
            <a:spAutoFit/>
          </a:bodyPr>
          <a:lstStyle/>
          <a:p>
            <a:pPr algn="ctr"/>
            <a:r>
              <a:rPr lang="en-US" sz="2800" b="1" dirty="0" err="1">
                <a:solidFill>
                  <a:srgbClr val="FF0000"/>
                </a:solidFill>
                <a:latin typeface="Arial-Rounded" pitchFamily="34" charset="0"/>
                <a:ea typeface="Arial-Rounded" pitchFamily="34" charset="0"/>
                <a:cs typeface="Arial-Rounded" pitchFamily="34" charset="0"/>
              </a:rPr>
              <a:t>mới</a:t>
            </a:r>
            <a:endParaRPr lang="en-US" sz="2800" b="1" dirty="0">
              <a:solidFill>
                <a:srgbClr val="FF0000"/>
              </a:solidFill>
              <a:latin typeface="Arial-Rounded" pitchFamily="34" charset="0"/>
              <a:ea typeface="Arial-Rounded" pitchFamily="34" charset="0"/>
              <a:cs typeface="Arial-Rounded" pitchFamily="34" charset="0"/>
            </a:endParaRPr>
          </a:p>
        </p:txBody>
      </p:sp>
      <p:sp>
        <p:nvSpPr>
          <p:cNvPr id="13" name="TextBox 12"/>
          <p:cNvSpPr txBox="1"/>
          <p:nvPr/>
        </p:nvSpPr>
        <p:spPr>
          <a:xfrm>
            <a:off x="893618" y="913784"/>
            <a:ext cx="2112818" cy="523208"/>
          </a:xfrm>
          <a:prstGeom prst="rect">
            <a:avLst/>
          </a:prstGeom>
          <a:solidFill>
            <a:srgbClr val="BEE395"/>
          </a:solidFill>
        </p:spPr>
        <p:txBody>
          <a:bodyPr wrap="square" lIns="91428" tIns="45714" rIns="91428" bIns="45714" rtlCol="0">
            <a:spAutoFit/>
          </a:bodyPr>
          <a:lstStyle/>
          <a:p>
            <a:pPr algn="just"/>
            <a:r>
              <a:rPr lang="en-US" sz="2800" b="1" dirty="0" err="1">
                <a:solidFill>
                  <a:srgbClr val="FF0000"/>
                </a:solidFill>
                <a:latin typeface="Arial-Rounded" pitchFamily="34" charset="0"/>
                <a:ea typeface="Arial-Rounded" pitchFamily="34" charset="0"/>
                <a:cs typeface="Arial-Rounded" pitchFamily="34" charset="0"/>
              </a:rPr>
              <a:t>bổ</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ích</a:t>
            </a:r>
            <a:endParaRPr lang="en-US" sz="2800" b="1" dirty="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410200" y="915080"/>
            <a:ext cx="2265218" cy="523208"/>
          </a:xfrm>
          <a:prstGeom prst="rect">
            <a:avLst/>
          </a:prstGeom>
          <a:solidFill>
            <a:srgbClr val="BEE395"/>
          </a:solidFill>
          <a:ln>
            <a:noFill/>
          </a:ln>
        </p:spPr>
        <p:txBody>
          <a:bodyPr wrap="square" lIns="91428" tIns="45714" rIns="91428" bIns="45714" rtlCol="0">
            <a:spAutoFit/>
          </a:bodyPr>
          <a:lstStyle/>
          <a:p>
            <a:pPr algn="just"/>
            <a:r>
              <a:rPr lang="en-US" sz="2800" b="1" dirty="0" err="1">
                <a:solidFill>
                  <a:srgbClr val="FF0000"/>
                </a:solidFill>
                <a:latin typeface="Arial-Rounded" pitchFamily="34" charset="0"/>
                <a:ea typeface="Arial-Rounded" pitchFamily="34" charset="0"/>
                <a:cs typeface="Arial-Rounded" pitchFamily="34" charset="0"/>
              </a:rPr>
              <a:t>hãnh</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diện</a:t>
            </a:r>
            <a:endParaRPr lang="en-US" sz="2800" b="1" dirty="0">
              <a:solidFill>
                <a:srgbClr val="FF0000"/>
              </a:solidFill>
              <a:latin typeface="Arial-Rounded" pitchFamily="34" charset="0"/>
              <a:ea typeface="Arial-Rounded" pitchFamily="34" charset="0"/>
              <a:cs typeface="Arial-Rounded" pitchFamily="34" charset="0"/>
            </a:endParaRPr>
          </a:p>
        </p:txBody>
      </p:sp>
      <p:grpSp>
        <p:nvGrpSpPr>
          <p:cNvPr id="3" name="Group 2"/>
          <p:cNvGrpSpPr/>
          <p:nvPr/>
        </p:nvGrpSpPr>
        <p:grpSpPr>
          <a:xfrm>
            <a:off x="-228600" y="2771223"/>
            <a:ext cx="9296400" cy="1076877"/>
            <a:chOff x="-228600" y="3703407"/>
            <a:chExt cx="9296400" cy="1076877"/>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a:solidFill>
                    <a:srgbClr val="7030A0"/>
                  </a:solidFill>
                  <a:latin typeface="HP001 4 hàng" pitchFamily="34" charset="0"/>
                  <a:ea typeface="Arial-Rounded" pitchFamily="34" charset="0"/>
                  <a:cs typeface="Arial-Rounded" pitchFamily="34" charset="0"/>
                </a:rPr>
                <a:t>Nam</a:t>
              </a:r>
              <a:r>
                <a:rPr lang="vi-VN" sz="3600" b="1" dirty="0">
                  <a:solidFill>
                    <a:srgbClr val="7030A0"/>
                  </a:solidFill>
                  <a:latin typeface="HP001 4 hàng" pitchFamily="34" charset="0"/>
                  <a:ea typeface="Arial-Rounded" pitchFamily="34" charset="0"/>
                  <a:cs typeface="Arial-Rounded" pitchFamily="34" charset="0"/>
                </a:rPr>
                <a:t> ǟất hã</a:t>
              </a:r>
              <a:r>
                <a:rPr lang="el-GR" sz="3600" b="1" dirty="0">
                  <a:solidFill>
                    <a:srgbClr val="7030A0"/>
                  </a:solidFill>
                  <a:latin typeface="HP001 4 hàng" pitchFamily="34" charset="0"/>
                  <a:ea typeface="Arial-Rounded" pitchFamily="34" charset="0"/>
                  <a:cs typeface="Arial-Rounded" pitchFamily="34" charset="0"/>
                </a:rPr>
                <a:t>ζ </a:t>
              </a:r>
              <a:r>
                <a:rPr lang="vi-VN" sz="3600" b="1" dirty="0">
                  <a:solidFill>
                    <a:srgbClr val="7030A0"/>
                  </a:solidFill>
                  <a:latin typeface="HP001 4 hàng" pitchFamily="34" charset="0"/>
                  <a:ea typeface="Arial-Rounded" pitchFamily="34" charset="0"/>
                  <a:cs typeface="Arial-Rounded" pitchFamily="34" charset="0"/>
                </a:rPr>
                <a:t>d</a:t>
              </a:r>
              <a:r>
                <a:rPr lang="el-GR" sz="3600" b="1" dirty="0">
                  <a:solidFill>
                    <a:srgbClr val="7030A0"/>
                  </a:solidFill>
                  <a:latin typeface="HP001 4 hàng" pitchFamily="34" charset="0"/>
                  <a:ea typeface="Arial-Rounded" pitchFamily="34" charset="0"/>
                  <a:cs typeface="Arial-Rounded" pitchFamily="34" charset="0"/>
                </a:rPr>
                <a:t>Η</a:t>
              </a:r>
              <a:r>
                <a:rPr lang="vi-VN" sz="3600" b="1" dirty="0">
                  <a:solidFill>
                    <a:srgbClr val="7030A0"/>
                  </a:solidFill>
                  <a:latin typeface="HP001 4 hàng" pitchFamily="34" charset="0"/>
                  <a:ea typeface="Arial-Rounded" pitchFamily="34" charset="0"/>
                  <a:cs typeface="Arial-Rounded" pitchFamily="34" charset="0"/>
                </a:rPr>
                <a:t>İn </a:t>
              </a:r>
              <a:r>
                <a:rPr lang="el-GR" sz="3600" b="1" dirty="0">
                  <a:solidFill>
                    <a:srgbClr val="7030A0"/>
                  </a:solidFill>
                  <a:latin typeface="HP001 4 hàng" pitchFamily="34" charset="0"/>
                  <a:ea typeface="Arial-Rounded" pitchFamily="34" charset="0"/>
                  <a:cs typeface="Arial-Rounded" pitchFamily="34" charset="0"/>
                </a:rPr>
                <a:t>δ</a:t>
              </a:r>
              <a:r>
                <a:rPr lang="vi-VN" sz="3600" b="1" dirty="0">
                  <a:solidFill>
                    <a:srgbClr val="7030A0"/>
                  </a:solidFill>
                  <a:latin typeface="HP001 4 hàng" pitchFamily="34" charset="0"/>
                  <a:ea typeface="Arial-Rounded" pitchFamily="34" charset="0"/>
                  <a:cs typeface="Arial-Rounded" pitchFamily="34" charset="0"/>
                </a:rPr>
                <a:t>i đư</a:t>
              </a:r>
              <a:r>
                <a:rPr lang="el-GR" sz="3600" b="1" dirty="0">
                  <a:solidFill>
                    <a:srgbClr val="7030A0"/>
                  </a:solidFill>
                  <a:latin typeface="HP001 4 hàng" pitchFamily="34" charset="0"/>
                  <a:ea typeface="Arial-Rounded" pitchFamily="34" charset="0"/>
                  <a:cs typeface="Arial-Rounded" pitchFamily="34" charset="0"/>
                </a:rPr>
                <a:t>ϑ </a:t>
              </a:r>
              <a:r>
                <a:rPr lang="vi-VN" sz="3600" b="1" dirty="0">
                  <a:solidFill>
                    <a:srgbClr val="7030A0"/>
                  </a:solidFill>
                  <a:latin typeface="HP001 4 hàng" pitchFamily="34" charset="0"/>
                  <a:ea typeface="Arial-Rounded" pitchFamily="34" charset="0"/>
                  <a:cs typeface="Arial-Rounded" pitchFamily="34" charset="0"/>
                </a:rPr>
                <a:t>cô giáo</a:t>
              </a:r>
              <a:endParaRPr lang="en-US" sz="4900" b="1" dirty="0">
                <a:solidFill>
                  <a:srgbClr val="7030A0"/>
                </a:solidFill>
                <a:latin typeface="HP001 4 hàng" pitchFamily="34" charset="0"/>
                <a:ea typeface="Arial-Rounded" pitchFamily="34" charset="0"/>
                <a:cs typeface="Arial-Rounded" pitchFamily="34" charset="0"/>
              </a:endParaRPr>
            </a:p>
          </p:txBody>
        </p:sp>
      </p:grpSp>
      <p:grpSp>
        <p:nvGrpSpPr>
          <p:cNvPr id="19" name="Group 18">
            <a:extLst>
              <a:ext uri="{FF2B5EF4-FFF2-40B4-BE49-F238E27FC236}">
                <a16:creationId xmlns:a16="http://schemas.microsoft.com/office/drawing/2014/main" xmlns="" id="{A7808EE6-0D39-4F06-9D8D-A098C2D0F723}"/>
              </a:ext>
            </a:extLst>
          </p:cNvPr>
          <p:cNvGrpSpPr/>
          <p:nvPr/>
        </p:nvGrpSpPr>
        <p:grpSpPr>
          <a:xfrm>
            <a:off x="-1067378" y="3857744"/>
            <a:ext cx="9982779" cy="1076877"/>
            <a:chOff x="-1067378" y="3703407"/>
            <a:chExt cx="9982779" cy="1076877"/>
          </a:xfrm>
        </p:grpSpPr>
        <p:pic>
          <p:nvPicPr>
            <p:cNvPr id="21" name="Picture 2">
              <a:extLst>
                <a:ext uri="{FF2B5EF4-FFF2-40B4-BE49-F238E27FC236}">
                  <a16:creationId xmlns:a16="http://schemas.microsoft.com/office/drawing/2014/main" xmlns="" id="{DAF69BF8-4505-47AD-A504-1D8E24A36C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FF2B5EF4-FFF2-40B4-BE49-F238E27FC236}">
                  <a16:creationId xmlns:a16="http://schemas.microsoft.com/office/drawing/2014/main" xmlns="" id="{77FA1970-ECC4-475C-AB55-4577FA2C99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a:extLst>
                <a:ext uri="{FF2B5EF4-FFF2-40B4-BE49-F238E27FC236}">
                  <a16:creationId xmlns:a16="http://schemas.microsoft.com/office/drawing/2014/main" xmlns="" id="{3C0CC5B4-0AD3-4847-AD41-4CCDF3444F21}"/>
                </a:ext>
              </a:extLst>
            </p:cNvPr>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F334CC7-F098-4BBC-A1F1-13A2E82123E9}"/>
                </a:ext>
              </a:extLst>
            </p:cNvPr>
            <p:cNvSpPr/>
            <p:nvPr/>
          </p:nvSpPr>
          <p:spPr>
            <a:xfrm>
              <a:off x="-1067378" y="4032948"/>
              <a:ext cx="3773055" cy="646331"/>
            </a:xfrm>
            <a:prstGeom prst="rect">
              <a:avLst/>
            </a:prstGeom>
          </p:spPr>
          <p:txBody>
            <a:bodyPr wrap="square">
              <a:spAutoFit/>
            </a:bodyPr>
            <a:lstStyle/>
            <a:p>
              <a:pPr algn="ctr"/>
              <a:r>
                <a:rPr lang="el-GR" sz="3600" b="1" dirty="0">
                  <a:solidFill>
                    <a:srgbClr val="7030A0"/>
                  </a:solidFill>
                  <a:latin typeface="HP001 4 hàng" pitchFamily="34" charset="0"/>
                  <a:ea typeface="Arial-Rounded" pitchFamily="34" charset="0"/>
                  <a:cs typeface="Arial-Rounded" pitchFamily="34" charset="0"/>
                </a:rPr>
                <a:t>Ά΄</a:t>
              </a:r>
              <a:r>
                <a:rPr lang="vi-VN" sz="3600" b="1" dirty="0">
                  <a:solidFill>
                    <a:srgbClr val="7030A0"/>
                  </a:solidFill>
                  <a:latin typeface="HP001 4 hàng" pitchFamily="34" charset="0"/>
                  <a:ea typeface="Arial-Rounded" pitchFamily="34" charset="0"/>
                  <a:cs typeface="Arial-Rounded" pitchFamily="34" charset="0"/>
                </a:rPr>
                <a:t>n</a:t>
              </a:r>
              <a:r>
                <a:rPr lang="en-US" sz="3600" b="1" dirty="0">
                  <a:solidFill>
                    <a:srgbClr val="7030A0"/>
                  </a:solidFill>
                  <a:latin typeface="HP001 4 hàng" pitchFamily="34" charset="0"/>
                  <a:ea typeface="Arial-Rounded" pitchFamily="34" charset="0"/>
                  <a:cs typeface="Arial-Rounded" pitchFamily="34" charset="0"/>
                </a:rPr>
                <a:t>. </a:t>
              </a:r>
              <a:endParaRPr lang="en-US" sz="4900" b="1" dirty="0">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13"/>
                                        </p:tgtEl>
                                        <p:attrNameLst>
                                          <p:attrName>r</p:attrName>
                                        </p:attrNameLst>
                                      </p:cBhvr>
                                    </p:animRot>
                                    <p:animRot by="-240000">
                                      <p:cBhvr>
                                        <p:cTn id="18" dur="200" fill="hold">
                                          <p:stCondLst>
                                            <p:cond delay="200"/>
                                          </p:stCondLst>
                                        </p:cTn>
                                        <p:tgtEl>
                                          <p:spTgt spid="13"/>
                                        </p:tgtEl>
                                        <p:attrNameLst>
                                          <p:attrName>r</p:attrName>
                                        </p:attrNameLst>
                                      </p:cBhvr>
                                    </p:animRot>
                                    <p:animRot by="240000">
                                      <p:cBhvr>
                                        <p:cTn id="19" dur="200" fill="hold">
                                          <p:stCondLst>
                                            <p:cond delay="400"/>
                                          </p:stCondLst>
                                        </p:cTn>
                                        <p:tgtEl>
                                          <p:spTgt spid="13"/>
                                        </p:tgtEl>
                                        <p:attrNameLst>
                                          <p:attrName>r</p:attrName>
                                        </p:attrNameLst>
                                      </p:cBhvr>
                                    </p:animRot>
                                    <p:animRot by="-240000">
                                      <p:cBhvr>
                                        <p:cTn id="20" dur="200" fill="hold">
                                          <p:stCondLst>
                                            <p:cond delay="600"/>
                                          </p:stCondLst>
                                        </p:cTn>
                                        <p:tgtEl>
                                          <p:spTgt spid="13"/>
                                        </p:tgtEl>
                                        <p:attrNameLst>
                                          <p:attrName>r</p:attrName>
                                        </p:attrNameLst>
                                      </p:cBhvr>
                                    </p:animRot>
                                    <p:animRot by="120000">
                                      <p:cBhvr>
                                        <p:cTn id="21" dur="200" fill="hold">
                                          <p:stCondLst>
                                            <p:cond delay="800"/>
                                          </p:stCondLst>
                                        </p:cTn>
                                        <p:tgtEl>
                                          <p:spTgt spid="13"/>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1.38889E-6 -3.7037E-6 L -0.35712 0.16173 " pathEditMode="relative" rAng="0" ptsTypes="AA">
                                      <p:cBhvr>
                                        <p:cTn id="35" dur="2000" fill="hold"/>
                                        <p:tgtEl>
                                          <p:spTgt spid="10"/>
                                        </p:tgtEl>
                                        <p:attrNameLst>
                                          <p:attrName>ppt_x</p:attrName>
                                          <p:attrName>ppt_y</p:attrName>
                                        </p:attrNameLst>
                                      </p:cBhvr>
                                      <p:rCtr x="-17865" y="8086"/>
                                    </p:animMotion>
                                  </p:childTnLst>
                                  <p:subTnLst>
                                    <p:audio>
                                      <p:cMediaNode>
                                        <p:cTn display="0" masterRel="sameClick">
                                          <p:stCondLst>
                                            <p:cond evt="begin" delay="0">
                                              <p:tn val="3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để nói theo tranh</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40" t="53571" r="41141" b="20312"/>
          <a:stretch/>
        </p:blipFill>
        <p:spPr bwMode="auto">
          <a:xfrm>
            <a:off x="6448782" y="3072735"/>
            <a:ext cx="2288818" cy="14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2" t="19792" r="74790" b="54588"/>
          <a:stretch/>
        </p:blipFill>
        <p:spPr bwMode="auto">
          <a:xfrm>
            <a:off x="584201" y="920130"/>
            <a:ext cx="2034704" cy="14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8" t="52171" r="74009" b="20312"/>
          <a:stretch/>
        </p:blipFill>
        <p:spPr bwMode="auto">
          <a:xfrm>
            <a:off x="422564" y="3032890"/>
            <a:ext cx="2301389" cy="15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21" t="19792" r="41141" b="52343"/>
          <a:stretch/>
        </p:blipFill>
        <p:spPr bwMode="auto">
          <a:xfrm>
            <a:off x="6553200" y="856266"/>
            <a:ext cx="2209800" cy="158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04183">
            <a:off x="3617294" y="1167639"/>
            <a:ext cx="2023072"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Rounded" pitchFamily="34" charset="0"/>
                <a:ea typeface="Arial-Rounded" pitchFamily="34" charset="0"/>
                <a:cs typeface="Arial-Rounded" pitchFamily="34" charset="0"/>
              </a:rPr>
              <a:t>đá</a:t>
            </a:r>
            <a:r>
              <a:rPr lang="en-US" sz="2400" b="1" dirty="0">
                <a:solidFill>
                  <a:schemeClr val="bg1"/>
                </a:solidFill>
                <a:latin typeface="Arial-Rounded" pitchFamily="34" charset="0"/>
                <a:ea typeface="Arial-Rounded" pitchFamily="34" charset="0"/>
                <a:cs typeface="Arial-Rounded" pitchFamily="34" charset="0"/>
              </a:rPr>
              <a:t> </a:t>
            </a:r>
            <a:r>
              <a:rPr lang="en-US" sz="2400" b="1" dirty="0" err="1">
                <a:solidFill>
                  <a:schemeClr val="bg1"/>
                </a:solidFill>
                <a:latin typeface="Arial-Rounded" pitchFamily="34" charset="0"/>
                <a:ea typeface="Arial-Rounded" pitchFamily="34" charset="0"/>
                <a:cs typeface="Arial-Rounded" pitchFamily="34" charset="0"/>
              </a:rPr>
              <a:t>bóng</a:t>
            </a:r>
            <a:endParaRPr lang="en-US" sz="2400" b="1" dirty="0">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165" y="2066182"/>
            <a:ext cx="2271469"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đọc sách</a:t>
            </a:r>
          </a:p>
        </p:txBody>
      </p:sp>
      <p:sp>
        <p:nvSpPr>
          <p:cNvPr id="13" name="Oval 12"/>
          <p:cNvSpPr/>
          <p:nvPr/>
        </p:nvSpPr>
        <p:spPr>
          <a:xfrm rot="21420666">
            <a:off x="3617466" y="2941317"/>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kéo co</a:t>
            </a:r>
          </a:p>
        </p:txBody>
      </p:sp>
      <p:sp>
        <p:nvSpPr>
          <p:cNvPr id="14" name="Oval 13"/>
          <p:cNvSpPr/>
          <p:nvPr/>
        </p:nvSpPr>
        <p:spPr>
          <a:xfrm rot="214482">
            <a:off x="3617466" y="3861556"/>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múa</a:t>
            </a: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1</a:t>
            </a: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2</a:t>
            </a: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3</a:t>
            </a: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4</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07531 " pathEditMode="relative" rAng="0" ptsTypes="AA">
                                      <p:cBhvr>
                                        <p:cTn id="6" dur="2000" fill="hold"/>
                                        <p:tgtEl>
                                          <p:spTgt spid="14"/>
                                        </p:tgtEl>
                                        <p:attrNameLst>
                                          <p:attrName>ppt_x</p:attrName>
                                          <p:attrName>ppt_y</p:attrName>
                                        </p:attrNameLst>
                                      </p:cBhvr>
                                      <p:rCtr x="16875" y="376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2.46914E-7 L -0.32066 0.2 " pathEditMode="relative" rAng="0" ptsTypes="AA">
                                      <p:cBhvr>
                                        <p:cTn id="11" dur="2000" fill="hold"/>
                                        <p:tgtEl>
                                          <p:spTgt spid="6"/>
                                        </p:tgtEl>
                                        <p:attrNameLst>
                                          <p:attrName>ppt_x</p:attrName>
                                          <p:attrName>ppt_y</p:attrName>
                                        </p:attrNameLst>
                                      </p:cBhvr>
                                      <p:rCtr x="-16042" y="10000"/>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22222E-6 -1.11111E-6 L 0.33785 0.03704 " pathEditMode="relative" rAng="0" ptsTypes="AA">
                                      <p:cBhvr>
                                        <p:cTn id="16" dur="2000" fill="hold"/>
                                        <p:tgtEl>
                                          <p:spTgt spid="12"/>
                                        </p:tgtEl>
                                        <p:attrNameLst>
                                          <p:attrName>ppt_x</p:attrName>
                                          <p:attrName>ppt_y</p:attrName>
                                        </p:attrNameLst>
                                      </p:cBhvr>
                                      <p:rCtr x="16892" y="1852"/>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7 -2.83951E-6 L -0.31233 0.25402 " pathEditMode="relative" rAng="0" ptsTypes="AA">
                                      <p:cBhvr>
                                        <p:cTn id="21" dur="2000" fill="hold"/>
                                        <p:tgtEl>
                                          <p:spTgt spid="13"/>
                                        </p:tgtEl>
                                        <p:attrNameLst>
                                          <p:attrName>ppt_x</p:attrName>
                                          <p:attrName>ppt_y</p:attrName>
                                        </p:attrNameLst>
                                      </p:cBhvr>
                                      <p:rCtr x="-15625" y="12685"/>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+Xem lại bài trang 4      trang 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Đôi tai xấu xí  </a:t>
            </a:r>
            <a:r>
              <a:rPr lang="en-US" sz="2800" b="1">
                <a:latin typeface="Arial-Rounded" pitchFamily="34" charset="0"/>
                <a:ea typeface="Arial-Rounded" pitchFamily="34" charset="0"/>
                <a:cs typeface="Arial-Rounded" pitchFamily="34" charset="0"/>
              </a:rPr>
              <a:t>(trang 8 + 9)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179</Words>
  <Application>Microsoft Office PowerPoint</Application>
  <PresentationFormat>On-screen Show (16:9)</PresentationFormat>
  <Paragraphs>32</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Ôn và khởi động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110</cp:revision>
  <dcterms:created xsi:type="dcterms:W3CDTF">2020-12-08T15:48:47Z</dcterms:created>
  <dcterms:modified xsi:type="dcterms:W3CDTF">2026-01-17T02:13:57Z</dcterms:modified>
</cp:coreProperties>
</file>