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1" r:id="rId2"/>
    <p:sldId id="311" r:id="rId3"/>
    <p:sldId id="276" r:id="rId4"/>
    <p:sldId id="325" r:id="rId5"/>
    <p:sldId id="315" r:id="rId6"/>
    <p:sldId id="326" r:id="rId7"/>
    <p:sldId id="327" r:id="rId8"/>
    <p:sldId id="328" r:id="rId9"/>
    <p:sldId id="295" r:id="rId10"/>
    <p:sldId id="316" r:id="rId11"/>
    <p:sldId id="330" r:id="rId12"/>
    <p:sldId id="329" r:id="rId13"/>
    <p:sldId id="30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F3"/>
    <a:srgbClr val="FFFBFD"/>
    <a:srgbClr val="FFD9EC"/>
    <a:srgbClr val="FFD5D5"/>
    <a:srgbClr val="FFAFD7"/>
    <a:srgbClr val="FF93C9"/>
    <a:srgbClr val="FFCCCC"/>
    <a:srgbClr val="FF3399"/>
    <a:srgbClr val="D6FFC9"/>
    <a:srgbClr val="B3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6" autoAdjust="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18C7C-5037-444A-8839-D051EFFD667C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D926-4EDD-40EC-BA2F-F75505FD7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D926-4EDD-40EC-BA2F-F75505FD72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r>
              <a:rPr lang="vi-VN" baseline="0" smtClean="0"/>
              <a:t> điện tử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r>
              <a:rPr lang="vi-VN" baseline="0" smtClean="0"/>
              <a:t> điện tử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Tuỳ</a:t>
            </a:r>
            <a:r>
              <a:rPr lang="en-US" baseline="0" smtClean="0"/>
              <a:t> vào thực tế vở ô li, GV hướng dẫn HS lùi ô hợp lí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F4F0-4230-4AF8-9E06-94D0D814EE5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8FA4-B1AE-40C3-9B8E-A8EF58673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7878"/>
            <a:ext cx="9448800" cy="460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85901" y="1334249"/>
            <a:ext cx="6149339" cy="231448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274320" fontAlgn="base">
              <a:spcBef>
                <a:spcPct val="0"/>
              </a:spcBef>
              <a:spcAft>
                <a:spcPct val="0"/>
              </a:spcAft>
            </a:pPr>
            <a:r>
              <a:rPr lang="en-US" sz="1083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defTabSz="274320" fontAlgn="base">
              <a:spcBef>
                <a:spcPct val="0"/>
              </a:spcBef>
              <a:spcAft>
                <a:spcPct val="0"/>
              </a:spcAft>
            </a:pPr>
            <a:r>
              <a:rPr lang="en-US" sz="1083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083" b="1" u="sng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sz="1083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PHÚC</a:t>
            </a:r>
            <a:endParaRPr lang="en-US" sz="1083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74320" fontAlgn="base">
              <a:spcBef>
                <a:spcPct val="0"/>
              </a:spcBef>
              <a:spcAft>
                <a:spcPct val="0"/>
              </a:spcAft>
            </a:pPr>
            <a:endParaRPr lang="en-US" sz="1444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74320" fontAlgn="base">
              <a:spcBef>
                <a:spcPct val="0"/>
              </a:spcBef>
              <a:spcAft>
                <a:spcPct val="0"/>
              </a:spcAft>
            </a:pP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74320" fontAlgn="base">
              <a:spcBef>
                <a:spcPct val="0"/>
              </a:spcBef>
              <a:spcAft>
                <a:spcPct val="0"/>
              </a:spcAft>
            </a:pP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74320" fontAlgn="base">
              <a:spcBef>
                <a:spcPct val="0"/>
              </a:spcBef>
              <a:spcAft>
                <a:spcPct val="0"/>
              </a:spcAft>
            </a:pP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7432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5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5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7432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5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83: </a:t>
            </a:r>
            <a:r>
              <a:rPr lang="en-US" sz="1805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805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5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5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5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5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+ 2)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7432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lang="en-US" sz="1805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5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hiện:Bùi</a:t>
            </a: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5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5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23766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8272" y="123199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512882" y="1781537"/>
            <a:ext cx="6394267" cy="730577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Làng tôi có luỹ tre xanh</a:t>
            </a:r>
          </a:p>
          <a:p>
            <a:pPr algn="just">
              <a:spcAft>
                <a:spcPts val="12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dòng sông nhỏ uốn quanh xóm làng.</a:t>
            </a:r>
          </a:p>
          <a:p>
            <a:pPr algn="r">
              <a:spcAft>
                <a:spcPts val="1200"/>
              </a:spcAft>
            </a:pPr>
            <a:r>
              <a:rPr lang="en-US" sz="2800" b="1" i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(Ca dao)</a:t>
            </a:r>
          </a:p>
        </p:txBody>
      </p:sp>
    </p:spTree>
    <p:extLst>
      <p:ext uri="{BB962C8B-B14F-4D97-AF65-F5344CB8AC3E}">
        <p14:creationId xmlns:p14="http://schemas.microsoft.com/office/powerpoint/2010/main" val="3646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2845"/>
          <a:stretch/>
        </p:blipFill>
        <p:spPr bwMode="auto">
          <a:xfrm>
            <a:off x="0" y="25621"/>
            <a:ext cx="9144000" cy="511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7074" y="1289050"/>
            <a:ext cx="67820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solidFill>
                  <a:srgbClr val="FF0000"/>
                </a:solidFill>
                <a:latin typeface="HP001 4 hàng"/>
              </a:rPr>
              <a:t>Làng Ǉċ có luỹ </a:t>
            </a:r>
            <a:r>
              <a:rPr lang="el-GR" sz="3200">
                <a:solidFill>
                  <a:srgbClr val="FF0000"/>
                </a:solidFill>
                <a:latin typeface="HP001 4 hàng"/>
              </a:rPr>
              <a:t>Λ΄ </a:t>
            </a:r>
            <a:r>
              <a:rPr lang="vi-VN" sz="3200">
                <a:solidFill>
                  <a:srgbClr val="FF0000"/>
                </a:solidFill>
                <a:latin typeface="HP001 4 hàng"/>
              </a:rPr>
              <a:t>xa</a:t>
            </a:r>
            <a:r>
              <a:rPr lang="el-GR" sz="3200">
                <a:solidFill>
                  <a:srgbClr val="FF0000"/>
                </a:solidFill>
                <a:latin typeface="HP001 4 hàng"/>
              </a:rPr>
              <a:t>ζ</a:t>
            </a:r>
            <a:endParaRPr lang="vi-VN" sz="320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566" y="1914103"/>
            <a:ext cx="7706833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solidFill>
                  <a:srgbClr val="FF0000"/>
                </a:solidFill>
                <a:latin typeface="HP001 4 hàng"/>
              </a:rPr>
              <a:t>Có dŜg sŪg </a:t>
            </a:r>
            <a:r>
              <a:rPr lang="el-GR" sz="3200">
                <a:solidFill>
                  <a:srgbClr val="FF0000"/>
                </a:solidFill>
                <a:latin typeface="HP001 4 hàng"/>
              </a:rPr>
              <a:t>η</a:t>
            </a:r>
            <a:r>
              <a:rPr lang="vi-VN" sz="3200">
                <a:solidFill>
                  <a:srgbClr val="FF0000"/>
                </a:solidFill>
                <a:latin typeface="HP001 4 hàng"/>
              </a:rPr>
              <a:t>ỏ Ďū Ǖ</a:t>
            </a:r>
            <a:r>
              <a:rPr lang="el-GR" sz="3200">
                <a:solidFill>
                  <a:srgbClr val="FF0000"/>
                </a:solidFill>
                <a:latin typeface="HP001 4 hàng"/>
              </a:rPr>
              <a:t>ί</a:t>
            </a:r>
            <a:r>
              <a:rPr lang="vi-VN" sz="3200">
                <a:solidFill>
                  <a:srgbClr val="FF0000"/>
                </a:solidFill>
                <a:latin typeface="HP001 4 hàng"/>
              </a:rPr>
              <a:t>a</a:t>
            </a:r>
            <a:r>
              <a:rPr lang="el-GR" sz="3200">
                <a:solidFill>
                  <a:srgbClr val="FF0000"/>
                </a:solidFill>
                <a:latin typeface="HP001 4 hàng"/>
              </a:rPr>
              <a:t>ζ </a:t>
            </a:r>
            <a:r>
              <a:rPr lang="vi-VN" sz="3200">
                <a:solidFill>
                  <a:srgbClr val="FF0000"/>
                </a:solidFill>
                <a:latin typeface="HP001 4 hàng"/>
              </a:rPr>
              <a:t>xĪ </a:t>
            </a:r>
            <a:r>
              <a:rPr lang="vi-VN" sz="3200" smtClean="0">
                <a:solidFill>
                  <a:srgbClr val="FF0000"/>
                </a:solidFill>
                <a:latin typeface="HP001 4 hàng"/>
              </a:rPr>
              <a:t>làng</a:t>
            </a:r>
            <a:r>
              <a:rPr lang="en-US" sz="3200" smtClean="0">
                <a:solidFill>
                  <a:srgbClr val="FF0000"/>
                </a:solidFill>
                <a:latin typeface="HP001 4 hàng"/>
              </a:rPr>
              <a:t>.</a:t>
            </a:r>
            <a:endParaRPr lang="vi-VN" sz="320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520" y="2533760"/>
            <a:ext cx="2032250" cy="830849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latin typeface="HP001 4 hàng"/>
              </a:rPr>
              <a:t>(Ca dao)</a:t>
            </a:r>
            <a:endParaRPr lang="en-US" sz="3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4844" y="666750"/>
            <a:ext cx="3944900" cy="3944900"/>
          </a:xfrm>
        </p:spPr>
      </p:pic>
      <p:pic>
        <p:nvPicPr>
          <p:cNvPr id="8" name="C.mp4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92669" y="666750"/>
            <a:ext cx="3944900" cy="3944900"/>
          </a:xfrm>
        </p:spPr>
      </p:pic>
    </p:spTree>
    <p:extLst>
      <p:ext uri="{BB962C8B-B14F-4D97-AF65-F5344CB8AC3E}">
        <p14:creationId xmlns:p14="http://schemas.microsoft.com/office/powerpoint/2010/main" val="41885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614" y="1314450"/>
            <a:ext cx="594444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72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4562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68571" tIns="34285" rIns="68571" bIns="3428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7651" y="346868"/>
            <a:ext cx="1533525" cy="14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879725" y="941388"/>
            <a:ext cx="6264275" cy="993775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</a:t>
            </a:r>
            <a:r>
              <a:rPr lang="en-US" sz="80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VIỆT </a:t>
            </a:r>
            <a:r>
              <a:rPr lang="en-US" sz="80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2" y="3153898"/>
            <a:ext cx="3392487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253"/>
            <a:ext cx="2586036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5105400"/>
            <a:ext cx="9144000" cy="12700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761" y="-211205"/>
            <a:ext cx="8793762" cy="1468506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7" rIns="91294" bIns="45647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4" y="-12700"/>
            <a:ext cx="1656617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8729" y="24010"/>
            <a:ext cx="847725" cy="523220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3222" y="361179"/>
            <a:ext cx="847725" cy="703891"/>
          </a:xfrm>
          <a:prstGeom prst="rect">
            <a:avLst/>
          </a:prstGeom>
          <a:noFill/>
        </p:spPr>
        <p:txBody>
          <a:bodyPr wrap="square" lIns="91294" tIns="45647" rIns="91294" bIns="45647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3399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83</a:t>
            </a:r>
            <a:endParaRPr lang="en-US" sz="4000" b="1">
              <a:solidFill>
                <a:srgbClr val="FF3399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870" y="131484"/>
            <a:ext cx="8057963" cy="1125816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50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3245" y="1276350"/>
            <a:ext cx="8735955" cy="530345"/>
            <a:chOff x="63500" y="1353959"/>
            <a:chExt cx="8735955" cy="530345"/>
          </a:xfrm>
        </p:grpSpPr>
        <p:sp>
          <p:nvSpPr>
            <p:cNvPr id="4" name="Rounded Rectangle 3"/>
            <p:cNvSpPr/>
            <p:nvPr/>
          </p:nvSpPr>
          <p:spPr>
            <a:xfrm>
              <a:off x="451033" y="1353959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9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9786" y="340867"/>
            <a:ext cx="8735955" cy="530345"/>
            <a:chOff x="63500" y="1353959"/>
            <a:chExt cx="8735955" cy="530345"/>
          </a:xfrm>
        </p:grpSpPr>
        <p:sp>
          <p:nvSpPr>
            <p:cNvPr id="8" name="Rounded Rectangle 7"/>
            <p:cNvSpPr/>
            <p:nvPr/>
          </p:nvSpPr>
          <p:spPr>
            <a:xfrm>
              <a:off x="451033" y="1353959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5" b="50000"/>
          <a:stretch/>
        </p:blipFill>
        <p:spPr>
          <a:xfrm>
            <a:off x="2178382" y="0"/>
            <a:ext cx="4655480" cy="18859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2485276"/>
            <a:ext cx="8803341" cy="2419350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Thua hổ trong cuộc thi tài, voi phải nộp mạng cho hổ. Khỉ bày mưu giúp voi. Khỉ cưỡi voi đi gặp hổ. Đến điểm hẹn, khỉ quát lớn:</a:t>
            </a:r>
          </a:p>
          <a:p>
            <a:pPr algn="just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Hổ ở đâu?</a:t>
            </a:r>
          </a:p>
          <a:p>
            <a:pPr algn="just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 tỏ vẻ lễ phép:</a:t>
            </a:r>
          </a:p>
          <a:p>
            <a:pPr algn="just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ông, hổ sắp tới rồi ạ.</a:t>
            </a:r>
          </a:p>
          <a:p>
            <a:pPr algn="just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 ngồi trong bụi cây nhìn ra. Thấy voi to lớn mà sợ một con vật nhỏ bé, hổ sợ quá, liền bỏ chạy.</a:t>
            </a:r>
          </a:p>
          <a:p>
            <a:pPr algn="r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(Phỏng theo </a:t>
            </a:r>
            <a:r>
              <a:rPr lang="en-US" sz="2400" i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Truyện cổ dân gian Khơ -me)</a:t>
            </a:r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9364" y="1733550"/>
            <a:ext cx="7353517" cy="730577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 đến</a:t>
            </a:r>
          </a:p>
        </p:txBody>
      </p:sp>
    </p:spTree>
    <p:extLst>
      <p:ext uri="{BB962C8B-B14F-4D97-AF65-F5344CB8AC3E}">
        <p14:creationId xmlns:p14="http://schemas.microsoft.com/office/powerpoint/2010/main" val="4305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1845" y="389795"/>
            <a:ext cx="8735955" cy="530345"/>
            <a:chOff x="63500" y="1339190"/>
            <a:chExt cx="8735955" cy="530345"/>
          </a:xfrm>
        </p:grpSpPr>
        <p:sp>
          <p:nvSpPr>
            <p:cNvPr id="5" name="Rounded Rectangle 4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 lời câu hỏi</a:t>
              </a:r>
              <a:endPara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500" y="13539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719378" y="935999"/>
            <a:ext cx="8348422" cy="530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Vì sao voi phải nộp mạng cho hổ?</a:t>
            </a:r>
            <a:endParaRPr lang="en-US" sz="24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9378" y="1431805"/>
            <a:ext cx="8348422" cy="530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Những từ ngữ nào chỉ vóc dáng của voi và của khỉ?</a:t>
            </a:r>
            <a:endParaRPr lang="en-US" sz="24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9378" y="1889005"/>
            <a:ext cx="8348422" cy="530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Trong câu chuyện trên, em thích con vật nào nhất? Vì sao?</a:t>
            </a:r>
            <a:endParaRPr lang="en-US" sz="24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42646" y="548383"/>
            <a:ext cx="7639354" cy="1016000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D5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398" tIns="197398" rIns="197398" bIns="197398" numCol="1" spcCol="1270" anchor="ctr" anchorCtr="0">
            <a:no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voi phải nộp mạng cho hổ?</a:t>
            </a:r>
          </a:p>
        </p:txBody>
      </p:sp>
      <p:sp>
        <p:nvSpPr>
          <p:cNvPr id="5" name="Freeform 4"/>
          <p:cNvSpPr/>
          <p:nvPr/>
        </p:nvSpPr>
        <p:spPr>
          <a:xfrm>
            <a:off x="4333723" y="1615183"/>
            <a:ext cx="457201" cy="838200"/>
          </a:xfrm>
          <a:custGeom>
            <a:avLst/>
            <a:gdLst>
              <a:gd name="connsiteX0" fmla="*/ 0 w 380999"/>
              <a:gd name="connsiteY0" fmla="*/ 91440 h 457200"/>
              <a:gd name="connsiteX1" fmla="*/ 190500 w 380999"/>
              <a:gd name="connsiteY1" fmla="*/ 91440 h 457200"/>
              <a:gd name="connsiteX2" fmla="*/ 190500 w 380999"/>
              <a:gd name="connsiteY2" fmla="*/ 0 h 457200"/>
              <a:gd name="connsiteX3" fmla="*/ 380999 w 380999"/>
              <a:gd name="connsiteY3" fmla="*/ 228600 h 457200"/>
              <a:gd name="connsiteX4" fmla="*/ 190500 w 380999"/>
              <a:gd name="connsiteY4" fmla="*/ 457200 h 457200"/>
              <a:gd name="connsiteX5" fmla="*/ 190500 w 380999"/>
              <a:gd name="connsiteY5" fmla="*/ 365760 h 457200"/>
              <a:gd name="connsiteX6" fmla="*/ 0 w 380999"/>
              <a:gd name="connsiteY6" fmla="*/ 365760 h 457200"/>
              <a:gd name="connsiteX7" fmla="*/ 0 w 380999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999" h="457200">
                <a:moveTo>
                  <a:pt x="304799" y="1"/>
                </a:moveTo>
                <a:lnTo>
                  <a:pt x="304799" y="228601"/>
                </a:lnTo>
                <a:lnTo>
                  <a:pt x="380999" y="228601"/>
                </a:lnTo>
                <a:lnTo>
                  <a:pt x="190500" y="457199"/>
                </a:lnTo>
                <a:lnTo>
                  <a:pt x="0" y="228601"/>
                </a:lnTo>
                <a:lnTo>
                  <a:pt x="76200" y="228601"/>
                </a:lnTo>
                <a:lnTo>
                  <a:pt x="76200" y="1"/>
                </a:lnTo>
                <a:lnTo>
                  <a:pt x="304799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1" tIns="0" rIns="91440" bIns="11430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6" name="Freeform 5"/>
          <p:cNvSpPr/>
          <p:nvPr/>
        </p:nvSpPr>
        <p:spPr>
          <a:xfrm>
            <a:off x="758057" y="2453383"/>
            <a:ext cx="7639354" cy="1979898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E7F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398" tIns="197398" rIns="197398" bIns="197398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 phải nộp mạng cho hổ vì thua </a:t>
            </a:r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 trong cuộc thi </a:t>
            </a:r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tài.</a:t>
            </a:r>
            <a:endParaRPr lang="en-US" sz="4400" kern="12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42646" y="548383"/>
            <a:ext cx="7639354" cy="1016000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D5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398" tIns="197398" rIns="197398" bIns="197398" numCol="1" spcCol="1270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từ ngữ nào chỉ vóc dáng </a:t>
            </a:r>
            <a:endParaRPr lang="en-US" sz="3600" b="1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 </a:t>
            </a:r>
            <a:r>
              <a:rPr lang="en-US" sz="36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 và của khỉ?</a:t>
            </a:r>
          </a:p>
        </p:txBody>
      </p:sp>
      <p:sp>
        <p:nvSpPr>
          <p:cNvPr id="5" name="Freeform 4"/>
          <p:cNvSpPr/>
          <p:nvPr/>
        </p:nvSpPr>
        <p:spPr>
          <a:xfrm>
            <a:off x="2169727" y="1585502"/>
            <a:ext cx="457201" cy="838200"/>
          </a:xfrm>
          <a:custGeom>
            <a:avLst/>
            <a:gdLst>
              <a:gd name="connsiteX0" fmla="*/ 0 w 380999"/>
              <a:gd name="connsiteY0" fmla="*/ 91440 h 457200"/>
              <a:gd name="connsiteX1" fmla="*/ 190500 w 380999"/>
              <a:gd name="connsiteY1" fmla="*/ 91440 h 457200"/>
              <a:gd name="connsiteX2" fmla="*/ 190500 w 380999"/>
              <a:gd name="connsiteY2" fmla="*/ 0 h 457200"/>
              <a:gd name="connsiteX3" fmla="*/ 380999 w 380999"/>
              <a:gd name="connsiteY3" fmla="*/ 228600 h 457200"/>
              <a:gd name="connsiteX4" fmla="*/ 190500 w 380999"/>
              <a:gd name="connsiteY4" fmla="*/ 457200 h 457200"/>
              <a:gd name="connsiteX5" fmla="*/ 190500 w 380999"/>
              <a:gd name="connsiteY5" fmla="*/ 365760 h 457200"/>
              <a:gd name="connsiteX6" fmla="*/ 0 w 380999"/>
              <a:gd name="connsiteY6" fmla="*/ 365760 h 457200"/>
              <a:gd name="connsiteX7" fmla="*/ 0 w 380999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999" h="457200">
                <a:moveTo>
                  <a:pt x="304799" y="1"/>
                </a:moveTo>
                <a:lnTo>
                  <a:pt x="304799" y="228601"/>
                </a:lnTo>
                <a:lnTo>
                  <a:pt x="380999" y="228601"/>
                </a:lnTo>
                <a:lnTo>
                  <a:pt x="190500" y="457199"/>
                </a:lnTo>
                <a:lnTo>
                  <a:pt x="0" y="228601"/>
                </a:lnTo>
                <a:lnTo>
                  <a:pt x="76200" y="228601"/>
                </a:lnTo>
                <a:lnTo>
                  <a:pt x="76200" y="1"/>
                </a:lnTo>
                <a:lnTo>
                  <a:pt x="304799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1" tIns="0" rIns="91440" bIns="11430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  <p:sp>
        <p:nvSpPr>
          <p:cNvPr id="6" name="Freeform 5"/>
          <p:cNvSpPr/>
          <p:nvPr/>
        </p:nvSpPr>
        <p:spPr>
          <a:xfrm>
            <a:off x="758057" y="2453382"/>
            <a:ext cx="3280543" cy="2175767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E7F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398" tIns="197398" rIns="197398" bIns="197398" numCol="1" spcCol="1270" anchor="ctr" anchorCtr="0">
            <a:noAutofit/>
          </a:bodyPr>
          <a:lstStyle/>
          <a:p>
            <a:pPr lvl="0" algn="ctr" defTabSz="1955800"/>
            <a:endParaRPr lang="en-US" sz="3200" b="1" kern="1200" smtClean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lvl="0" algn="ctr" defTabSz="1955800"/>
            <a:r>
              <a:rPr lang="en-US" sz="3200" b="1" kern="1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voi:</a:t>
            </a:r>
          </a:p>
          <a:p>
            <a:pPr marL="457200" lvl="0" indent="-457200" algn="just" defTabSz="195580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 lớn</a:t>
            </a:r>
          </a:p>
          <a:p>
            <a:pPr marL="457200" lvl="0" indent="-457200" algn="just" defTabSz="1955800">
              <a:buFontTx/>
              <a:buChar char="-"/>
            </a:pPr>
            <a:r>
              <a:rPr lang="en-US" sz="3200" kern="1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nặng nề</a:t>
            </a:r>
          </a:p>
          <a:p>
            <a:pPr marL="457200" lvl="0" indent="-457200" algn="just" defTabSz="1955800"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 khoẻ…</a:t>
            </a:r>
            <a:endParaRPr lang="en-US" sz="3200" kern="12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lvl="0" algn="ctr" defTabSz="1955800"/>
            <a:endParaRPr lang="en-US" sz="3200" kern="12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01457" y="2473707"/>
            <a:ext cx="3280543" cy="2155441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E7F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398" tIns="197398" rIns="197398" bIns="197398" numCol="1" spcCol="1270" anchor="ctr" anchorCtr="0">
            <a:noAutofit/>
          </a:bodyPr>
          <a:lstStyle/>
          <a:p>
            <a:pPr lvl="0" algn="ctr" defTabSz="1955800">
              <a:spcBef>
                <a:spcPct val="0"/>
              </a:spcBef>
            </a:pPr>
            <a:r>
              <a:rPr lang="en-US" sz="3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Khỉ:</a:t>
            </a:r>
          </a:p>
          <a:p>
            <a:pPr marL="457200" lvl="0" indent="-457200" algn="just" defTabSz="1955800">
              <a:spcBef>
                <a:spcPct val="0"/>
              </a:spcBef>
              <a:buFontTx/>
              <a:buChar char="-"/>
            </a:pPr>
            <a:r>
              <a:rPr lang="en-US" sz="3200" kern="1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 nhắn</a:t>
            </a:r>
          </a:p>
          <a:p>
            <a:pPr marL="457200" lvl="0" indent="-457200" algn="just" defTabSz="1955800">
              <a:spcBef>
                <a:spcPct val="0"/>
              </a:spcBef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 nhẹn</a:t>
            </a:r>
          </a:p>
          <a:p>
            <a:pPr marL="457200" lvl="0" indent="-457200" algn="just" defTabSz="1955800">
              <a:spcBef>
                <a:spcPct val="0"/>
              </a:spcBef>
              <a:buFontTx/>
              <a:buChar char="-"/>
            </a:pPr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ngộ nghĩnh…</a:t>
            </a:r>
            <a:endParaRPr lang="en-US" sz="3200" kern="1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513127" y="1615183"/>
            <a:ext cx="457201" cy="838200"/>
          </a:xfrm>
          <a:custGeom>
            <a:avLst/>
            <a:gdLst>
              <a:gd name="connsiteX0" fmla="*/ 0 w 380999"/>
              <a:gd name="connsiteY0" fmla="*/ 91440 h 457200"/>
              <a:gd name="connsiteX1" fmla="*/ 190500 w 380999"/>
              <a:gd name="connsiteY1" fmla="*/ 91440 h 457200"/>
              <a:gd name="connsiteX2" fmla="*/ 190500 w 380999"/>
              <a:gd name="connsiteY2" fmla="*/ 0 h 457200"/>
              <a:gd name="connsiteX3" fmla="*/ 380999 w 380999"/>
              <a:gd name="connsiteY3" fmla="*/ 228600 h 457200"/>
              <a:gd name="connsiteX4" fmla="*/ 190500 w 380999"/>
              <a:gd name="connsiteY4" fmla="*/ 457200 h 457200"/>
              <a:gd name="connsiteX5" fmla="*/ 190500 w 380999"/>
              <a:gd name="connsiteY5" fmla="*/ 365760 h 457200"/>
              <a:gd name="connsiteX6" fmla="*/ 0 w 380999"/>
              <a:gd name="connsiteY6" fmla="*/ 365760 h 457200"/>
              <a:gd name="connsiteX7" fmla="*/ 0 w 380999"/>
              <a:gd name="connsiteY7" fmla="*/ 9144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999" h="457200">
                <a:moveTo>
                  <a:pt x="304799" y="1"/>
                </a:moveTo>
                <a:lnTo>
                  <a:pt x="304799" y="228601"/>
                </a:lnTo>
                <a:lnTo>
                  <a:pt x="380999" y="228601"/>
                </a:lnTo>
                <a:lnTo>
                  <a:pt x="190500" y="457199"/>
                </a:lnTo>
                <a:lnTo>
                  <a:pt x="0" y="228601"/>
                </a:lnTo>
                <a:lnTo>
                  <a:pt x="76200" y="228601"/>
                </a:lnTo>
                <a:lnTo>
                  <a:pt x="76200" y="1"/>
                </a:lnTo>
                <a:lnTo>
                  <a:pt x="304799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1" tIns="0" rIns="91440" bIns="11430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kern="1200"/>
          </a:p>
        </p:txBody>
      </p:sp>
    </p:spTree>
    <p:extLst>
      <p:ext uri="{BB962C8B-B14F-4D97-AF65-F5344CB8AC3E}">
        <p14:creationId xmlns:p14="http://schemas.microsoft.com/office/powerpoint/2010/main" val="6077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26379" y="1962150"/>
            <a:ext cx="7639354" cy="1524000"/>
          </a:xfrm>
          <a:custGeom>
            <a:avLst/>
            <a:gdLst>
              <a:gd name="connsiteX0" fmla="*/ 0 w 1828800"/>
              <a:gd name="connsiteY0" fmla="*/ 101600 h 1016000"/>
              <a:gd name="connsiteX1" fmla="*/ 101600 w 1828800"/>
              <a:gd name="connsiteY1" fmla="*/ 0 h 1016000"/>
              <a:gd name="connsiteX2" fmla="*/ 1727200 w 1828800"/>
              <a:gd name="connsiteY2" fmla="*/ 0 h 1016000"/>
              <a:gd name="connsiteX3" fmla="*/ 1828800 w 1828800"/>
              <a:gd name="connsiteY3" fmla="*/ 101600 h 1016000"/>
              <a:gd name="connsiteX4" fmla="*/ 1828800 w 1828800"/>
              <a:gd name="connsiteY4" fmla="*/ 914400 h 1016000"/>
              <a:gd name="connsiteX5" fmla="*/ 1727200 w 1828800"/>
              <a:gd name="connsiteY5" fmla="*/ 1016000 h 1016000"/>
              <a:gd name="connsiteX6" fmla="*/ 101600 w 1828800"/>
              <a:gd name="connsiteY6" fmla="*/ 1016000 h 1016000"/>
              <a:gd name="connsiteX7" fmla="*/ 0 w 1828800"/>
              <a:gd name="connsiteY7" fmla="*/ 914400 h 1016000"/>
              <a:gd name="connsiteX8" fmla="*/ 0 w 1828800"/>
              <a:gd name="connsiteY8" fmla="*/ 1016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01600"/>
                </a:moveTo>
                <a:cubicBezTo>
                  <a:pt x="0" y="45488"/>
                  <a:pt x="45488" y="0"/>
                  <a:pt x="101600" y="0"/>
                </a:cubicBezTo>
                <a:lnTo>
                  <a:pt x="1727200" y="0"/>
                </a:lnTo>
                <a:cubicBezTo>
                  <a:pt x="1783312" y="0"/>
                  <a:pt x="1828800" y="45488"/>
                  <a:pt x="1828800" y="101600"/>
                </a:cubicBezTo>
                <a:lnTo>
                  <a:pt x="1828800" y="914400"/>
                </a:lnTo>
                <a:cubicBezTo>
                  <a:pt x="1828800" y="970512"/>
                  <a:pt x="1783312" y="1016000"/>
                  <a:pt x="1727200" y="1016000"/>
                </a:cubicBezTo>
                <a:lnTo>
                  <a:pt x="101600" y="1016000"/>
                </a:lnTo>
                <a:cubicBezTo>
                  <a:pt x="45488" y="1016000"/>
                  <a:pt x="0" y="970512"/>
                  <a:pt x="0" y="914400"/>
                </a:cubicBezTo>
                <a:lnTo>
                  <a:pt x="0" y="101600"/>
                </a:lnTo>
                <a:close/>
              </a:path>
            </a:pathLst>
          </a:custGeom>
          <a:solidFill>
            <a:srgbClr val="FFD5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398" tIns="197398" rIns="197398" bIns="197398" numCol="1" spcCol="1270" anchor="ctr" anchorCtr="0">
            <a:no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câu chuyện trên, em thích </a:t>
            </a:r>
            <a:endParaRPr lang="en-US" sz="3600" b="1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36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518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31845" y="349791"/>
            <a:ext cx="8735955" cy="530345"/>
            <a:chOff x="63500" y="1339190"/>
            <a:chExt cx="8735955" cy="530345"/>
          </a:xfrm>
        </p:grpSpPr>
        <p:sp>
          <p:nvSpPr>
            <p:cNvPr id="30" name="Rounded Rectangle 29"/>
            <p:cNvSpPr/>
            <p:nvPr/>
          </p:nvSpPr>
          <p:spPr>
            <a:xfrm>
              <a:off x="451033" y="1339190"/>
              <a:ext cx="8348422" cy="5303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500" y="1366659"/>
              <a:ext cx="457200" cy="457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smtClean="0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320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971800" y="838200"/>
            <a:ext cx="3657600" cy="4476750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 rét lạnh mùa đông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 lại ấm nắng hồng,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Ngàn cây vui hớn hở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Đua hé nhuỵ khoe bông.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gọi bầy xây tổ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 rã dậy từng không, 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 non ngời lá biếc,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 lung linh cầu vồng.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 đường đi đến lớp</a:t>
            </a:r>
          </a:p>
          <a:p>
            <a:pPr algn="just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 em vui mênh mông.</a:t>
            </a:r>
          </a:p>
          <a:p>
            <a:pPr algn="r"/>
            <a:r>
              <a:rPr lang="en-US" sz="2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(Nguyễn sư giao)</a:t>
            </a:r>
          </a:p>
          <a:p>
            <a:pPr algn="just"/>
            <a:endParaRPr lang="en-US" sz="24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10492" y="377772"/>
            <a:ext cx="3789083" cy="730577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 xuân hồng</a:t>
            </a:r>
          </a:p>
        </p:txBody>
      </p:sp>
    </p:spTree>
    <p:extLst>
      <p:ext uri="{BB962C8B-B14F-4D97-AF65-F5344CB8AC3E}">
        <p14:creationId xmlns:p14="http://schemas.microsoft.com/office/powerpoint/2010/main" val="15075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409</Words>
  <Application>Microsoft Office PowerPoint</Application>
  <PresentationFormat>On-screen Show (16:9)</PresentationFormat>
  <Paragraphs>87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HP001 4 hàng</vt:lpstr>
      <vt:lpstr>Times New Roman</vt:lpstr>
      <vt:lpstr>Office Theme</vt:lpstr>
      <vt:lpstr>PowerPoint Presentation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115</cp:revision>
  <dcterms:created xsi:type="dcterms:W3CDTF">2020-08-19T08:52:38Z</dcterms:created>
  <dcterms:modified xsi:type="dcterms:W3CDTF">2025-12-28T04:11:09Z</dcterms:modified>
</cp:coreProperties>
</file>