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592" r:id="rId3"/>
    <p:sldId id="2637" r:id="rId4"/>
    <p:sldId id="314" r:id="rId5"/>
    <p:sldId id="315" r:id="rId6"/>
    <p:sldId id="295" r:id="rId7"/>
    <p:sldId id="316" r:id="rId8"/>
    <p:sldId id="317" r:id="rId9"/>
    <p:sldId id="2639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FF99"/>
    <a:srgbClr val="FFE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9458" autoAdjust="0"/>
  </p:normalViewPr>
  <p:slideViewPr>
    <p:cSldViewPr>
      <p:cViewPr varScale="1">
        <p:scale>
          <a:sx n="140" d="100"/>
          <a:sy n="140" d="100"/>
        </p:scale>
        <p:origin x="848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18C7C-5037-444A-8839-D051EFFD667C}" type="datetimeFigureOut">
              <a:rPr lang="en-US" smtClean="0"/>
              <a:t>1/5/26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3D926-4EDD-40EC-BA2F-F75505FD7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48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594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Cá</a:t>
            </a:r>
            <a:r>
              <a:rPr lang="en-US" baseline="0"/>
              <a:t> rô trước, hổ sau nhé. Nếu không chữ hổ nó đè lên chữ rô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3D926-4EDD-40EC-BA2F-F75505FD72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16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3D926-4EDD-40EC-BA2F-F75505FD72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16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02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02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Tuỳ</a:t>
            </a:r>
            <a:r>
              <a:rPr lang="en-US" baseline="0"/>
              <a:t> vào thực tế vở ô li, GV hướng dẫn HS lùi ô hợp lí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4F0-4230-4AF8-9E06-94D0D814EE59}" type="datetimeFigureOut">
              <a:rPr lang="en-US" smtClean="0"/>
              <a:t>1/5/26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08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4F0-4230-4AF8-9E06-94D0D814EE59}" type="datetimeFigureOut">
              <a:rPr lang="en-US" smtClean="0"/>
              <a:t>1/5/26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91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4F0-4230-4AF8-9E06-94D0D814EE59}" type="datetimeFigureOut">
              <a:rPr lang="en-US" smtClean="0"/>
              <a:t>1/5/26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03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Ê TÂM" descr="A cartoon of trees and leaves&#10;&#10;Description automatically generated">
            <a:extLst>
              <a:ext uri="{FF2B5EF4-FFF2-40B4-BE49-F238E27FC236}">
                <a16:creationId xmlns:a16="http://schemas.microsoft.com/office/drawing/2014/main" id="{2AA77C15-08FE-D316-9B66-1C5688715D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1" b="365"/>
          <a:stretch/>
        </p:blipFill>
        <p:spPr>
          <a:xfrm>
            <a:off x="15" y="961"/>
            <a:ext cx="9143985" cy="514253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8E04B52-7111-3381-2957-1936FA1603B3}"/>
              </a:ext>
            </a:extLst>
          </p:cNvPr>
          <p:cNvSpPr/>
          <p:nvPr userDrawn="1"/>
        </p:nvSpPr>
        <p:spPr>
          <a:xfrm>
            <a:off x="160592" y="181151"/>
            <a:ext cx="8822817" cy="4781198"/>
          </a:xfrm>
          <a:prstGeom prst="rect">
            <a:avLst/>
          </a:prstGeom>
          <a:solidFill>
            <a:schemeClr val="bg1">
              <a:alpha val="95000"/>
            </a:schemeClr>
          </a:solidFill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 dirty="0"/>
          </a:p>
        </p:txBody>
      </p:sp>
    </p:spTree>
    <p:extLst>
      <p:ext uri="{BB962C8B-B14F-4D97-AF65-F5344CB8AC3E}">
        <p14:creationId xmlns:p14="http://schemas.microsoft.com/office/powerpoint/2010/main" val="3700456467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47094-982F-83F1-57E9-70CFDAFF7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9ADFC-0631-ACBD-A37F-28ACEA41C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LÊ TÂM">
            <a:extLst>
              <a:ext uri="{FF2B5EF4-FFF2-40B4-BE49-F238E27FC236}">
                <a16:creationId xmlns:a16="http://schemas.microsoft.com/office/drawing/2014/main" id="{0478D4FC-6348-B2ED-5B31-DB271E600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CDB4-4683-4ACC-B7E1-FEAD6BA85555}" type="datetimeFigureOut">
              <a:rPr lang="vi-VN" smtClean="0"/>
              <a:t>05/01/2026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C5EB2-B54F-186A-21AC-FF7A48CB6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3105B-942A-89F5-4D02-6DCA86CB8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829B-41E5-4C3D-B4B4-EC121BA26C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5033556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Ê TÂM">
            <a:extLst>
              <a:ext uri="{FF2B5EF4-FFF2-40B4-BE49-F238E27FC236}">
                <a16:creationId xmlns:a16="http://schemas.microsoft.com/office/drawing/2014/main" id="{A006D7E4-1399-7244-BA0C-9080CA2F3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650296-8D5B-168A-C0E7-B1B04B455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EF117-BAB8-3089-285E-6F5BEA69C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CDB4-4683-4ACC-B7E1-FEAD6BA85555}" type="datetimeFigureOut">
              <a:rPr lang="vi-VN" smtClean="0"/>
              <a:t>05/01/2026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40CCD-9E2C-544F-86C8-EEC067063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4887F-3E3D-B2EA-DB8A-E57EAF283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829B-41E5-4C3D-B4B4-EC121BA26C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6541667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534BD-C182-165E-E3F4-13121C183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17188-649F-9AB0-5310-0AECD0D4FB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FA4064-81C1-9BB8-60FE-2441BB72A3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LÊ TÂM">
            <a:extLst>
              <a:ext uri="{FF2B5EF4-FFF2-40B4-BE49-F238E27FC236}">
                <a16:creationId xmlns:a16="http://schemas.microsoft.com/office/drawing/2014/main" id="{49364678-1AFD-A6EA-647E-BF73E8F38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CDB4-4683-4ACC-B7E1-FEAD6BA85555}" type="datetimeFigureOut">
              <a:rPr lang="vi-VN" smtClean="0"/>
              <a:t>05/01/2026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F36510-37C7-42F6-53FC-9E7F53668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D3A044-A1D0-C6F2-E71C-97AACC84F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829B-41E5-4C3D-B4B4-EC121BA26C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281618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BD2A5-699D-BCA1-EDE7-D335945D1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D3A4E-1E2B-E9C6-094C-B70F3E56D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5EF969-2E69-2E31-653F-0BC64C2BEA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B97E55-817C-8F03-65B8-A54361C725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9DBB38-A200-7776-5241-1B549ACA34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03F80A-57B7-5FA7-272C-E4B7964EE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CDB4-4683-4ACC-B7E1-FEAD6BA85555}" type="datetimeFigureOut">
              <a:rPr lang="vi-VN" smtClean="0"/>
              <a:t>05/01/2026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23E862-AD75-6EB8-9A49-AC8886E69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9675AA-8824-EC62-22EA-13F3514AA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829B-41E5-4C3D-B4B4-EC121BA26C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9641119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E754E-1395-0D07-796C-43F3F6C97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CFDE8B-9993-5DD1-7BCE-596CD8C26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CDB4-4683-4ACC-B7E1-FEAD6BA85555}" type="datetimeFigureOut">
              <a:rPr lang="vi-VN" smtClean="0"/>
              <a:t>05/01/2026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945BD2-BEC5-EB93-630F-9D342368D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C9486B-6AF4-68E8-551F-461800919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829B-41E5-4C3D-B4B4-EC121BA26C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189838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4FF37B-1395-76A7-8E15-52C6237AD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CDB4-4683-4ACC-B7E1-FEAD6BA85555}" type="datetimeFigureOut">
              <a:rPr lang="vi-VN" smtClean="0"/>
              <a:t>05/01/2026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F94B72-5CA1-637D-C5F5-B7DACE342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5F8D97-A29E-5180-69B0-8CC902E94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829B-41E5-4C3D-B4B4-EC121BA26C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4146896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D9033-3960-7915-D9E5-6831F5094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16F82-A58F-E815-89C0-73D540676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185697-B835-0B78-7E84-95DD30729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C5A37B-2EC2-5289-AD71-B8BF8A87B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CDB4-4683-4ACC-B7E1-FEAD6BA85555}" type="datetimeFigureOut">
              <a:rPr lang="vi-VN" smtClean="0"/>
              <a:t>05/01/2026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D6EE96-F915-83F6-D810-8EA595CF2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59589-59F3-0267-0320-4C28B1EF2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829B-41E5-4C3D-B4B4-EC121BA26C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304254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4F0-4230-4AF8-9E06-94D0D814EE59}" type="datetimeFigureOut">
              <a:rPr lang="en-US" smtClean="0"/>
              <a:t>1/5/26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540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CCD59-2115-2F69-8920-0DE6EAF80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0EC43B-B7C2-4296-0342-EC59384FF5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AC62BE-0D25-E9FE-E45B-37BD21A92A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F669B8-00E0-CEA3-F472-4245B791B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CDB4-4683-4ACC-B7E1-FEAD6BA85555}" type="datetimeFigureOut">
              <a:rPr lang="vi-VN" smtClean="0"/>
              <a:t>05/01/2026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DADEAE-70DF-A89C-9EEF-FC6699CEE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31F3BD-9DD1-1A20-B947-F037CBBA3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829B-41E5-4C3D-B4B4-EC121BA26C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9415318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8F852-FC05-9436-486A-858653767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FDD455-9BC5-6ED5-3ED8-E6067823C3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29814-8E0C-C59D-E0BA-BCC28539A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CDB4-4683-4ACC-B7E1-FEAD6BA85555}" type="datetimeFigureOut">
              <a:rPr lang="vi-VN" smtClean="0"/>
              <a:t>05/01/2026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017D0-5D64-690A-7D1C-DB87DAC2F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DAC98-BAA4-B503-09B8-A6D330DA8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829B-41E5-4C3D-B4B4-EC121BA26C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9163928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33D554-7B6C-7724-7A67-95063203A3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40FB7A-BD75-C207-71A9-9F2C994A41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8EA8C-C4C1-0AD7-1794-DFB043312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CDB4-4683-4ACC-B7E1-FEAD6BA85555}" type="datetimeFigureOut">
              <a:rPr lang="vi-VN" smtClean="0"/>
              <a:t>05/01/2026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A2A55-AD05-2E8E-EF30-E0610085A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B53A7-8962-BC73-656A-65F87087C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829B-41E5-4C3D-B4B4-EC121BA26C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4332614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rgbClr val="FFF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3E406B-BC78-43F3-8218-678C9205C0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13" y="614363"/>
            <a:ext cx="6886575" cy="3914775"/>
          </a:xfrm>
          <a:prstGeom prst="rect">
            <a:avLst/>
          </a:prstGeom>
        </p:spPr>
      </p:pic>
      <p:sp>
        <p:nvSpPr>
          <p:cNvPr id="8" name="Rectangle: Single Corner Snipped 7">
            <a:extLst>
              <a:ext uri="{FF2B5EF4-FFF2-40B4-BE49-F238E27FC236}">
                <a16:creationId xmlns:a16="http://schemas.microsoft.com/office/drawing/2014/main" id="{6A15CDA1-4030-400B-8ED1-4B7481B1A09D}"/>
              </a:ext>
            </a:extLst>
          </p:cNvPr>
          <p:cNvSpPr/>
          <p:nvPr userDrawn="1"/>
        </p:nvSpPr>
        <p:spPr>
          <a:xfrm flipH="1">
            <a:off x="8015288" y="0"/>
            <a:ext cx="1128712" cy="5143500"/>
          </a:xfrm>
          <a:prstGeom prst="snip1Rect">
            <a:avLst/>
          </a:prstGeom>
          <a:solidFill>
            <a:srgbClr val="FFD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: Single Corner Snipped 8">
            <a:extLst>
              <a:ext uri="{FF2B5EF4-FFF2-40B4-BE49-F238E27FC236}">
                <a16:creationId xmlns:a16="http://schemas.microsoft.com/office/drawing/2014/main" id="{4D059C8F-ED43-41D6-8C1D-A3DDEADE7589}"/>
              </a:ext>
            </a:extLst>
          </p:cNvPr>
          <p:cNvSpPr/>
          <p:nvPr userDrawn="1"/>
        </p:nvSpPr>
        <p:spPr>
          <a:xfrm flipV="1">
            <a:off x="1" y="0"/>
            <a:ext cx="1128712" cy="5143500"/>
          </a:xfrm>
          <a:prstGeom prst="snip1Rect">
            <a:avLst/>
          </a:prstGeom>
          <a:solidFill>
            <a:srgbClr val="FFD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13CCC3-9540-4354-871F-2D697DC9934C}"/>
              </a:ext>
            </a:extLst>
          </p:cNvPr>
          <p:cNvSpPr/>
          <p:nvPr userDrawn="1"/>
        </p:nvSpPr>
        <p:spPr>
          <a:xfrm>
            <a:off x="280459" y="203597"/>
            <a:ext cx="8583083" cy="4736306"/>
          </a:xfrm>
          <a:prstGeom prst="rect">
            <a:avLst/>
          </a:prstGeom>
          <a:solidFill>
            <a:schemeClr val="bg1">
              <a:alpha val="66000"/>
            </a:schemeClr>
          </a:solidFill>
          <a:ln w="127000" cmpd="thinThick">
            <a:solidFill>
              <a:srgbClr val="FFE37D"/>
            </a:solidFill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39465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4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4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4F0-4230-4AF8-9E06-94D0D814EE59}" type="datetimeFigureOut">
              <a:rPr lang="en-US" smtClean="0"/>
              <a:t>1/5/26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85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4F0-4230-4AF8-9E06-94D0D814EE59}" type="datetimeFigureOut">
              <a:rPr lang="en-US" smtClean="0"/>
              <a:t>1/5/26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7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4F0-4230-4AF8-9E06-94D0D814EE59}" type="datetimeFigureOut">
              <a:rPr lang="en-US" smtClean="0"/>
              <a:t>1/5/26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4F0-4230-4AF8-9E06-94D0D814EE59}" type="datetimeFigureOut">
              <a:rPr lang="en-US" smtClean="0"/>
              <a:t>1/5/26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91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4F0-4230-4AF8-9E06-94D0D814EE59}" type="datetimeFigureOut">
              <a:rPr lang="en-US" smtClean="0"/>
              <a:t>1/5/26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19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4F0-4230-4AF8-9E06-94D0D814EE59}" type="datetimeFigureOut">
              <a:rPr lang="en-US" smtClean="0"/>
              <a:t>1/5/26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9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4F0-4230-4AF8-9E06-94D0D814EE59}" type="datetimeFigureOut">
              <a:rPr lang="en-US" smtClean="0"/>
              <a:t>1/5/26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54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6F4F0-4230-4AF8-9E06-94D0D814EE59}" type="datetimeFigureOut">
              <a:rPr lang="en-US" smtClean="0"/>
              <a:t>1/5/26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图片 6" descr="图片包含 户外&#10;&#10;描述已自动生成">
            <a:extLst>
              <a:ext uri="{FF2B5EF4-FFF2-40B4-BE49-F238E27FC236}">
                <a16:creationId xmlns:a16="http://schemas.microsoft.com/office/drawing/2014/main" id="{99CE6D97-4E43-1BA6-CCCF-0B6803298E3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LÊ TÂM" descr="A cartoon of trees and leaves&#10;&#10;Description automatically generated">
            <a:extLst>
              <a:ext uri="{FF2B5EF4-FFF2-40B4-BE49-F238E27FC236}">
                <a16:creationId xmlns:a16="http://schemas.microsoft.com/office/drawing/2014/main" id="{135AC605-E777-23B6-E70B-383A2E69C46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1" b="365"/>
          <a:stretch/>
        </p:blipFill>
        <p:spPr>
          <a:xfrm>
            <a:off x="15" y="961"/>
            <a:ext cx="9143985" cy="514253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08C8A09-2619-239B-B93B-B934FB4028B7}"/>
              </a:ext>
            </a:extLst>
          </p:cNvPr>
          <p:cNvSpPr/>
          <p:nvPr userDrawn="1"/>
        </p:nvSpPr>
        <p:spPr>
          <a:xfrm>
            <a:off x="160592" y="181151"/>
            <a:ext cx="8822817" cy="4781198"/>
          </a:xfrm>
          <a:prstGeom prst="rect">
            <a:avLst/>
          </a:prstGeom>
          <a:solidFill>
            <a:schemeClr val="bg1">
              <a:alpha val="95000"/>
            </a:schemeClr>
          </a:solidFill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 dirty="0"/>
          </a:p>
        </p:txBody>
      </p:sp>
      <p:pic>
        <p:nvPicPr>
          <p:cNvPr id="13" name="Picture 1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9CDB819D-C4E3-8716-B4DA-720033DB9D5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0" y="133350"/>
            <a:ext cx="1237952" cy="123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6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Ê TÂM">
            <a:extLst>
              <a:ext uri="{FF2B5EF4-FFF2-40B4-BE49-F238E27FC236}">
                <a16:creationId xmlns:a16="http://schemas.microsoft.com/office/drawing/2014/main" id="{0658AC50-35DA-088A-162C-A05FDA132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85982-960E-D3A6-5E91-7B6709F92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924EB-3742-3A8E-28F1-21D01AEAE7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5DCDB4-4683-4ACC-B7E1-FEAD6BA85555}" type="datetimeFigureOut">
              <a:rPr lang="vi-VN" smtClean="0"/>
              <a:t>05/01/2026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503CF-E710-A11F-EB21-D5A4C1EE2E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226F6-DE07-3194-87B6-7AE62AC499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8B829B-41E5-4C3D-B4B4-EC121BA26CAC}" type="slidenum">
              <a:rPr lang="vi-VN" smtClean="0"/>
              <a:t>‹#›</a:t>
            </a:fld>
            <a:endParaRPr lang="vi-VN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F6353C3-C6C6-BBA3-6261-96AF62C080F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57201" y="85620"/>
            <a:ext cx="228599" cy="68078"/>
          </a:xfrm>
          <a:prstGeom prst="rect">
            <a:avLst/>
          </a:prstGeom>
        </p:spPr>
      </p:pic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26EA6A52-96A8-9EDA-E9EB-C231F69532A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0" y="133350"/>
            <a:ext cx="1237952" cy="123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33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wip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2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0.jpeg"/><Relationship Id="rId5" Type="http://schemas.openxmlformats.org/officeDocument/2006/relationships/image" Target="../media/image16.jpeg"/><Relationship Id="rId15" Type="http://schemas.openxmlformats.org/officeDocument/2006/relationships/image" Target="../media/image24.jpeg"/><Relationship Id="rId10" Type="http://schemas.microsoft.com/office/2007/relationships/hdphoto" Target="../media/hdphoto2.wdp"/><Relationship Id="rId4" Type="http://schemas.openxmlformats.org/officeDocument/2006/relationships/image" Target="../media/image15.jpeg"/><Relationship Id="rId9" Type="http://schemas.openxmlformats.org/officeDocument/2006/relationships/image" Target="../media/image19.jpeg"/><Relationship Id="rId1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6" Type="http://schemas.microsoft.com/office/2007/relationships/hdphoto" Target="../media/hdphoto3.wdp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33851" y="15240"/>
            <a:ext cx="9076303" cy="5109222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697458" y="378310"/>
            <a:ext cx="7705403" cy="4499723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96115" y="-189552"/>
            <a:ext cx="3438833" cy="3438833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812F7956-7370-9BB9-D4F0-B034500A7A21}"/>
              </a:ext>
            </a:extLst>
          </p:cNvPr>
          <p:cNvGrpSpPr/>
          <p:nvPr/>
        </p:nvGrpSpPr>
        <p:grpSpPr>
          <a:xfrm>
            <a:off x="5932839" y="2056247"/>
            <a:ext cx="3530962" cy="3090905"/>
            <a:chOff x="8236467" y="3278909"/>
            <a:chExt cx="3984357" cy="3463837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11460383-D6A0-7500-04DF-C37AAF54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13C10393-FAAC-3C1D-2502-0FBB1A45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2" name="图片 55">
            <a:extLst>
              <a:ext uri="{FF2B5EF4-FFF2-40B4-BE49-F238E27FC236}">
                <a16:creationId xmlns:a16="http://schemas.microsoft.com/office/drawing/2014/main" id="{D467F1D0-DB00-0F11-B2F5-6FC8C7CF08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2479" flipH="1">
            <a:off x="6175936" y="67714"/>
            <a:ext cx="2819465" cy="3438833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7AEA3F46-1014-283D-3A1F-AC79A148F6A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" t="4569" r="19755" b="3868"/>
          <a:stretch/>
        </p:blipFill>
        <p:spPr>
          <a:xfrm>
            <a:off x="34344" y="1452666"/>
            <a:ext cx="2808172" cy="36283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7C413A-A6CF-CF44-B3C4-7B7AD28D28F2}"/>
              </a:ext>
            </a:extLst>
          </p:cNvPr>
          <p:cNvSpPr txBox="1"/>
          <p:nvPr/>
        </p:nvSpPr>
        <p:spPr>
          <a:xfrm>
            <a:off x="3567250" y="1196164"/>
            <a:ext cx="2398413" cy="458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119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HƯNG ĐẠO</a:t>
            </a:r>
          </a:p>
          <a:p>
            <a:pPr algn="ctr"/>
            <a:r>
              <a:rPr lang="en-VN" sz="119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VN" sz="1191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ĐA </a:t>
            </a:r>
            <a:r>
              <a:rPr lang="en-VN" sz="119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990A48-2E1E-DF4A-AA7F-86CF84797495}"/>
              </a:ext>
            </a:extLst>
          </p:cNvPr>
          <p:cNvSpPr txBox="1"/>
          <p:nvPr/>
        </p:nvSpPr>
        <p:spPr>
          <a:xfrm>
            <a:off x="3624026" y="1948142"/>
            <a:ext cx="2224968" cy="807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178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TIẾNG VIỆT</a:t>
            </a:r>
          </a:p>
          <a:p>
            <a:pPr algn="ctr">
              <a:lnSpc>
                <a:spcPct val="150000"/>
              </a:lnSpc>
            </a:pPr>
            <a:r>
              <a:rPr lang="en-VN" sz="149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81: ÔN TẬP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B35A89-0DAB-D046-B74D-113F833E2FAF}"/>
              </a:ext>
            </a:extLst>
          </p:cNvPr>
          <p:cNvSpPr txBox="1"/>
          <p:nvPr/>
        </p:nvSpPr>
        <p:spPr>
          <a:xfrm>
            <a:off x="3230516" y="3365375"/>
            <a:ext cx="3191899" cy="2755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191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THỰC HIỆN: NGÔ THỊ THU HIỀN</a:t>
            </a:r>
          </a:p>
        </p:txBody>
      </p:sp>
    </p:spTree>
    <p:extLst>
      <p:ext uri="{BB962C8B-B14F-4D97-AF65-F5344CB8AC3E}">
        <p14:creationId xmlns:p14="http://schemas.microsoft.com/office/powerpoint/2010/main" val="311483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pic>
        <p:nvPicPr>
          <p:cNvPr id="5" name="LÊ TÂM" descr="A group of kids running under leaves&#10;&#10;Description automatically generated">
            <a:extLst>
              <a:ext uri="{FF2B5EF4-FFF2-40B4-BE49-F238E27FC236}">
                <a16:creationId xmlns:a16="http://schemas.microsoft.com/office/drawing/2014/main" id="{F91D4B81-53D8-44ED-9C6E-BA6E6E2962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3" b="9293"/>
          <a:stretch/>
        </p:blipFill>
        <p:spPr>
          <a:xfrm>
            <a:off x="15" y="961"/>
            <a:ext cx="9143985" cy="51425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6572D2-925A-7FE3-C558-EDAC6D1F8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61" y="477012"/>
            <a:ext cx="6624386" cy="177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090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" y="285750"/>
            <a:ext cx="8735955" cy="617174"/>
            <a:chOff x="63500" y="1353959"/>
            <a:chExt cx="8735955" cy="617174"/>
          </a:xfrm>
        </p:grpSpPr>
        <p:sp>
          <p:nvSpPr>
            <p:cNvPr id="5" name="Rounded Rectangle 4"/>
            <p:cNvSpPr/>
            <p:nvPr/>
          </p:nvSpPr>
          <p:spPr>
            <a:xfrm>
              <a:off x="451033" y="1440788"/>
              <a:ext cx="8348422" cy="53034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4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Ghép các chữ đứng liền nhau (thêm dấu thanh) để tạo tên gọi các loài vật được minh hoạ dưới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63500" y="1353959"/>
              <a:ext cx="457200" cy="45720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pic>
        <p:nvPicPr>
          <p:cNvPr id="1026" name="Picture 2" descr="Cute a camel cartoon Royalty Free Vector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1"/>
          <a:stretch/>
        </p:blipFill>
        <p:spPr bwMode="auto">
          <a:xfrm>
            <a:off x="166078" y="3790950"/>
            <a:ext cx="1282362" cy="127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wolf howling on white background Vector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2" r="-1" b="13555"/>
          <a:stretch/>
        </p:blipFill>
        <p:spPr bwMode="auto">
          <a:xfrm>
            <a:off x="2132772" y="1422691"/>
            <a:ext cx="649605" cy="62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27"/>
          <a:stretch/>
        </p:blipFill>
        <p:spPr>
          <a:xfrm>
            <a:off x="251653" y="3235035"/>
            <a:ext cx="588619" cy="402525"/>
          </a:xfrm>
          <a:prstGeom prst="rect">
            <a:avLst/>
          </a:prstGeom>
        </p:spPr>
      </p:pic>
      <p:pic>
        <p:nvPicPr>
          <p:cNvPr id="1030" name="Picture 6" descr="Smiling pig cartoon Royalty Free Vector Image - VectorStock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3" r="-1" b="10380"/>
          <a:stretch/>
        </p:blipFill>
        <p:spPr bwMode="auto">
          <a:xfrm>
            <a:off x="287149" y="2419350"/>
            <a:ext cx="873501" cy="65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rizzly Bear Cartoon Png &amp;amp; Free Grizzly Bear Cartoon.png Transparent Images  #95846 - PNGi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73" y="3118283"/>
            <a:ext cx="1341368" cy="103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37" b="17037"/>
          <a:stretch/>
        </p:blipFill>
        <p:spPr>
          <a:xfrm>
            <a:off x="1879201" y="999027"/>
            <a:ext cx="609712" cy="403579"/>
          </a:xfrm>
          <a:prstGeom prst="rect">
            <a:avLst/>
          </a:prstGeom>
        </p:spPr>
      </p:pic>
      <p:pic>
        <p:nvPicPr>
          <p:cNvPr id="1038" name="Picture 14" descr="Cartoon dog isolated on white background Vector Image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0"/>
          <a:stretch/>
        </p:blipFill>
        <p:spPr bwMode="auto">
          <a:xfrm>
            <a:off x="173632" y="871039"/>
            <a:ext cx="685688" cy="71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remium Vector | Cute cat cartoon sitti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87" y="886432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artoon tiger isolated on white background Vector Image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8" b="25327"/>
          <a:stretch/>
        </p:blipFill>
        <p:spPr bwMode="auto">
          <a:xfrm>
            <a:off x="1389628" y="2001488"/>
            <a:ext cx="1321143" cy="83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179590"/>
              </p:ext>
            </p:extLst>
          </p:nvPr>
        </p:nvGraphicFramePr>
        <p:xfrm>
          <a:off x="3383313" y="1067729"/>
          <a:ext cx="54864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ê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ô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k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x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ơ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k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ă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ô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â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1" t="6633" r="4286" b="19183"/>
          <a:stretch/>
        </p:blipFill>
        <p:spPr>
          <a:xfrm>
            <a:off x="1714387" y="4352909"/>
            <a:ext cx="803555" cy="719703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62655"/>
              </p:ext>
            </p:extLst>
          </p:nvPr>
        </p:nvGraphicFramePr>
        <p:xfrm>
          <a:off x="4290456" y="2346779"/>
          <a:ext cx="4572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ạ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à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756378"/>
              </p:ext>
            </p:extLst>
          </p:nvPr>
        </p:nvGraphicFramePr>
        <p:xfrm>
          <a:off x="6128658" y="2353128"/>
          <a:ext cx="9144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595790"/>
              </p:ext>
            </p:extLst>
          </p:nvPr>
        </p:nvGraphicFramePr>
        <p:xfrm>
          <a:off x="3385458" y="4265825"/>
          <a:ext cx="27432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è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000113"/>
              </p:ext>
            </p:extLst>
          </p:nvPr>
        </p:nvGraphicFramePr>
        <p:xfrm>
          <a:off x="6126513" y="4269081"/>
          <a:ext cx="27432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ấ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979796"/>
              </p:ext>
            </p:extLst>
          </p:nvPr>
        </p:nvGraphicFramePr>
        <p:xfrm>
          <a:off x="6126513" y="1064442"/>
          <a:ext cx="27432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916104"/>
              </p:ext>
            </p:extLst>
          </p:nvPr>
        </p:nvGraphicFramePr>
        <p:xfrm>
          <a:off x="7955313" y="1704522"/>
          <a:ext cx="9144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á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ô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44" name="Picture 20" descr="CÁ RÔ ĐỒNG - CÁ TƯƠI LONG HẢI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62" y="1741117"/>
            <a:ext cx="947994" cy="47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521459"/>
              </p:ext>
            </p:extLst>
          </p:nvPr>
        </p:nvGraphicFramePr>
        <p:xfrm>
          <a:off x="4299858" y="2342396"/>
          <a:ext cx="9144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ợ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704967"/>
              </p:ext>
            </p:extLst>
          </p:nvPr>
        </p:nvGraphicFramePr>
        <p:xfrm>
          <a:off x="5210628" y="2982966"/>
          <a:ext cx="27432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k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ỉ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843288"/>
              </p:ext>
            </p:extLst>
          </p:nvPr>
        </p:nvGraphicFramePr>
        <p:xfrm>
          <a:off x="3385458" y="2342886"/>
          <a:ext cx="9144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í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291198"/>
              </p:ext>
            </p:extLst>
          </p:nvPr>
        </p:nvGraphicFramePr>
        <p:xfrm>
          <a:off x="5210628" y="1069775"/>
          <a:ext cx="9144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ù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502001"/>
              </p:ext>
            </p:extLst>
          </p:nvPr>
        </p:nvGraphicFramePr>
        <p:xfrm>
          <a:off x="7040913" y="3623046"/>
          <a:ext cx="18288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ổ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" name="Rounded Rectangle 31"/>
          <p:cNvSpPr/>
          <p:nvPr/>
        </p:nvSpPr>
        <p:spPr>
          <a:xfrm>
            <a:off x="533400" y="2190750"/>
            <a:ext cx="8348422" cy="26625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AutoNum type="arabicPeriod"/>
            </a:pPr>
            <a:r>
              <a:rPr lang="en-US" sz="2400" b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Click  vào con vật là ô chữ sẽ xuất hiên.</a:t>
            </a:r>
          </a:p>
          <a:p>
            <a:pPr marL="457200" indent="-457200" algn="just">
              <a:buAutoNum type="arabicPeriod"/>
            </a:pPr>
            <a:r>
              <a:rPr lang="en-US" sz="2400" b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 cá rô trước con hổ nhé. Vì chữ hổ xuất hiện trước thì chữ rô sẽ bị che khuất</a:t>
            </a:r>
          </a:p>
          <a:p>
            <a:pPr marL="457200" indent="-457200" algn="just">
              <a:buAutoNum type="arabicPeriod"/>
            </a:pPr>
            <a:r>
              <a:rPr lang="en-US" sz="2400" b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xong thầy cô xoá textbox này nhé!</a:t>
            </a:r>
          </a:p>
        </p:txBody>
      </p:sp>
    </p:spTree>
    <p:extLst>
      <p:ext uri="{BB962C8B-B14F-4D97-AF65-F5344CB8AC3E}">
        <p14:creationId xmlns:p14="http://schemas.microsoft.com/office/powerpoint/2010/main" val="314614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87" r="53171"/>
          <a:stretch/>
        </p:blipFill>
        <p:spPr>
          <a:xfrm>
            <a:off x="0" y="1423288"/>
            <a:ext cx="2220686" cy="370144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48272" y="97799"/>
            <a:ext cx="8735955" cy="530345"/>
            <a:chOff x="63500" y="1339190"/>
            <a:chExt cx="8735955" cy="530345"/>
          </a:xfrm>
        </p:grpSpPr>
        <p:sp>
          <p:nvSpPr>
            <p:cNvPr id="5" name="Rounded Rectangle 4"/>
            <p:cNvSpPr/>
            <p:nvPr/>
          </p:nvSpPr>
          <p:spPr>
            <a:xfrm>
              <a:off x="451033" y="1339190"/>
              <a:ext cx="8348422" cy="53034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4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63500" y="1353959"/>
              <a:ext cx="457200" cy="45720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chemeClr val="bg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33" name="Title 1"/>
          <p:cNvSpPr txBox="1">
            <a:spLocks/>
          </p:cNvSpPr>
          <p:nvPr/>
        </p:nvSpPr>
        <p:spPr>
          <a:xfrm>
            <a:off x="2306917" y="317099"/>
            <a:ext cx="4627283" cy="1626849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Aft>
                <a:spcPts val="1200"/>
              </a:spcAft>
            </a:pPr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Tết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đang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endParaRPr lang="en-US" sz="28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đào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trước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ngõ</a:t>
            </a:r>
            <a:endParaRPr lang="en-US" sz="24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Cười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tươi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hồng</a:t>
            </a:r>
            <a:endParaRPr lang="en-US" sz="24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mai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vườn</a:t>
            </a:r>
            <a:endParaRPr lang="en-US" sz="24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Lung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linh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cánh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</a:t>
            </a:r>
            <a:endParaRPr lang="en-US" sz="24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3208313" y="2026497"/>
            <a:ext cx="4627283" cy="1626849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Sân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đầy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endParaRPr lang="en-US" sz="24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phơi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áo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endParaRPr lang="en-US" sz="24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dán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</a:t>
            </a:r>
            <a:endParaRPr lang="en-US" sz="24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treo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đối</a:t>
            </a:r>
            <a:endParaRPr lang="en-US" sz="24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3962400" y="3516651"/>
            <a:ext cx="4627283" cy="1626849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Tết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đang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endParaRPr lang="en-US" sz="24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Sắp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thêm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tuổi</a:t>
            </a:r>
            <a:endParaRPr lang="en-US" sz="24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trời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nở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r"/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Nguyễn Hồng Kiên</a:t>
            </a:r>
            <a:endParaRPr lang="en-US" sz="20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44" b="12350"/>
          <a:stretch/>
        </p:blipFill>
        <p:spPr>
          <a:xfrm>
            <a:off x="6618514" y="0"/>
            <a:ext cx="2525486" cy="460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42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228600" y="336545"/>
            <a:ext cx="8735955" cy="530345"/>
            <a:chOff x="63500" y="1339190"/>
            <a:chExt cx="8735955" cy="530345"/>
          </a:xfrm>
        </p:grpSpPr>
        <p:sp>
          <p:nvSpPr>
            <p:cNvPr id="30" name="Rounded Rectangle 29"/>
            <p:cNvSpPr/>
            <p:nvPr/>
          </p:nvSpPr>
          <p:spPr>
            <a:xfrm>
              <a:off x="451033" y="1339190"/>
              <a:ext cx="8348422" cy="53034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28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Tìm trong bài đọc trên những tiếng có vần </a:t>
              </a:r>
              <a:r>
                <a:rPr lang="vi-VN" sz="2800" b="1" i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ơi, ao, ăng</a:t>
              </a:r>
              <a:endParaRPr lang="en-US" sz="2800" b="1" i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63500" y="1366659"/>
              <a:ext cx="457200" cy="45720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>
                  <a:solidFill>
                    <a:schemeClr val="bg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320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5" name="Freeform 4"/>
          <p:cNvSpPr/>
          <p:nvPr/>
        </p:nvSpPr>
        <p:spPr>
          <a:xfrm>
            <a:off x="1604329" y="1071774"/>
            <a:ext cx="1039019" cy="1484313"/>
          </a:xfrm>
          <a:custGeom>
            <a:avLst/>
            <a:gdLst>
              <a:gd name="connsiteX0" fmla="*/ 0 w 1484312"/>
              <a:gd name="connsiteY0" fmla="*/ 0 h 1039018"/>
              <a:gd name="connsiteX1" fmla="*/ 964803 w 1484312"/>
              <a:gd name="connsiteY1" fmla="*/ 0 h 1039018"/>
              <a:gd name="connsiteX2" fmla="*/ 1484312 w 1484312"/>
              <a:gd name="connsiteY2" fmla="*/ 519509 h 1039018"/>
              <a:gd name="connsiteX3" fmla="*/ 964803 w 1484312"/>
              <a:gd name="connsiteY3" fmla="*/ 1039018 h 1039018"/>
              <a:gd name="connsiteX4" fmla="*/ 0 w 1484312"/>
              <a:gd name="connsiteY4" fmla="*/ 1039018 h 1039018"/>
              <a:gd name="connsiteX5" fmla="*/ 519509 w 1484312"/>
              <a:gd name="connsiteY5" fmla="*/ 519509 h 1039018"/>
              <a:gd name="connsiteX6" fmla="*/ 0 w 1484312"/>
              <a:gd name="connsiteY6" fmla="*/ 0 h 10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039018">
                <a:moveTo>
                  <a:pt x="1484312" y="0"/>
                </a:moveTo>
                <a:lnTo>
                  <a:pt x="1484312" y="675362"/>
                </a:lnTo>
                <a:lnTo>
                  <a:pt x="742156" y="1039018"/>
                </a:lnTo>
                <a:lnTo>
                  <a:pt x="0" y="675362"/>
                </a:lnTo>
                <a:lnTo>
                  <a:pt x="0" y="0"/>
                </a:lnTo>
                <a:lnTo>
                  <a:pt x="742156" y="363656"/>
                </a:lnTo>
                <a:lnTo>
                  <a:pt x="1484312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15" tIns="537925" rIns="18416" bIns="537924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32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  <a:endParaRPr lang="en-US" sz="3200" kern="12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643346" y="1071776"/>
            <a:ext cx="5056981" cy="964803"/>
          </a:xfrm>
          <a:custGeom>
            <a:avLst/>
            <a:gdLst>
              <a:gd name="connsiteX0" fmla="*/ 160804 w 964803"/>
              <a:gd name="connsiteY0" fmla="*/ 0 h 5056981"/>
              <a:gd name="connsiteX1" fmla="*/ 803999 w 964803"/>
              <a:gd name="connsiteY1" fmla="*/ 0 h 5056981"/>
              <a:gd name="connsiteX2" fmla="*/ 964803 w 964803"/>
              <a:gd name="connsiteY2" fmla="*/ 160804 h 5056981"/>
              <a:gd name="connsiteX3" fmla="*/ 964803 w 964803"/>
              <a:gd name="connsiteY3" fmla="*/ 5056981 h 5056981"/>
              <a:gd name="connsiteX4" fmla="*/ 964803 w 964803"/>
              <a:gd name="connsiteY4" fmla="*/ 5056981 h 5056981"/>
              <a:gd name="connsiteX5" fmla="*/ 0 w 964803"/>
              <a:gd name="connsiteY5" fmla="*/ 5056981 h 5056981"/>
              <a:gd name="connsiteX6" fmla="*/ 0 w 964803"/>
              <a:gd name="connsiteY6" fmla="*/ 5056981 h 5056981"/>
              <a:gd name="connsiteX7" fmla="*/ 0 w 964803"/>
              <a:gd name="connsiteY7" fmla="*/ 160804 h 5056981"/>
              <a:gd name="connsiteX8" fmla="*/ 160804 w 964803"/>
              <a:gd name="connsiteY8" fmla="*/ 0 h 50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03" h="5056981">
                <a:moveTo>
                  <a:pt x="964803" y="842850"/>
                </a:moveTo>
                <a:lnTo>
                  <a:pt x="964803" y="4214131"/>
                </a:lnTo>
                <a:cubicBezTo>
                  <a:pt x="964803" y="4679625"/>
                  <a:pt x="951068" y="5056978"/>
                  <a:pt x="934124" y="5056978"/>
                </a:cubicBezTo>
                <a:lnTo>
                  <a:pt x="0" y="5056978"/>
                </a:lnTo>
                <a:lnTo>
                  <a:pt x="0" y="5056978"/>
                </a:lnTo>
                <a:lnTo>
                  <a:pt x="0" y="3"/>
                </a:lnTo>
                <a:lnTo>
                  <a:pt x="0" y="3"/>
                </a:lnTo>
                <a:lnTo>
                  <a:pt x="934124" y="3"/>
                </a:lnTo>
                <a:cubicBezTo>
                  <a:pt x="951068" y="3"/>
                  <a:pt x="964803" y="377356"/>
                  <a:pt x="964803" y="842850"/>
                </a:cubicBezTo>
                <a:close/>
              </a:path>
            </a:pathLst>
          </a:custGeom>
          <a:ln>
            <a:solidFill>
              <a:srgbClr val="0070C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24" tIns="64243" rIns="64243" bIns="64243" numCol="1" spcCol="1270" anchor="ctr" anchorCtr="0">
            <a:noAutofit/>
          </a:bodyPr>
          <a:lstStyle/>
          <a:p>
            <a:pPr marL="0" lvl="1" algn="ctr" defTabSz="1200150">
              <a:spcBef>
                <a:spcPct val="0"/>
              </a:spcBef>
            </a:pPr>
            <a:r>
              <a:rPr lang="vi-VN" sz="32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phơi, trời</a:t>
            </a:r>
            <a:endParaRPr lang="en-US" sz="3200" kern="12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604329" y="2360439"/>
            <a:ext cx="1039018" cy="1484312"/>
          </a:xfrm>
          <a:custGeom>
            <a:avLst/>
            <a:gdLst>
              <a:gd name="connsiteX0" fmla="*/ 0 w 1484312"/>
              <a:gd name="connsiteY0" fmla="*/ 0 h 1039018"/>
              <a:gd name="connsiteX1" fmla="*/ 964803 w 1484312"/>
              <a:gd name="connsiteY1" fmla="*/ 0 h 1039018"/>
              <a:gd name="connsiteX2" fmla="*/ 1484312 w 1484312"/>
              <a:gd name="connsiteY2" fmla="*/ 519509 h 1039018"/>
              <a:gd name="connsiteX3" fmla="*/ 964803 w 1484312"/>
              <a:gd name="connsiteY3" fmla="*/ 1039018 h 1039018"/>
              <a:gd name="connsiteX4" fmla="*/ 0 w 1484312"/>
              <a:gd name="connsiteY4" fmla="*/ 1039018 h 1039018"/>
              <a:gd name="connsiteX5" fmla="*/ 519509 w 1484312"/>
              <a:gd name="connsiteY5" fmla="*/ 519509 h 1039018"/>
              <a:gd name="connsiteX6" fmla="*/ 0 w 1484312"/>
              <a:gd name="connsiteY6" fmla="*/ 0 h 10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039018">
                <a:moveTo>
                  <a:pt x="1484312" y="0"/>
                </a:moveTo>
                <a:lnTo>
                  <a:pt x="1484312" y="675362"/>
                </a:lnTo>
                <a:lnTo>
                  <a:pt x="742156" y="1039018"/>
                </a:lnTo>
                <a:lnTo>
                  <a:pt x="0" y="675362"/>
                </a:lnTo>
                <a:lnTo>
                  <a:pt x="0" y="0"/>
                </a:lnTo>
                <a:lnTo>
                  <a:pt x="742156" y="363656"/>
                </a:lnTo>
                <a:lnTo>
                  <a:pt x="1484312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15" tIns="537924" rIns="18415" bIns="537924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3200" kern="12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ao</a:t>
            </a:r>
            <a:endParaRPr lang="en-US" sz="3200" kern="12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643346" y="2360440"/>
            <a:ext cx="5056981" cy="964804"/>
          </a:xfrm>
          <a:custGeom>
            <a:avLst/>
            <a:gdLst>
              <a:gd name="connsiteX0" fmla="*/ 160804 w 964803"/>
              <a:gd name="connsiteY0" fmla="*/ 0 h 5056981"/>
              <a:gd name="connsiteX1" fmla="*/ 803999 w 964803"/>
              <a:gd name="connsiteY1" fmla="*/ 0 h 5056981"/>
              <a:gd name="connsiteX2" fmla="*/ 964803 w 964803"/>
              <a:gd name="connsiteY2" fmla="*/ 160804 h 5056981"/>
              <a:gd name="connsiteX3" fmla="*/ 964803 w 964803"/>
              <a:gd name="connsiteY3" fmla="*/ 5056981 h 5056981"/>
              <a:gd name="connsiteX4" fmla="*/ 964803 w 964803"/>
              <a:gd name="connsiteY4" fmla="*/ 5056981 h 5056981"/>
              <a:gd name="connsiteX5" fmla="*/ 0 w 964803"/>
              <a:gd name="connsiteY5" fmla="*/ 5056981 h 5056981"/>
              <a:gd name="connsiteX6" fmla="*/ 0 w 964803"/>
              <a:gd name="connsiteY6" fmla="*/ 5056981 h 5056981"/>
              <a:gd name="connsiteX7" fmla="*/ 0 w 964803"/>
              <a:gd name="connsiteY7" fmla="*/ 160804 h 5056981"/>
              <a:gd name="connsiteX8" fmla="*/ 160804 w 964803"/>
              <a:gd name="connsiteY8" fmla="*/ 0 h 50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03" h="5056981">
                <a:moveTo>
                  <a:pt x="964803" y="842850"/>
                </a:moveTo>
                <a:lnTo>
                  <a:pt x="964803" y="4214131"/>
                </a:lnTo>
                <a:cubicBezTo>
                  <a:pt x="964803" y="4679625"/>
                  <a:pt x="951068" y="5056978"/>
                  <a:pt x="934124" y="5056978"/>
                </a:cubicBezTo>
                <a:lnTo>
                  <a:pt x="0" y="5056978"/>
                </a:lnTo>
                <a:lnTo>
                  <a:pt x="0" y="5056978"/>
                </a:lnTo>
                <a:lnTo>
                  <a:pt x="0" y="3"/>
                </a:lnTo>
                <a:lnTo>
                  <a:pt x="0" y="3"/>
                </a:lnTo>
                <a:lnTo>
                  <a:pt x="934124" y="3"/>
                </a:lnTo>
                <a:cubicBezTo>
                  <a:pt x="951068" y="3"/>
                  <a:pt x="964803" y="377356"/>
                  <a:pt x="964803" y="842850"/>
                </a:cubicBezTo>
                <a:close/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24" tIns="64243" rIns="64243" bIns="64244" numCol="1" spcCol="1270" anchor="ctr" anchorCtr="0">
            <a:noAutofit/>
          </a:bodyPr>
          <a:lstStyle/>
          <a:p>
            <a:pPr marL="0" lvl="1" algn="ctr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vi-VN" sz="3200" kern="120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vào, đào, áo</a:t>
            </a:r>
            <a:endParaRPr lang="en-US" sz="3200" kern="1200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1604329" y="3649103"/>
            <a:ext cx="1039018" cy="1484312"/>
          </a:xfrm>
          <a:custGeom>
            <a:avLst/>
            <a:gdLst>
              <a:gd name="connsiteX0" fmla="*/ 0 w 1484312"/>
              <a:gd name="connsiteY0" fmla="*/ 0 h 1039018"/>
              <a:gd name="connsiteX1" fmla="*/ 964803 w 1484312"/>
              <a:gd name="connsiteY1" fmla="*/ 0 h 1039018"/>
              <a:gd name="connsiteX2" fmla="*/ 1484312 w 1484312"/>
              <a:gd name="connsiteY2" fmla="*/ 519509 h 1039018"/>
              <a:gd name="connsiteX3" fmla="*/ 964803 w 1484312"/>
              <a:gd name="connsiteY3" fmla="*/ 1039018 h 1039018"/>
              <a:gd name="connsiteX4" fmla="*/ 0 w 1484312"/>
              <a:gd name="connsiteY4" fmla="*/ 1039018 h 1039018"/>
              <a:gd name="connsiteX5" fmla="*/ 519509 w 1484312"/>
              <a:gd name="connsiteY5" fmla="*/ 519509 h 1039018"/>
              <a:gd name="connsiteX6" fmla="*/ 0 w 1484312"/>
              <a:gd name="connsiteY6" fmla="*/ 0 h 10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039018">
                <a:moveTo>
                  <a:pt x="1484312" y="0"/>
                </a:moveTo>
                <a:lnTo>
                  <a:pt x="1484312" y="675362"/>
                </a:lnTo>
                <a:lnTo>
                  <a:pt x="742156" y="1039018"/>
                </a:lnTo>
                <a:lnTo>
                  <a:pt x="0" y="675362"/>
                </a:lnTo>
                <a:lnTo>
                  <a:pt x="0" y="0"/>
                </a:lnTo>
                <a:lnTo>
                  <a:pt x="742156" y="363656"/>
                </a:lnTo>
                <a:lnTo>
                  <a:pt x="1484312" y="0"/>
                </a:lnTo>
                <a:close/>
              </a:path>
            </a:pathLst>
          </a:custGeom>
          <a:solidFill>
            <a:srgbClr val="FF3399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15" tIns="537924" rIns="18415" bIns="537924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32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ăng</a:t>
            </a:r>
            <a:endParaRPr lang="en-US" sz="3200" kern="12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2643346" y="3649103"/>
            <a:ext cx="5056981" cy="964804"/>
          </a:xfrm>
          <a:custGeom>
            <a:avLst/>
            <a:gdLst>
              <a:gd name="connsiteX0" fmla="*/ 160804 w 964803"/>
              <a:gd name="connsiteY0" fmla="*/ 0 h 5056981"/>
              <a:gd name="connsiteX1" fmla="*/ 803999 w 964803"/>
              <a:gd name="connsiteY1" fmla="*/ 0 h 5056981"/>
              <a:gd name="connsiteX2" fmla="*/ 964803 w 964803"/>
              <a:gd name="connsiteY2" fmla="*/ 160804 h 5056981"/>
              <a:gd name="connsiteX3" fmla="*/ 964803 w 964803"/>
              <a:gd name="connsiteY3" fmla="*/ 5056981 h 5056981"/>
              <a:gd name="connsiteX4" fmla="*/ 964803 w 964803"/>
              <a:gd name="connsiteY4" fmla="*/ 5056981 h 5056981"/>
              <a:gd name="connsiteX5" fmla="*/ 0 w 964803"/>
              <a:gd name="connsiteY5" fmla="*/ 5056981 h 5056981"/>
              <a:gd name="connsiteX6" fmla="*/ 0 w 964803"/>
              <a:gd name="connsiteY6" fmla="*/ 5056981 h 5056981"/>
              <a:gd name="connsiteX7" fmla="*/ 0 w 964803"/>
              <a:gd name="connsiteY7" fmla="*/ 160804 h 5056981"/>
              <a:gd name="connsiteX8" fmla="*/ 160804 w 964803"/>
              <a:gd name="connsiteY8" fmla="*/ 0 h 50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03" h="5056981">
                <a:moveTo>
                  <a:pt x="964803" y="842850"/>
                </a:moveTo>
                <a:lnTo>
                  <a:pt x="964803" y="4214131"/>
                </a:lnTo>
                <a:cubicBezTo>
                  <a:pt x="964803" y="4679625"/>
                  <a:pt x="951068" y="5056978"/>
                  <a:pt x="934124" y="5056978"/>
                </a:cubicBezTo>
                <a:lnTo>
                  <a:pt x="0" y="5056978"/>
                </a:lnTo>
                <a:lnTo>
                  <a:pt x="0" y="5056978"/>
                </a:lnTo>
                <a:lnTo>
                  <a:pt x="0" y="3"/>
                </a:lnTo>
                <a:lnTo>
                  <a:pt x="0" y="3"/>
                </a:lnTo>
                <a:lnTo>
                  <a:pt x="934124" y="3"/>
                </a:lnTo>
                <a:cubicBezTo>
                  <a:pt x="951068" y="3"/>
                  <a:pt x="964803" y="377356"/>
                  <a:pt x="964803" y="842850"/>
                </a:cubicBezTo>
                <a:close/>
              </a:path>
            </a:pathLst>
          </a:custGeom>
          <a:ln>
            <a:solidFill>
              <a:srgbClr val="FF3399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24" tIns="64243" rIns="64243" bIns="64244" numCol="1" spcCol="1270" anchor="ctr" anchorCtr="0">
            <a:noAutofit/>
          </a:bodyPr>
          <a:lstStyle/>
          <a:p>
            <a:pPr marL="0" lvl="1" algn="ctr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vi-VN" sz="3200" kern="1200">
                <a:solidFill>
                  <a:srgbClr val="FF3399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trắng, nắng</a:t>
            </a:r>
            <a:endParaRPr lang="en-US" sz="3200" kern="1200">
              <a:solidFill>
                <a:srgbClr val="FF3399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55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6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304800" y="209550"/>
            <a:ext cx="8735955" cy="530345"/>
            <a:chOff x="63500" y="1339190"/>
            <a:chExt cx="8735955" cy="530345"/>
          </a:xfrm>
        </p:grpSpPr>
        <p:sp>
          <p:nvSpPr>
            <p:cNvPr id="30" name="Rounded Rectangle 29"/>
            <p:cNvSpPr/>
            <p:nvPr/>
          </p:nvSpPr>
          <p:spPr>
            <a:xfrm>
              <a:off x="451033" y="1339190"/>
              <a:ext cx="8348422" cy="53034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28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Chép vào vở khổ thơ cuối</a:t>
              </a:r>
              <a:endParaRPr lang="en-US" sz="2800" b="1" i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63500" y="1366659"/>
              <a:ext cx="457200" cy="45720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bg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3200" dirty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2832100" y="1960648"/>
            <a:ext cx="4627283" cy="1626849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Tết đang vào nhà</a:t>
            </a:r>
          </a:p>
          <a:p>
            <a:pPr algn="just"/>
            <a:r>
              <a:rPr lang="en-US" sz="3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Sắp thêm một tuổi</a:t>
            </a:r>
          </a:p>
          <a:p>
            <a:pPr algn="just"/>
            <a:r>
              <a:rPr lang="en-US" sz="3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 trời nở hoa.</a:t>
            </a:r>
          </a:p>
          <a:p>
            <a:pPr algn="r"/>
            <a:r>
              <a:rPr lang="en-US" sz="3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Nguyễn Hồng Kiên</a:t>
            </a:r>
            <a:endParaRPr lang="en-US" sz="32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815474" y="866351"/>
            <a:ext cx="3789083" cy="972398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Aft>
                <a:spcPts val="1200"/>
              </a:spcAft>
            </a:pPr>
            <a:r>
              <a:rPr lang="en-US" sz="36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Tết đang vào nhà</a:t>
            </a:r>
          </a:p>
        </p:txBody>
      </p:sp>
    </p:spTree>
    <p:extLst>
      <p:ext uri="{BB962C8B-B14F-4D97-AF65-F5344CB8AC3E}">
        <p14:creationId xmlns:p14="http://schemas.microsoft.com/office/powerpoint/2010/main" val="3646060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6706" b="2845"/>
          <a:stretch/>
        </p:blipFill>
        <p:spPr bwMode="auto">
          <a:xfrm>
            <a:off x="0" y="25621"/>
            <a:ext cx="9144000" cy="5117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11150" y="1289050"/>
            <a:ext cx="6782050" cy="751853"/>
          </a:xfrm>
          <a:prstGeom prst="rect">
            <a:avLst/>
          </a:prstGeom>
          <a:noFill/>
        </p:spPr>
        <p:txBody>
          <a:bodyPr wrap="square" lIns="91294" tIns="45647" rIns="91294" bIns="4564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+mj-lt"/>
              </a:rPr>
              <a:t>Tết đang vào nhà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23850" y="1914103"/>
            <a:ext cx="6782050" cy="742364"/>
          </a:xfrm>
          <a:prstGeom prst="rect">
            <a:avLst/>
          </a:prstGeom>
          <a:noFill/>
        </p:spPr>
        <p:txBody>
          <a:bodyPr wrap="square" lIns="91294" tIns="45647" rIns="91294" bIns="4564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 </a:t>
            </a:r>
            <a:r>
              <a:rPr lang="el-GR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Ό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łm jŎ ǇuĔ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11150" y="2533760"/>
            <a:ext cx="6782050" cy="830849"/>
          </a:xfrm>
          <a:prstGeom prst="rect">
            <a:avLst/>
          </a:prstGeom>
          <a:noFill/>
        </p:spPr>
        <p:txBody>
          <a:bodyPr wrap="square" lIns="91294" tIns="45647" rIns="91294" bIns="4564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HP001 4 hàng"/>
              </a:rPr>
              <a:t>Đất ǇrƟ wở h</a:t>
            </a:r>
            <a:r>
              <a:rPr lang="el-GR" sz="3200" dirty="0">
                <a:solidFill>
                  <a:srgbClr val="FF0000"/>
                </a:solidFill>
                <a:latin typeface="HP001 4 hàng"/>
              </a:rPr>
              <a:t>Ξ</a:t>
            </a:r>
            <a:r>
              <a:rPr lang="en-US" sz="3200" dirty="0">
                <a:solidFill>
                  <a:srgbClr val="FF0000"/>
                </a:solidFill>
                <a:latin typeface="HP001 4 hàng"/>
              </a:rPr>
              <a:t>.</a:t>
            </a:r>
            <a:endParaRPr lang="en-US" sz="3200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56000" y="3143250"/>
            <a:ext cx="6782050" cy="830849"/>
          </a:xfrm>
          <a:prstGeom prst="rect">
            <a:avLst/>
          </a:prstGeom>
          <a:noFill/>
        </p:spPr>
        <p:txBody>
          <a:bodyPr wrap="square" lIns="91294" tIns="45647" rIns="91294" bIns="4564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HP001 4 hàng"/>
              </a:rPr>
              <a:t>Ngu</a:t>
            </a:r>
            <a:r>
              <a:rPr lang="el-GR" sz="3200" dirty="0" err="1">
                <a:solidFill>
                  <a:srgbClr val="FF0000"/>
                </a:solidFill>
                <a:latin typeface="HP001 4 hàng"/>
              </a:rPr>
              <a:t>ΐ</a:t>
            </a:r>
            <a:r>
              <a:rPr lang="vi-VN" sz="3200" dirty="0">
                <a:solidFill>
                  <a:srgbClr val="FF0000"/>
                </a:solidFill>
                <a:latin typeface="HP001 4 hàng"/>
              </a:rPr>
              <a:t>ğn HŬg K</a:t>
            </a:r>
            <a:r>
              <a:rPr lang="el-GR" sz="3200" dirty="0">
                <a:solidFill>
                  <a:srgbClr val="FF0000"/>
                </a:solidFill>
                <a:latin typeface="HP001 4 hàng"/>
              </a:rPr>
              <a:t>Η</a:t>
            </a:r>
            <a:r>
              <a:rPr lang="vi-VN" sz="3200" dirty="0">
                <a:solidFill>
                  <a:srgbClr val="FF0000"/>
                </a:solidFill>
                <a:latin typeface="HP001 4 hàng"/>
              </a:rPr>
              <a:t>łn</a:t>
            </a:r>
            <a:endParaRPr lang="en-US" sz="3200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11150" y="661401"/>
            <a:ext cx="6782050" cy="830849"/>
          </a:xfrm>
          <a:prstGeom prst="rect">
            <a:avLst/>
          </a:prstGeom>
          <a:noFill/>
        </p:spPr>
        <p:txBody>
          <a:bodyPr wrap="square" lIns="91294" tIns="45647" rIns="91294" bIns="4564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>
                <a:solidFill>
                  <a:srgbClr val="FF0000"/>
                </a:solidFill>
                <a:latin typeface="HP001 4 hàng"/>
              </a:rPr>
              <a:t>Tết đang vào </a:t>
            </a:r>
            <a:r>
              <a:rPr lang="el-GR" sz="3200" b="1">
                <a:solidFill>
                  <a:srgbClr val="FF0000"/>
                </a:solidFill>
                <a:latin typeface="HP001 4 hàng"/>
              </a:rPr>
              <a:t>η</a:t>
            </a:r>
            <a:r>
              <a:rPr lang="vi-VN" sz="3200" b="1">
                <a:solidFill>
                  <a:srgbClr val="FF0000"/>
                </a:solidFill>
                <a:latin typeface="HP001 4 hàng"/>
              </a:rPr>
              <a:t>à</a:t>
            </a:r>
          </a:p>
        </p:txBody>
      </p:sp>
    </p:spTree>
    <p:extLst>
      <p:ext uri="{BB962C8B-B14F-4D97-AF65-F5344CB8AC3E}">
        <p14:creationId xmlns:p14="http://schemas.microsoft.com/office/powerpoint/2010/main" val="172702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pic>
        <p:nvPicPr>
          <p:cNvPr id="11" name="Picture 10" descr="A cartoon of trees and leaves&#10;&#10;Description automatically generated">
            <a:extLst>
              <a:ext uri="{FF2B5EF4-FFF2-40B4-BE49-F238E27FC236}">
                <a16:creationId xmlns:a16="http://schemas.microsoft.com/office/drawing/2014/main" id="{2AA77C15-08FE-D316-9B66-1C5688715D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1" b="365"/>
          <a:stretch/>
        </p:blipFill>
        <p:spPr>
          <a:xfrm>
            <a:off x="15" y="961"/>
            <a:ext cx="9143985" cy="5142539"/>
          </a:xfrm>
          <a:prstGeom prst="rect">
            <a:avLst/>
          </a:prstGeom>
        </p:spPr>
      </p:pic>
      <p:sp>
        <p:nvSpPr>
          <p:cNvPr id="13" name="Freeform 16">
            <a:extLst>
              <a:ext uri="{FF2B5EF4-FFF2-40B4-BE49-F238E27FC236}">
                <a16:creationId xmlns:a16="http://schemas.microsoft.com/office/drawing/2014/main" id="{39E94DCF-60FF-1BD2-A11F-13E16CA20D62}"/>
              </a:ext>
            </a:extLst>
          </p:cNvPr>
          <p:cNvSpPr/>
          <p:nvPr/>
        </p:nvSpPr>
        <p:spPr>
          <a:xfrm>
            <a:off x="2137145" y="129304"/>
            <a:ext cx="5079704" cy="4305536"/>
          </a:xfrm>
          <a:custGeom>
            <a:avLst/>
            <a:gdLst/>
            <a:ahLst/>
            <a:cxnLst/>
            <a:rect l="l" t="t" r="r" b="b"/>
            <a:pathLst>
              <a:path w="1669874" h="1769403">
                <a:moveTo>
                  <a:pt x="0" y="0"/>
                </a:moveTo>
                <a:lnTo>
                  <a:pt x="1669874" y="0"/>
                </a:lnTo>
                <a:lnTo>
                  <a:pt x="1669874" y="1769403"/>
                </a:lnTo>
                <a:lnTo>
                  <a:pt x="0" y="17694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85800">
              <a:defRPr/>
            </a:pPr>
            <a:endParaRPr lang="vi-VN" sz="1350" ker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8CE7D2-56A6-B3E6-DC33-0BBAE6F7ED9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3813" b="100000" l="2048" r="286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2" t="59811" r="69538" b="-269"/>
          <a:stretch/>
        </p:blipFill>
        <p:spPr>
          <a:xfrm>
            <a:off x="-196697" y="1831811"/>
            <a:ext cx="3704732" cy="332762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CE0704-BD62-7628-BC20-DB416300C98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076" b="100000" l="44579" r="710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669" t="59273" r="29051" b="269"/>
          <a:stretch/>
        </p:blipFill>
        <p:spPr>
          <a:xfrm>
            <a:off x="5638391" y="1831811"/>
            <a:ext cx="3704732" cy="332762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A blue and orange text&#10;&#10;AI-generated content may be incorrect.">
            <a:extLst>
              <a:ext uri="{FF2B5EF4-FFF2-40B4-BE49-F238E27FC236}">
                <a16:creationId xmlns:a16="http://schemas.microsoft.com/office/drawing/2014/main" id="{F26AEB46-4779-803A-182D-95B06BCF54E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256" y="1969682"/>
            <a:ext cx="4168326" cy="144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47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338</Words>
  <Application>Microsoft Macintosh PowerPoint</Application>
  <PresentationFormat>On-screen Show (16:9)</PresentationFormat>
  <Paragraphs>125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Aptos</vt:lpstr>
      <vt:lpstr>Aptos Display</vt:lpstr>
      <vt:lpstr>Arial</vt:lpstr>
      <vt:lpstr>Arial Rounded MT Bold</vt:lpstr>
      <vt:lpstr>Arial-Rounded</vt:lpstr>
      <vt:lpstr>Calibri</vt:lpstr>
      <vt:lpstr>HP001 4 hàng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Microsoft Office User</cp:lastModifiedBy>
  <cp:revision>87</cp:revision>
  <dcterms:created xsi:type="dcterms:W3CDTF">2020-08-19T08:52:38Z</dcterms:created>
  <dcterms:modified xsi:type="dcterms:W3CDTF">2026-01-05T13:22:15Z</dcterms:modified>
</cp:coreProperties>
</file>