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279" r:id="rId3"/>
    <p:sldId id="299" r:id="rId4"/>
    <p:sldId id="274" r:id="rId5"/>
    <p:sldId id="275" r:id="rId6"/>
    <p:sldId id="273" r:id="rId7"/>
    <p:sldId id="276" r:id="rId8"/>
    <p:sldId id="318" r:id="rId9"/>
    <p:sldId id="300" r:id="rId10"/>
    <p:sldId id="260" r:id="rId11"/>
    <p:sldId id="282"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FF1"/>
    <a:srgbClr val="2E88DA"/>
    <a:srgbClr val="FF00FF"/>
    <a:srgbClr val="0D94D7"/>
    <a:srgbClr val="FF6600"/>
    <a:srgbClr val="9AD3DE"/>
    <a:srgbClr val="45AEC3"/>
    <a:srgbClr val="7AC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6055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51470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91464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509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396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47844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C5ED77-E63F-4614-A211-FF0E179E9980}"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11885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5ED77-E63F-4614-A211-FF0E179E9980}"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843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5ED77-E63F-4614-A211-FF0E179E9980}"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9337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1566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9633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ED77-E63F-4614-A211-FF0E179E9980}" type="datetimeFigureOut">
              <a:rPr lang="en-US" smtClean="0"/>
              <a:t>1/11/2026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25273-407A-457C-845B-8166E70E5B4D}" type="slidenum">
              <a:rPr lang="en-US" smtClean="0"/>
              <a:t>‹#›</a:t>
            </a:fld>
            <a:endParaRPr lang="en-US"/>
          </a:p>
        </p:txBody>
      </p:sp>
    </p:spTree>
    <p:extLst>
      <p:ext uri="{BB962C8B-B14F-4D97-AF65-F5344CB8AC3E}">
        <p14:creationId xmlns:p14="http://schemas.microsoft.com/office/powerpoint/2010/main" val="104937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28CD176-04D8-111B-FC45-155CC99F1899}"/>
              </a:ext>
            </a:extLst>
          </p:cNvPr>
          <p:cNvSpPr/>
          <p:nvPr/>
        </p:nvSpPr>
        <p:spPr>
          <a:xfrm>
            <a:off x="3079155" y="3427615"/>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solidFill>
                  <a:srgbClr val="FF0000"/>
                </a:solidFill>
                <a:latin typeface="Times New Roman" pitchFamily="18" charset="0"/>
                <a:cs typeface="Times New Roman" pitchFamily="18" charset="0"/>
              </a:rPr>
              <a:t>Tiết</a:t>
            </a:r>
            <a:r>
              <a:rPr lang="en-US" sz="9600" b="1" dirty="0">
                <a:solidFill>
                  <a:srgbClr val="FF0000"/>
                </a:solidFill>
                <a:latin typeface="Times New Roman" pitchFamily="18" charset="0"/>
                <a:cs typeface="Times New Roman" pitchFamily="18" charset="0"/>
              </a:rPr>
              <a:t> 2</a:t>
            </a:r>
          </a:p>
        </p:txBody>
      </p:sp>
      <p:pic>
        <p:nvPicPr>
          <p:cNvPr id="5" name="Picture 2" descr="402cd816">
            <a:extLst>
              <a:ext uri="{FF2B5EF4-FFF2-40B4-BE49-F238E27FC236}">
                <a16:creationId xmlns:a16="http://schemas.microsoft.com/office/drawing/2014/main" id="{18C84A7B-26CD-8727-C562-0EB2CB5CA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A1FBBAF2-F3D3-5497-6AFC-2127587BA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80F60DDE-3DAC-474C-4797-088C10E21235}"/>
              </a:ext>
            </a:extLst>
          </p:cNvPr>
          <p:cNvSpPr>
            <a:spLocks noGrp="1"/>
          </p:cNvSpPr>
          <p:nvPr>
            <p:ph type="sldNum" sz="quarter" idx="12"/>
          </p:nvPr>
        </p:nvSpPr>
        <p:spPr>
          <a:xfrm>
            <a:off x="8610600" y="6356350"/>
            <a:ext cx="2743200" cy="365125"/>
          </a:xfrm>
        </p:spPr>
        <p:txBody>
          <a:bodyPr/>
          <a:lstStyle/>
          <a:p>
            <a:fld id="{170A3711-9D91-440C-92AA-CC298B1C9371}" type="slidenum">
              <a:rPr lang="en-US" smtClean="0"/>
              <a:t>1</a:t>
            </a:fld>
            <a:endParaRPr lang="en-US"/>
          </a:p>
        </p:txBody>
      </p:sp>
      <p:pic>
        <p:nvPicPr>
          <p:cNvPr id="8" name="Picture 7">
            <a:extLst>
              <a:ext uri="{FF2B5EF4-FFF2-40B4-BE49-F238E27FC236}">
                <a16:creationId xmlns:a16="http://schemas.microsoft.com/office/drawing/2014/main" id="{72AF792C-C40E-15B7-8422-DFA3946C5ED7}"/>
              </a:ext>
            </a:extLst>
          </p:cNvPr>
          <p:cNvPicPr>
            <a:picLocks noChangeAspect="1"/>
          </p:cNvPicPr>
          <p:nvPr/>
        </p:nvPicPr>
        <p:blipFill>
          <a:blip r:embed="rId3"/>
          <a:stretch>
            <a:fillRect/>
          </a:stretch>
        </p:blipFill>
        <p:spPr>
          <a:xfrm>
            <a:off x="3149892" y="5998389"/>
            <a:ext cx="6614733" cy="859611"/>
          </a:xfrm>
          <a:prstGeom prst="rect">
            <a:avLst/>
          </a:prstGeom>
        </p:spPr>
      </p:pic>
      <p:pic>
        <p:nvPicPr>
          <p:cNvPr id="9" name="Picture 8">
            <a:extLst>
              <a:ext uri="{FF2B5EF4-FFF2-40B4-BE49-F238E27FC236}">
                <a16:creationId xmlns:a16="http://schemas.microsoft.com/office/drawing/2014/main" id="{8EF5FDB3-9398-A2C0-8631-6A8EE8F993E1}"/>
              </a:ext>
            </a:extLst>
          </p:cNvPr>
          <p:cNvPicPr>
            <a:picLocks noChangeAspect="1"/>
          </p:cNvPicPr>
          <p:nvPr/>
        </p:nvPicPr>
        <p:blipFill>
          <a:blip r:embed="rId4"/>
          <a:stretch>
            <a:fillRect/>
          </a:stretch>
        </p:blipFill>
        <p:spPr>
          <a:xfrm>
            <a:off x="-1" y="-83747"/>
            <a:ext cx="12191999" cy="3511361"/>
          </a:xfrm>
          <a:prstGeom prst="rect">
            <a:avLst/>
          </a:prstGeom>
        </p:spPr>
      </p:pic>
    </p:spTree>
    <p:extLst>
      <p:ext uri="{BB962C8B-B14F-4D97-AF65-F5344CB8AC3E}">
        <p14:creationId xmlns:p14="http://schemas.microsoft.com/office/powerpoint/2010/main" val="27868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FDE4FB-6D8F-4B2D-BEFC-E95AE1F3A2AE}"/>
              </a:ext>
            </a:extLst>
          </p:cNvPr>
          <p:cNvPicPr>
            <a:picLocks noChangeAspect="1"/>
          </p:cNvPicPr>
          <p:nvPr/>
        </p:nvPicPr>
        <p:blipFill rotWithShape="1">
          <a:blip r:embed="rId3"/>
          <a:srcRect l="42500" t="74735" r="50000" b="11370"/>
          <a:stretch/>
        </p:blipFill>
        <p:spPr>
          <a:xfrm>
            <a:off x="1543050" y="2853531"/>
            <a:ext cx="1104900" cy="1150938"/>
          </a:xfrm>
          <a:prstGeom prst="rect">
            <a:avLst/>
          </a:prstGeom>
        </p:spPr>
      </p:pic>
      <p:sp>
        <p:nvSpPr>
          <p:cNvPr id="5" name="TextBox 4">
            <a:extLst>
              <a:ext uri="{FF2B5EF4-FFF2-40B4-BE49-F238E27FC236}">
                <a16:creationId xmlns:a16="http://schemas.microsoft.com/office/drawing/2014/main" id="{D1037E1C-469C-4972-895F-582D116142CF}"/>
              </a:ext>
            </a:extLst>
          </p:cNvPr>
          <p:cNvSpPr txBox="1"/>
          <p:nvPr/>
        </p:nvSpPr>
        <p:spPr>
          <a:xfrm>
            <a:off x="2647950" y="3075057"/>
            <a:ext cx="9010650" cy="707886"/>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28633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BDBA16-E421-4B4C-B71C-36209713B7C4}"/>
              </a:ext>
            </a:extLst>
          </p:cNvPr>
          <p:cNvSpPr txBox="1">
            <a:spLocks/>
          </p:cNvSpPr>
          <p:nvPr/>
        </p:nvSpPr>
        <p:spPr>
          <a:xfrm>
            <a:off x="994445" y="1532589"/>
            <a:ext cx="10145780" cy="63106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12800" b="1" dirty="0">
                <a:latin typeface="+mj-lt"/>
              </a:rPr>
              <a:t>Câu 1: Tìm trong bài đọc từ ngữ tả tiếng hót của hoạ mi.</a:t>
            </a:r>
            <a:br>
              <a:rPr lang="vi-VN" sz="12800" dirty="0">
                <a:latin typeface="+mj-lt"/>
              </a:rPr>
            </a:br>
            <a:br>
              <a:rPr lang="vi-VN" sz="12800" dirty="0">
                <a:latin typeface="+mj-lt"/>
              </a:rPr>
            </a:br>
            <a:r>
              <a:rPr lang="en-US" sz="3200" dirty="0">
                <a:latin typeface="+mj-lt"/>
              </a:rPr>
              <a:t>	</a:t>
            </a:r>
          </a:p>
        </p:txBody>
      </p:sp>
      <p:sp>
        <p:nvSpPr>
          <p:cNvPr id="3" name="Content Placeholder 2">
            <a:extLst>
              <a:ext uri="{FF2B5EF4-FFF2-40B4-BE49-F238E27FC236}">
                <a16:creationId xmlns:a16="http://schemas.microsoft.com/office/drawing/2014/main" id="{11BDBA16-E421-4B4C-B71C-36209713B7C4}"/>
              </a:ext>
            </a:extLst>
          </p:cNvPr>
          <p:cNvSpPr txBox="1">
            <a:spLocks/>
          </p:cNvSpPr>
          <p:nvPr/>
        </p:nvSpPr>
        <p:spPr>
          <a:xfrm>
            <a:off x="994445" y="3398999"/>
            <a:ext cx="10796725" cy="644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dirty="0">
                <a:latin typeface="+mj-lt"/>
              </a:rPr>
              <a:t>Câu 2: Đặt một câu với từ ngữ vừa tìm được.</a:t>
            </a:r>
          </a:p>
        </p:txBody>
      </p:sp>
      <p:sp>
        <p:nvSpPr>
          <p:cNvPr id="5" name="Content Placeholder 2">
            <a:extLst>
              <a:ext uri="{FF2B5EF4-FFF2-40B4-BE49-F238E27FC236}">
                <a16:creationId xmlns:a16="http://schemas.microsoft.com/office/drawing/2014/main" id="{11BDBA16-E421-4B4C-B71C-36209713B7C4}"/>
              </a:ext>
            </a:extLst>
          </p:cNvPr>
          <p:cNvSpPr txBox="1">
            <a:spLocks/>
          </p:cNvSpPr>
          <p:nvPr/>
        </p:nvSpPr>
        <p:spPr>
          <a:xfrm>
            <a:off x="1395275" y="2047742"/>
            <a:ext cx="9514716" cy="1004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     </a:t>
            </a:r>
            <a:r>
              <a:rPr lang="vi-VN" dirty="0">
                <a:latin typeface="+mj-lt"/>
              </a:rPr>
              <a:t>Những từ ngữ tả tiếng hót của họa mi là: </a:t>
            </a:r>
            <a:endParaRPr lang="en-US" dirty="0">
              <a:latin typeface="+mj-lt"/>
            </a:endParaRPr>
          </a:p>
          <a:p>
            <a:pPr marL="0" indent="0">
              <a:buNone/>
            </a:pPr>
            <a:r>
              <a:rPr lang="en-US" dirty="0">
                <a:latin typeface="+mj-lt"/>
              </a:rPr>
              <a:t>         </a:t>
            </a:r>
            <a:r>
              <a:rPr lang="vi-VN" dirty="0">
                <a:latin typeface="+mj-lt"/>
              </a:rPr>
              <a:t>vang lừng, trong suốt, dìu dặt, kì diệu.</a:t>
            </a:r>
            <a:br>
              <a:rPr lang="vi-VN" dirty="0">
                <a:latin typeface="+mj-lt"/>
              </a:rPr>
            </a:br>
            <a:endParaRPr lang="en-US" dirty="0">
              <a:latin typeface="+mj-lt"/>
            </a:endParaRPr>
          </a:p>
        </p:txBody>
      </p:sp>
      <p:sp>
        <p:nvSpPr>
          <p:cNvPr id="6" name="Content Placeholder 2">
            <a:extLst>
              <a:ext uri="{FF2B5EF4-FFF2-40B4-BE49-F238E27FC236}">
                <a16:creationId xmlns:a16="http://schemas.microsoft.com/office/drawing/2014/main" id="{11BDBA16-E421-4B4C-B71C-36209713B7C4}"/>
              </a:ext>
            </a:extLst>
          </p:cNvPr>
          <p:cNvSpPr txBox="1">
            <a:spLocks/>
          </p:cNvSpPr>
          <p:nvPr/>
        </p:nvSpPr>
        <p:spPr>
          <a:xfrm>
            <a:off x="1897550" y="4043966"/>
            <a:ext cx="10467753" cy="1419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dirty="0">
                <a:latin typeface="+mj-lt"/>
              </a:rPr>
              <a:t> </a:t>
            </a:r>
            <a:r>
              <a:rPr lang="vi-VN" sz="3200" dirty="0">
                <a:latin typeface="+mj-lt"/>
              </a:rPr>
              <a:t>Chim họa mi hót vang lừng</a:t>
            </a:r>
            <a:r>
              <a:rPr lang="vi-VN" dirty="0"/>
              <a:t>.</a:t>
            </a:r>
          </a:p>
        </p:txBody>
      </p:sp>
      <p:sp>
        <p:nvSpPr>
          <p:cNvPr id="7" name="TextBox 6">
            <a:extLst>
              <a:ext uri="{FF2B5EF4-FFF2-40B4-BE49-F238E27FC236}">
                <a16:creationId xmlns:a16="http://schemas.microsoft.com/office/drawing/2014/main" id="{D1037E1C-469C-4972-895F-582D116142CF}"/>
              </a:ext>
            </a:extLst>
          </p:cNvPr>
          <p:cNvSpPr txBox="1"/>
          <p:nvPr/>
        </p:nvSpPr>
        <p:spPr>
          <a:xfrm>
            <a:off x="1744839" y="273953"/>
            <a:ext cx="9010650" cy="707886"/>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33951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3" grpId="2"/>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p:cNvSpPr/>
          <p:nvPr/>
        </p:nvSpPr>
        <p:spPr>
          <a:xfrm>
            <a:off x="518615" y="465512"/>
            <a:ext cx="10699845" cy="537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dirty="0">
                <a:solidFill>
                  <a:srgbClr val="FF0000"/>
                </a:solidFill>
                <a:latin typeface="HP001 4 hàng" panose="020B0603050302020204" pitchFamily="34" charset="0"/>
                <a:ea typeface="Arial-Rounded" panose="020B0604020202020204" pitchFamily="34" charset="0"/>
                <a:cs typeface="Times New Roman" panose="02020603050405020304" pitchFamily="18" charset="0"/>
              </a:rPr>
              <a:t>Vận dụng, trải nghiệm</a:t>
            </a:r>
          </a:p>
          <a:p>
            <a:pPr marL="571500" indent="-571500" algn="ctr">
              <a:buFontTx/>
              <a:buChar char="-"/>
              <a:defRPr/>
            </a:pPr>
            <a:r>
              <a:rPr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Em</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đọc</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lại</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bài</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cho</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người</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thân</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nghe</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và</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cho</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biết</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em</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thích</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hình</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ảnh</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nào</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trong</a:t>
            </a:r>
            <a:r>
              <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bài</a:t>
            </a:r>
            <a:endParaRPr lang="en-US" sz="4000" b="1" dirty="0">
              <a:solidFill>
                <a:prstClr val="white"/>
              </a:solidFill>
              <a:latin typeface="HP001 4 hàng" panose="020B0603050302020204" pitchFamily="34"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80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49C0B-5639-43C2-A4E4-4AB4132B3E76}"/>
              </a:ext>
            </a:extLst>
          </p:cNvPr>
          <p:cNvSpPr>
            <a:spLocks noGrp="1"/>
          </p:cNvSpPr>
          <p:nvPr>
            <p:ph idx="1"/>
          </p:nvPr>
        </p:nvSpPr>
        <p:spPr>
          <a:xfrm>
            <a:off x="2682947" y="1455312"/>
            <a:ext cx="7638143" cy="2099257"/>
          </a:xfrm>
        </p:spPr>
        <p:txBody>
          <a:bodyPr>
            <a:normAutofit fontScale="92500"/>
          </a:bodyPr>
          <a:lstStyle/>
          <a:p>
            <a:pPr marL="0" indent="0">
              <a:buNone/>
            </a:pPr>
            <a:endParaRPr lang="en-US" sz="4800" b="1" dirty="0">
              <a:ln w="22225">
                <a:solidFill>
                  <a:schemeClr val="accent2"/>
                </a:solidFill>
                <a:prstDash val="solid"/>
              </a:ln>
              <a:solidFill>
                <a:schemeClr val="accent2">
                  <a:lumMod val="40000"/>
                  <a:lumOff val="60000"/>
                </a:schemeClr>
              </a:solidFill>
              <a:latin typeface="VNI-Avo" pitchFamily="2" charset="0"/>
            </a:endParaRPr>
          </a:p>
          <a:p>
            <a:pPr marL="0" indent="0">
              <a:buNone/>
            </a:pPr>
            <a:r>
              <a:rPr lang="en-US" sz="6000" b="1" dirty="0">
                <a:ln w="22225">
                  <a:solidFill>
                    <a:schemeClr val="accent2"/>
                  </a:solidFill>
                  <a:prstDash val="solid"/>
                </a:ln>
                <a:solidFill>
                  <a:schemeClr val="accent2">
                    <a:lumMod val="40000"/>
                    <a:lumOff val="60000"/>
                  </a:schemeClr>
                </a:solidFill>
                <a:latin typeface="VNI-Avo" pitchFamily="2" charset="0"/>
              </a:rPr>
              <a:t>3</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6000" b="1" dirty="0">
              <a:ln w="22225">
                <a:solidFill>
                  <a:schemeClr val="accent2"/>
                </a:solidFill>
                <a:prstDash val="solid"/>
              </a:ln>
              <a:solidFill>
                <a:schemeClr val="accent2">
                  <a:lumMod val="40000"/>
                  <a:lumOff val="60000"/>
                </a:schemeClr>
              </a:solidFill>
              <a:latin typeface="VNI-Avo" pitchFamily="2" charset="0"/>
            </a:endParaRPr>
          </a:p>
        </p:txBody>
      </p:sp>
      <p:pic>
        <p:nvPicPr>
          <p:cNvPr id="5" name="Picture 4">
            <a:extLst>
              <a:ext uri="{FF2B5EF4-FFF2-40B4-BE49-F238E27FC236}">
                <a16:creationId xmlns:a16="http://schemas.microsoft.com/office/drawing/2014/main" id="{81368AAB-2FBC-448A-AD9F-5B6E40636598}"/>
              </a:ext>
            </a:extLst>
          </p:cNvPr>
          <p:cNvPicPr>
            <a:picLocks noChangeAspect="1"/>
          </p:cNvPicPr>
          <p:nvPr/>
        </p:nvPicPr>
        <p:blipFill rotWithShape="1">
          <a:blip r:embed="rId3"/>
          <a:srcRect l="40937" t="19986" r="50000" b="65563"/>
          <a:stretch/>
        </p:blipFill>
        <p:spPr>
          <a:xfrm>
            <a:off x="5255653" y="3034205"/>
            <a:ext cx="1390650" cy="1246790"/>
          </a:xfrm>
          <a:prstGeom prst="rect">
            <a:avLst/>
          </a:prstGeom>
        </p:spPr>
      </p:pic>
    </p:spTree>
    <p:extLst>
      <p:ext uri="{BB962C8B-B14F-4D97-AF65-F5344CB8AC3E}">
        <p14:creationId xmlns:p14="http://schemas.microsoft.com/office/powerpoint/2010/main" val="335953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4" y="-12094"/>
            <a:ext cx="12626098" cy="7507597"/>
          </a:xfrm>
          <a:prstGeom prst="rect">
            <a:avLst/>
          </a:prstGeom>
          <a:solidFill>
            <a:srgbClr val="FFFF00"/>
          </a:solidFill>
        </p:spPr>
      </p:pic>
      <p:sp>
        <p:nvSpPr>
          <p:cNvPr id="19" name="TextBox 18">
            <a:extLst>
              <a:ext uri="{FF2B5EF4-FFF2-40B4-BE49-F238E27FC236}">
                <a16:creationId xmlns:a16="http://schemas.microsoft.com/office/drawing/2014/main" id="{E907F486-37CB-43A7-9CCA-C61EFC84C227}"/>
              </a:ext>
            </a:extLst>
          </p:cNvPr>
          <p:cNvSpPr txBox="1"/>
          <p:nvPr/>
        </p:nvSpPr>
        <p:spPr>
          <a:xfrm>
            <a:off x="2217520" y="202819"/>
            <a:ext cx="10074816" cy="1415772"/>
          </a:xfrm>
          <a:prstGeom prst="rect">
            <a:avLst/>
          </a:prstGeom>
          <a:noFill/>
        </p:spPr>
        <p:txBody>
          <a:bodyPr wrap="square">
            <a:spAutoFit/>
          </a:bodyPr>
          <a:lstStyle/>
          <a:p>
            <a:r>
              <a:rPr lang="vi-VN" sz="2800" dirty="0"/>
              <a:t>Câu 1: Tiếng hót kì diệu của hoạ mi đã làm cho những sự vật trên bầu trời thay đổi như thế nào?</a:t>
            </a:r>
          </a:p>
          <a:p>
            <a:endParaRPr lang="en-US" sz="3000" dirty="0">
              <a:latin typeface="VNI-Avo" pitchFamily="2" charset="0"/>
            </a:endParaRPr>
          </a:p>
        </p:txBody>
      </p:sp>
      <p:sp>
        <p:nvSpPr>
          <p:cNvPr id="24" name="Content Placeholder 2">
            <a:extLst>
              <a:ext uri="{FF2B5EF4-FFF2-40B4-BE49-F238E27FC236}">
                <a16:creationId xmlns:a16="http://schemas.microsoft.com/office/drawing/2014/main" id="{6BE91D8E-0B33-4CDB-998F-BFCAA9BB1BBF}"/>
              </a:ext>
            </a:extLst>
          </p:cNvPr>
          <p:cNvSpPr txBox="1">
            <a:spLocks/>
          </p:cNvSpPr>
          <p:nvPr/>
        </p:nvSpPr>
        <p:spPr>
          <a:xfrm>
            <a:off x="2092085" y="1488895"/>
            <a:ext cx="9576175" cy="101455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3500" dirty="0"/>
              <a:t>Câu 2: Những gợn sóng trên hồ có gì thay đổi khi hoà</a:t>
            </a:r>
            <a:endParaRPr lang="en-US" sz="3500" dirty="0"/>
          </a:p>
          <a:p>
            <a:pPr algn="l"/>
            <a:r>
              <a:rPr lang="vi-VN" sz="3500" dirty="0"/>
              <a:t>nhịp với tiếng hoạ mi hót?</a:t>
            </a:r>
            <a:br>
              <a:rPr lang="vi-VN" dirty="0"/>
            </a:br>
            <a:endParaRPr lang="en-US" dirty="0"/>
          </a:p>
        </p:txBody>
      </p:sp>
      <p:sp>
        <p:nvSpPr>
          <p:cNvPr id="25" name="TextBox 24">
            <a:extLst>
              <a:ext uri="{FF2B5EF4-FFF2-40B4-BE49-F238E27FC236}">
                <a16:creationId xmlns:a16="http://schemas.microsoft.com/office/drawing/2014/main" id="{2359FC96-8D32-4700-8E4B-516E37C2E952}"/>
              </a:ext>
            </a:extLst>
          </p:cNvPr>
          <p:cNvSpPr txBox="1"/>
          <p:nvPr/>
        </p:nvSpPr>
        <p:spPr>
          <a:xfrm>
            <a:off x="2189599" y="2491339"/>
            <a:ext cx="9967048" cy="2308324"/>
          </a:xfrm>
          <a:prstGeom prst="rect">
            <a:avLst/>
          </a:prstGeom>
          <a:noFill/>
        </p:spPr>
        <p:txBody>
          <a:bodyPr wrap="square">
            <a:spAutoFit/>
          </a:bodyPr>
          <a:lstStyle/>
          <a:p>
            <a:r>
              <a:rPr lang="vi-VN" sz="2800" dirty="0"/>
              <a:t>Câu 3: N</a:t>
            </a:r>
            <a:r>
              <a:rPr lang="en-US" sz="2800" dirty="0"/>
              <a:t>ó</a:t>
            </a:r>
            <a:r>
              <a:rPr lang="vi-VN" sz="2800" dirty="0"/>
              <a:t>i tiếp sự thay đổi của các sự vật trên mặt đất khi nghe hoạ mi hót.</a:t>
            </a:r>
          </a:p>
          <a:p>
            <a:r>
              <a:rPr lang="vi-VN" sz="2800" dirty="0"/>
              <a:t>a. Các loài hoa (...).</a:t>
            </a:r>
          </a:p>
          <a:p>
            <a:r>
              <a:rPr lang="vi-VN" sz="2800" dirty="0"/>
              <a:t>b. Các loài chim (...).</a:t>
            </a:r>
          </a:p>
          <a:p>
            <a:endParaRPr lang="en-US" sz="3200" dirty="0">
              <a:latin typeface="VNI-Avo" pitchFamily="2" charset="0"/>
            </a:endParaRPr>
          </a:p>
        </p:txBody>
      </p:sp>
      <p:sp>
        <p:nvSpPr>
          <p:cNvPr id="2" name="Cloud 1"/>
          <p:cNvSpPr/>
          <p:nvPr/>
        </p:nvSpPr>
        <p:spPr>
          <a:xfrm>
            <a:off x="-83999" y="2345658"/>
            <a:ext cx="2321569" cy="23523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0880" y="2759944"/>
            <a:ext cx="2562896" cy="1077218"/>
          </a:xfrm>
          <a:prstGeom prst="rect">
            <a:avLst/>
          </a:prstGeom>
          <a:noFill/>
        </p:spPr>
        <p:txBody>
          <a:bodyPr wrap="square" rtlCol="0">
            <a:spAutoFit/>
          </a:bodyPr>
          <a:lstStyle/>
          <a:p>
            <a:pPr algn="ctr" defTabSz="913130" fontAlgn="base">
              <a:spcBef>
                <a:spcPct val="0"/>
              </a:spcBef>
              <a:spcAft>
                <a:spcPct val="0"/>
              </a:spcAft>
              <a:defRPr/>
            </a:pP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TRẢ LỜI CÂU HỎI</a:t>
            </a:r>
            <a:endParaRPr lang="zh-CN" alt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7" name="Content Placeholder 2">
            <a:extLst>
              <a:ext uri="{FF2B5EF4-FFF2-40B4-BE49-F238E27FC236}">
                <a16:creationId xmlns:a16="http://schemas.microsoft.com/office/drawing/2014/main" id="{AAEFAFC9-1E17-4AEA-9DED-B04707BF8CF1}"/>
              </a:ext>
            </a:extLst>
          </p:cNvPr>
          <p:cNvSpPr txBox="1">
            <a:spLocks/>
          </p:cNvSpPr>
          <p:nvPr/>
        </p:nvSpPr>
        <p:spPr>
          <a:xfrm>
            <a:off x="2217520" y="4592326"/>
            <a:ext cx="9604268" cy="2265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800" dirty="0"/>
              <a:t>Câu 4: Nếu được đặt tên cho bài đọc, em sẽ chọn tên nào?</a:t>
            </a:r>
          </a:p>
          <a:p>
            <a:pPr algn="l"/>
            <a:r>
              <a:rPr lang="vi-VN" sz="2800" dirty="0"/>
              <a:t>a. Sứ giả của mùa xuân</a:t>
            </a:r>
          </a:p>
          <a:p>
            <a:pPr algn="l"/>
            <a:r>
              <a:rPr lang="vi-VN" sz="2800" dirty="0"/>
              <a:t>b. Hoạ mi và mùa xuân</a:t>
            </a:r>
          </a:p>
          <a:p>
            <a:pPr algn="l"/>
            <a:r>
              <a:rPr lang="vi-VN" sz="2800" dirty="0"/>
              <a:t>c. Hoạ mi hót</a:t>
            </a:r>
          </a:p>
          <a:p>
            <a:pPr algn="l"/>
            <a:endParaRPr lang="vi-VN" dirty="0"/>
          </a:p>
        </p:txBody>
      </p:sp>
    </p:spTree>
    <p:extLst>
      <p:ext uri="{BB962C8B-B14F-4D97-AF65-F5344CB8AC3E}">
        <p14:creationId xmlns:p14="http://schemas.microsoft.com/office/powerpoint/2010/main" val="239067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4439A29-9A7E-4C01-BDC9-28146672DDA6}"/>
              </a:ext>
            </a:extLst>
          </p:cNvPr>
          <p:cNvSpPr>
            <a:spLocks noGrp="1"/>
          </p:cNvSpPr>
          <p:nvPr>
            <p:ph idx="1"/>
          </p:nvPr>
        </p:nvSpPr>
        <p:spPr>
          <a:xfrm>
            <a:off x="944718" y="3361436"/>
            <a:ext cx="10066718" cy="2106902"/>
          </a:xfrm>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Trả lời: </a:t>
            </a:r>
            <a:r>
              <a:rPr lang="vi-VN" dirty="0">
                <a:latin typeface="Times New Roman" panose="02020603050405020304" pitchFamily="18" charset="0"/>
                <a:cs typeface="Times New Roman" panose="02020603050405020304" pitchFamily="18" charset="0"/>
              </a:rPr>
              <a:t>Tiếng hót kì diệu của họa mi đã làm cho những sự vật </a:t>
            </a:r>
            <a:endParaRPr lang="en-US" dirty="0">
              <a:latin typeface="Times New Roman" panose="02020603050405020304" pitchFamily="18" charset="0"/>
              <a:cs typeface="Times New Roman" panose="02020603050405020304" pitchFamily="18" charset="0"/>
            </a:endParaRPr>
          </a:p>
          <a:p>
            <a:pPr marL="0" indent="0" algn="just">
              <a:buNone/>
            </a:pPr>
            <a:r>
              <a:rPr lang="vi-VN" dirty="0">
                <a:latin typeface="Times New Roman" panose="02020603050405020304" pitchFamily="18" charset="0"/>
                <a:cs typeface="Times New Roman" panose="02020603050405020304" pitchFamily="18" charset="0"/>
              </a:rPr>
              <a:t>trên bầu trời thay đổi: trời bỗng sáng ra, những luồng sáng chiếu qua </a:t>
            </a:r>
            <a:endParaRPr lang="en-US" dirty="0">
              <a:latin typeface="Times New Roman" panose="02020603050405020304" pitchFamily="18" charset="0"/>
              <a:cs typeface="Times New Roman" panose="02020603050405020304" pitchFamily="18" charset="0"/>
            </a:endParaRPr>
          </a:p>
          <a:p>
            <a:pPr marL="0" indent="0" algn="just">
              <a:buNone/>
            </a:pPr>
            <a:r>
              <a:rPr lang="vi-VN" dirty="0">
                <a:latin typeface="Times New Roman" panose="02020603050405020304" pitchFamily="18" charset="0"/>
                <a:cs typeface="Times New Roman" panose="02020603050405020304" pitchFamily="18" charset="0"/>
              </a:rPr>
              <a:t>những chùm lộc mới nhú, rực rỡ hơn, da trời bỗng xanh hơn, những </a:t>
            </a:r>
            <a:endParaRPr lang="en-US" dirty="0">
              <a:latin typeface="Times New Roman" panose="02020603050405020304" pitchFamily="18" charset="0"/>
              <a:cs typeface="Times New Roman" panose="02020603050405020304" pitchFamily="18" charset="0"/>
            </a:endParaRPr>
          </a:p>
          <a:p>
            <a:pPr marL="0" indent="0" algn="just">
              <a:buNone/>
            </a:pPr>
            <a:r>
              <a:rPr lang="vi-VN" dirty="0">
                <a:latin typeface="Times New Roman" panose="02020603050405020304" pitchFamily="18" charset="0"/>
                <a:cs typeface="Times New Roman" panose="02020603050405020304" pitchFamily="18" charset="0"/>
              </a:rPr>
              <a:t>làn mây trắng trắng hơn, xốp hơn, trôi nhẹ nhàng hơn.</a:t>
            </a:r>
            <a:br>
              <a:rPr lang="vi-VN"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07F486-37CB-43A7-9CCA-C61EFC84C227}"/>
              </a:ext>
            </a:extLst>
          </p:cNvPr>
          <p:cNvSpPr txBox="1"/>
          <p:nvPr/>
        </p:nvSpPr>
        <p:spPr>
          <a:xfrm>
            <a:off x="1207078" y="1932760"/>
            <a:ext cx="10074816" cy="1415772"/>
          </a:xfrm>
          <a:prstGeom prst="rect">
            <a:avLst/>
          </a:prstGeom>
          <a:noFill/>
        </p:spPr>
        <p:txBody>
          <a:bodyPr wrap="square">
            <a:spAutoFit/>
          </a:bodyPr>
          <a:lstStyle/>
          <a:p>
            <a:r>
              <a:rPr lang="vi-VN" sz="2800" b="1" dirty="0">
                <a:solidFill>
                  <a:srgbClr val="0070C0"/>
                </a:solidFill>
              </a:rPr>
              <a:t>Câu 1: Tiếng hót kì diệu của hoạ mi đã làm cho những sự vật trên bầu trời thay đổi như thế nào?</a:t>
            </a:r>
            <a:endParaRPr lang="vi-VN" sz="2800" dirty="0">
              <a:solidFill>
                <a:srgbClr val="0070C0"/>
              </a:solidFill>
            </a:endParaRPr>
          </a:p>
          <a:p>
            <a:endParaRPr lang="en-US" sz="3000" dirty="0">
              <a:latin typeface="VNI-Avo" pitchFamily="2" charset="0"/>
            </a:endParaRPr>
          </a:p>
        </p:txBody>
      </p:sp>
      <p:sp>
        <p:nvSpPr>
          <p:cNvPr id="5" name="Content Placeholder 2">
            <a:extLst>
              <a:ext uri="{FF2B5EF4-FFF2-40B4-BE49-F238E27FC236}">
                <a16:creationId xmlns:a16="http://schemas.microsoft.com/office/drawing/2014/main" id="{3AD49C0B-5639-43C2-A4E4-4AB4132B3E76}"/>
              </a:ext>
            </a:extLst>
          </p:cNvPr>
          <p:cNvSpPr txBox="1">
            <a:spLocks/>
          </p:cNvSpPr>
          <p:nvPr/>
        </p:nvSpPr>
        <p:spPr>
          <a:xfrm>
            <a:off x="3528388" y="417689"/>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4322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91D8E-0B33-4CDB-998F-BFCAA9BB1BBF}"/>
              </a:ext>
            </a:extLst>
          </p:cNvPr>
          <p:cNvSpPr>
            <a:spLocks noGrp="1"/>
          </p:cNvSpPr>
          <p:nvPr>
            <p:ph idx="1"/>
          </p:nvPr>
        </p:nvSpPr>
        <p:spPr>
          <a:xfrm>
            <a:off x="1211687" y="2149838"/>
            <a:ext cx="10515600" cy="1014557"/>
          </a:xfrm>
        </p:spPr>
        <p:txBody>
          <a:bodyPr>
            <a:normAutofit fontScale="85000" lnSpcReduction="20000"/>
          </a:bodyPr>
          <a:lstStyle/>
          <a:p>
            <a:pPr marL="0" indent="0">
              <a:buNone/>
            </a:pPr>
            <a:r>
              <a:rPr lang="vi-VN" sz="3500" b="1" dirty="0">
                <a:solidFill>
                  <a:srgbClr val="0070C0"/>
                </a:solidFill>
                <a:latin typeface="+mj-lt"/>
              </a:rPr>
              <a:t>Câu 2: Những gợn sóng trên hồ có gì thay đổi khi hoà nhịp với tiếng hoạ mi hót?</a:t>
            </a:r>
            <a:br>
              <a:rPr lang="vi-VN" dirty="0">
                <a:solidFill>
                  <a:srgbClr val="0070C0"/>
                </a:solidFill>
              </a:rPr>
            </a:br>
            <a:endParaRPr lang="en-US" dirty="0">
              <a:solidFill>
                <a:srgbClr val="0070C0"/>
              </a:solidFill>
            </a:endParaRPr>
          </a:p>
        </p:txBody>
      </p:sp>
      <p:sp>
        <p:nvSpPr>
          <p:cNvPr id="5" name="Content Placeholder 2">
            <a:extLst>
              <a:ext uri="{FF2B5EF4-FFF2-40B4-BE49-F238E27FC236}">
                <a16:creationId xmlns:a16="http://schemas.microsoft.com/office/drawing/2014/main" id="{F70DB42B-9BAF-4CC2-9023-42765213F53D}"/>
              </a:ext>
            </a:extLst>
          </p:cNvPr>
          <p:cNvSpPr txBox="1">
            <a:spLocks/>
          </p:cNvSpPr>
          <p:nvPr/>
        </p:nvSpPr>
        <p:spPr>
          <a:xfrm>
            <a:off x="1211687" y="3241768"/>
            <a:ext cx="10056249" cy="1115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latin typeface="+mj-lt"/>
              </a:rPr>
              <a:t>Trả lời: </a:t>
            </a:r>
          </a:p>
          <a:p>
            <a:pPr marL="0" indent="0">
              <a:buNone/>
            </a:pPr>
            <a:r>
              <a:rPr lang="vi-VN" sz="3200" dirty="0">
                <a:latin typeface="+mj-lt"/>
              </a:rPr>
              <a:t>Khi hòa nhịp với tiếng họa mi hót, những gợn sóng trên hồ trở nên lấp lánh thêm</a:t>
            </a:r>
            <a:br>
              <a:rPr lang="vi-VN" sz="3200" dirty="0">
                <a:latin typeface="+mj-lt"/>
              </a:rPr>
            </a:br>
            <a:endParaRPr lang="en-US" sz="3200" dirty="0">
              <a:latin typeface="+mj-lt"/>
            </a:endParaRPr>
          </a:p>
        </p:txBody>
      </p:sp>
      <p:sp>
        <p:nvSpPr>
          <p:cNvPr id="4" name="Content Placeholder 2">
            <a:extLst>
              <a:ext uri="{FF2B5EF4-FFF2-40B4-BE49-F238E27FC236}">
                <a16:creationId xmlns:a16="http://schemas.microsoft.com/office/drawing/2014/main" id="{3AD49C0B-5639-43C2-A4E4-4AB4132B3E76}"/>
              </a:ext>
            </a:extLst>
          </p:cNvPr>
          <p:cNvSpPr txBox="1">
            <a:spLocks/>
          </p:cNvSpPr>
          <p:nvPr/>
        </p:nvSpPr>
        <p:spPr>
          <a:xfrm>
            <a:off x="3409243" y="355730"/>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80641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0BAAEEB-D851-4A8F-9325-74284424D38B}"/>
              </a:ext>
            </a:extLst>
          </p:cNvPr>
          <p:cNvSpPr txBox="1">
            <a:spLocks/>
          </p:cNvSpPr>
          <p:nvPr/>
        </p:nvSpPr>
        <p:spPr>
          <a:xfrm>
            <a:off x="989830" y="3585908"/>
            <a:ext cx="10515600" cy="1744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a:latin typeface="+mj-lt"/>
              </a:rPr>
              <a:t> </a:t>
            </a:r>
            <a:r>
              <a:rPr lang="vi-VN" sz="4200" dirty="0">
                <a:latin typeface="+mj-lt"/>
              </a:rPr>
              <a:t>a. </a:t>
            </a:r>
            <a:r>
              <a:rPr lang="vi-VN" sz="3900" dirty="0">
                <a:latin typeface="+mj-lt"/>
              </a:rPr>
              <a:t>Các loài hoa </a:t>
            </a:r>
            <a:r>
              <a:rPr lang="vi-VN" sz="3900" dirty="0">
                <a:solidFill>
                  <a:srgbClr val="0070C0"/>
                </a:solidFill>
                <a:latin typeface="+mj-lt"/>
              </a:rPr>
              <a:t>nghe tiếng hót trong suốt của họa mi chợt bừng giấc, xòe những cánh hoa đẹp, bày đủ các màu sắc xanh tươi.</a:t>
            </a:r>
          </a:p>
          <a:p>
            <a:endParaRPr lang="en-US" dirty="0">
              <a:latin typeface="VNI-Avo" pitchFamily="2" charset="0"/>
            </a:endParaRPr>
          </a:p>
        </p:txBody>
      </p:sp>
      <p:sp>
        <p:nvSpPr>
          <p:cNvPr id="9" name="TextBox 8">
            <a:extLst>
              <a:ext uri="{FF2B5EF4-FFF2-40B4-BE49-F238E27FC236}">
                <a16:creationId xmlns:a16="http://schemas.microsoft.com/office/drawing/2014/main" id="{2359FC96-8D32-4700-8E4B-516E37C2E952}"/>
              </a:ext>
            </a:extLst>
          </p:cNvPr>
          <p:cNvSpPr txBox="1"/>
          <p:nvPr/>
        </p:nvSpPr>
        <p:spPr>
          <a:xfrm>
            <a:off x="1230489" y="1411152"/>
            <a:ext cx="9618133" cy="2062103"/>
          </a:xfrm>
          <a:prstGeom prst="rect">
            <a:avLst/>
          </a:prstGeom>
          <a:noFill/>
        </p:spPr>
        <p:txBody>
          <a:bodyPr wrap="square">
            <a:spAutoFit/>
          </a:bodyPr>
          <a:lstStyle/>
          <a:p>
            <a:r>
              <a:rPr lang="vi-VN" sz="3200" b="1" dirty="0"/>
              <a:t>Câu 3: N</a:t>
            </a:r>
            <a:r>
              <a:rPr lang="en-US" sz="3200" b="1" dirty="0"/>
              <a:t>ó</a:t>
            </a:r>
            <a:r>
              <a:rPr lang="vi-VN" sz="3200" b="1" dirty="0"/>
              <a:t>i tiếp sự thay đổi của các sự vật trên mặt đất khi nghe hoạ mi hót.</a:t>
            </a:r>
            <a:endParaRPr lang="vi-VN" sz="3200" dirty="0"/>
          </a:p>
          <a:p>
            <a:r>
              <a:rPr lang="vi-VN" sz="3200" dirty="0"/>
              <a:t>a. Các loài hoa (...).</a:t>
            </a:r>
          </a:p>
          <a:p>
            <a:r>
              <a:rPr lang="vi-VN" sz="3200" dirty="0"/>
              <a:t>b. Các loài chim (...).</a:t>
            </a:r>
          </a:p>
        </p:txBody>
      </p:sp>
      <p:sp>
        <p:nvSpPr>
          <p:cNvPr id="4" name="Content Placeholder 2">
            <a:extLst>
              <a:ext uri="{FF2B5EF4-FFF2-40B4-BE49-F238E27FC236}">
                <a16:creationId xmlns:a16="http://schemas.microsoft.com/office/drawing/2014/main" id="{00BAAEEB-D851-4A8F-9325-74284424D38B}"/>
              </a:ext>
            </a:extLst>
          </p:cNvPr>
          <p:cNvSpPr txBox="1">
            <a:spLocks/>
          </p:cNvSpPr>
          <p:nvPr/>
        </p:nvSpPr>
        <p:spPr>
          <a:xfrm>
            <a:off x="1082517" y="5330041"/>
            <a:ext cx="10515600" cy="2423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900" dirty="0">
                <a:latin typeface="+mj-lt"/>
              </a:rPr>
              <a:t>b. Các loài chim </a:t>
            </a:r>
            <a:r>
              <a:rPr lang="vi-VN" sz="3600" dirty="0">
                <a:solidFill>
                  <a:srgbClr val="0070C0"/>
                </a:solidFill>
                <a:latin typeface="+mj-lt"/>
              </a:rPr>
              <a:t>dạo lên những khúc nhạc tưng bừng, ngợi ca núi sông đang đổi mới.</a:t>
            </a:r>
          </a:p>
          <a:p>
            <a:endParaRPr lang="en-US" dirty="0">
              <a:latin typeface="VNI-Avo" pitchFamily="2"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3601155" y="251219"/>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a:ln w="22225">
                  <a:solidFill>
                    <a:schemeClr val="accent2"/>
                  </a:solidFill>
                  <a:prstDash val="solid"/>
                </a:ln>
                <a:solidFill>
                  <a:schemeClr val="accent2">
                    <a:lumMod val="40000"/>
                    <a:lumOff val="60000"/>
                  </a:schemeClr>
                </a:solidFill>
                <a:latin typeface="VNI-Avo" pitchFamily="2" charset="0"/>
              </a:rPr>
              <a:t>3</a:t>
            </a: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9534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FAFC9-1E17-4AEA-9DED-B04707BF8CF1}"/>
              </a:ext>
            </a:extLst>
          </p:cNvPr>
          <p:cNvSpPr>
            <a:spLocks noGrp="1"/>
          </p:cNvSpPr>
          <p:nvPr>
            <p:ph idx="1"/>
          </p:nvPr>
        </p:nvSpPr>
        <p:spPr>
          <a:xfrm>
            <a:off x="1609860" y="1802172"/>
            <a:ext cx="9963442" cy="2365040"/>
          </a:xfrm>
        </p:spPr>
        <p:txBody>
          <a:bodyPr>
            <a:normAutofit lnSpcReduction="10000"/>
          </a:bodyPr>
          <a:lstStyle/>
          <a:p>
            <a:r>
              <a:rPr lang="vi-VN" b="1" dirty="0"/>
              <a:t>Câu 4: Nếu được đặt tên cho bài đọc, em sẽ chọn tên nào?</a:t>
            </a:r>
          </a:p>
          <a:p>
            <a:pPr marL="0" indent="0">
              <a:buNone/>
            </a:pPr>
            <a:r>
              <a:rPr lang="vi-VN" dirty="0"/>
              <a:t>a. Sứ giả của mùa xuân</a:t>
            </a:r>
          </a:p>
          <a:p>
            <a:pPr marL="0" indent="0">
              <a:buNone/>
            </a:pPr>
            <a:r>
              <a:rPr lang="vi-VN" dirty="0"/>
              <a:t>b. Hoạ mi và mùa xuân</a:t>
            </a:r>
          </a:p>
          <a:p>
            <a:pPr marL="0" indent="0">
              <a:buNone/>
            </a:pPr>
            <a:r>
              <a:rPr lang="vi-VN" dirty="0"/>
              <a:t>c. Hoạ mi hót</a:t>
            </a:r>
          </a:p>
          <a:p>
            <a:pPr marL="0" indent="0">
              <a:buNone/>
            </a:pPr>
            <a:endParaRPr lang="vi-VN" dirty="0"/>
          </a:p>
        </p:txBody>
      </p:sp>
      <p:pic>
        <p:nvPicPr>
          <p:cNvPr id="8" name="Picture 2" descr="Tick-mark-icon-png-66191 - Hệ Thống PP BĐS Nghỉ Dưỡng Cao Cấp Địa ốc 5 Sao">
            <a:extLst>
              <a:ext uri="{FF2B5EF4-FFF2-40B4-BE49-F238E27FC236}">
                <a16:creationId xmlns:a16="http://schemas.microsoft.com/office/drawing/2014/main" id="{6320FFC5-57E7-4EF2-AF33-6E405924B49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62290" y="2137739"/>
            <a:ext cx="633794" cy="6337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AD49C0B-5639-43C2-A4E4-4AB4132B3E76}"/>
              </a:ext>
            </a:extLst>
          </p:cNvPr>
          <p:cNvSpPr txBox="1">
            <a:spLocks/>
          </p:cNvSpPr>
          <p:nvPr/>
        </p:nvSpPr>
        <p:spPr>
          <a:xfrm>
            <a:off x="3668887" y="186396"/>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a:ln w="22225">
                  <a:solidFill>
                    <a:schemeClr val="accent2"/>
                  </a:solidFill>
                  <a:prstDash val="solid"/>
                </a:ln>
                <a:solidFill>
                  <a:schemeClr val="accent2">
                    <a:lumMod val="40000"/>
                    <a:lumOff val="60000"/>
                  </a:schemeClr>
                </a:solidFill>
                <a:latin typeface="VNI-Avo" pitchFamily="2" charset="0"/>
              </a:rPr>
              <a:t>3</a:t>
            </a: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
        <p:nvSpPr>
          <p:cNvPr id="5" name="Content Placeholder 2">
            <a:extLst>
              <a:ext uri="{FF2B5EF4-FFF2-40B4-BE49-F238E27FC236}">
                <a16:creationId xmlns:a16="http://schemas.microsoft.com/office/drawing/2014/main" id="{AAEFAFC9-1E17-4AEA-9DED-B04707BF8CF1}"/>
              </a:ext>
            </a:extLst>
          </p:cNvPr>
          <p:cNvSpPr txBox="1">
            <a:spLocks/>
          </p:cNvSpPr>
          <p:nvPr/>
        </p:nvSpPr>
        <p:spPr>
          <a:xfrm>
            <a:off x="1025216" y="4081547"/>
            <a:ext cx="10341735" cy="1777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sz="2400" dirty="0"/>
              <a:t>    </a:t>
            </a:r>
            <a:r>
              <a:rPr lang="vi-VN" sz="2400" dirty="0"/>
              <a:t>Em lựa chọn tên “Sứ giả mùa xuân” bởi vì khi họa mi xuất hiện cùng với tiếng hót của mình trong những ngày xuân đã làm cho vạn vật trên đời như có sự thay đổi diệu kì, tươi đẹp hơn, lấp lánh hơn và giàu sức sống hơn</a:t>
            </a:r>
            <a:br>
              <a:rPr lang="vi-VN" sz="2400" dirty="0"/>
            </a:br>
            <a:endParaRPr lang="en-US" sz="2400" dirty="0"/>
          </a:p>
        </p:txBody>
      </p:sp>
    </p:spTree>
    <p:extLst>
      <p:ext uri="{BB962C8B-B14F-4D97-AF65-F5344CB8AC3E}">
        <p14:creationId xmlns:p14="http://schemas.microsoft.com/office/powerpoint/2010/main" val="2917807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6178" y="1241778"/>
            <a:ext cx="1798890" cy="461665"/>
          </a:xfrm>
          <a:prstGeom prst="rect">
            <a:avLst/>
          </a:prstGeom>
          <a:noFill/>
        </p:spPr>
        <p:txBody>
          <a:bodyPr wrap="none" rtlCol="0">
            <a:spAutoFit/>
          </a:bodyPr>
          <a:lstStyle/>
          <a:p>
            <a:r>
              <a:rPr lang="en-US" sz="2400" b="1" dirty="0" err="1">
                <a:ln w="22225">
                  <a:solidFill>
                    <a:schemeClr val="accent2"/>
                  </a:solidFill>
                  <a:prstDash val="solid"/>
                </a:ln>
                <a:solidFill>
                  <a:schemeClr val="accent2">
                    <a:lumMod val="40000"/>
                    <a:lumOff val="60000"/>
                  </a:schemeClr>
                </a:solidFill>
              </a:rPr>
              <a:t>Nội</a:t>
            </a:r>
            <a:r>
              <a:rPr lang="en-US" sz="2400" b="1" dirty="0">
                <a:ln w="22225">
                  <a:solidFill>
                    <a:schemeClr val="accent2"/>
                  </a:solidFill>
                  <a:prstDash val="solid"/>
                </a:ln>
                <a:solidFill>
                  <a:schemeClr val="accent2">
                    <a:lumMod val="40000"/>
                    <a:lumOff val="60000"/>
                  </a:schemeClr>
                </a:solidFill>
              </a:rPr>
              <a:t> dung </a:t>
            </a:r>
            <a:r>
              <a:rPr lang="en-US" sz="2400" b="1" dirty="0" err="1">
                <a:ln w="22225">
                  <a:solidFill>
                    <a:schemeClr val="accent2"/>
                  </a:solidFill>
                  <a:prstDash val="solid"/>
                </a:ln>
                <a:solidFill>
                  <a:schemeClr val="accent2">
                    <a:lumMod val="40000"/>
                    <a:lumOff val="60000"/>
                  </a:schemeClr>
                </a:solidFill>
              </a:rPr>
              <a:t>bài</a:t>
            </a:r>
            <a:endParaRPr lang="en-US" sz="2400" b="1"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667189" y="1943833"/>
            <a:ext cx="11185288" cy="954107"/>
          </a:xfrm>
          <a:prstGeom prst="rect">
            <a:avLst/>
          </a:prstGeom>
          <a:noFill/>
        </p:spPr>
        <p:txBody>
          <a:bodyPr wrap="square" rtlCol="0">
            <a:spAutoFit/>
          </a:bodyPr>
          <a:lstStyle/>
          <a:p>
            <a:r>
              <a:rPr lang="en-US" sz="2800" dirty="0" err="1">
                <a:solidFill>
                  <a:srgbClr val="FF0000"/>
                </a:solidFill>
              </a:rPr>
              <a:t>Sự</a:t>
            </a:r>
            <a:r>
              <a:rPr lang="en-US" sz="2800" dirty="0">
                <a:solidFill>
                  <a:srgbClr val="FF0000"/>
                </a:solidFill>
              </a:rPr>
              <a:t> </a:t>
            </a:r>
            <a:r>
              <a:rPr lang="en-US" sz="2800" dirty="0" err="1">
                <a:solidFill>
                  <a:srgbClr val="FF0000"/>
                </a:solidFill>
              </a:rPr>
              <a:t>thay</a:t>
            </a:r>
            <a:r>
              <a:rPr lang="en-US" sz="2800" dirty="0">
                <a:solidFill>
                  <a:srgbClr val="FF0000"/>
                </a:solidFill>
              </a:rPr>
              <a:t> </a:t>
            </a:r>
            <a:r>
              <a:rPr lang="en-US" sz="2800" dirty="0" err="1">
                <a:solidFill>
                  <a:srgbClr val="FF0000"/>
                </a:solidFill>
              </a:rPr>
              <a:t>đổi</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vật</a:t>
            </a:r>
            <a:r>
              <a:rPr lang="en-US" sz="2800" dirty="0">
                <a:solidFill>
                  <a:srgbClr val="FF0000"/>
                </a:solidFill>
              </a:rPr>
              <a:t> </a:t>
            </a:r>
            <a:r>
              <a:rPr lang="en-US" sz="2800" dirty="0" err="1">
                <a:solidFill>
                  <a:srgbClr val="FF0000"/>
                </a:solidFill>
              </a:rPr>
              <a:t>trên</a:t>
            </a:r>
            <a:r>
              <a:rPr lang="en-US" sz="2800" dirty="0">
                <a:solidFill>
                  <a:srgbClr val="FF0000"/>
                </a:solidFill>
              </a:rPr>
              <a:t> </a:t>
            </a:r>
            <a:r>
              <a:rPr lang="en-US" sz="2800" dirty="0" err="1">
                <a:solidFill>
                  <a:srgbClr val="FF0000"/>
                </a:solidFill>
              </a:rPr>
              <a:t>bầu</a:t>
            </a:r>
            <a:r>
              <a:rPr lang="en-US" sz="2800" dirty="0">
                <a:solidFill>
                  <a:srgbClr val="FF0000"/>
                </a:solidFill>
              </a:rPr>
              <a:t> </a:t>
            </a:r>
            <a:r>
              <a:rPr lang="en-US" sz="2800" dirty="0" err="1">
                <a:solidFill>
                  <a:srgbClr val="FF0000"/>
                </a:solidFill>
              </a:rPr>
              <a:t>trời</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khi</a:t>
            </a:r>
            <a:r>
              <a:rPr lang="en-US" sz="2800" dirty="0">
                <a:solidFill>
                  <a:srgbClr val="FF0000"/>
                </a:solidFill>
              </a:rPr>
              <a:t> </a:t>
            </a:r>
            <a:r>
              <a:rPr lang="en-US" sz="2800" dirty="0" err="1">
                <a:solidFill>
                  <a:srgbClr val="FF0000"/>
                </a:solidFill>
              </a:rPr>
              <a:t>nghe</a:t>
            </a:r>
            <a:r>
              <a:rPr lang="en-US" sz="2800" dirty="0">
                <a:solidFill>
                  <a:srgbClr val="FF0000"/>
                </a:solidFill>
              </a:rPr>
              <a:t> </a:t>
            </a:r>
            <a:r>
              <a:rPr lang="en-US" sz="2800" dirty="0" err="1">
                <a:solidFill>
                  <a:srgbClr val="FF0000"/>
                </a:solidFill>
              </a:rPr>
              <a:t>tiếng</a:t>
            </a:r>
            <a:r>
              <a:rPr lang="en-US" sz="2800" dirty="0">
                <a:solidFill>
                  <a:srgbClr val="FF0000"/>
                </a:solidFill>
              </a:rPr>
              <a:t> </a:t>
            </a:r>
            <a:r>
              <a:rPr lang="en-US" sz="2800" dirty="0" err="1">
                <a:solidFill>
                  <a:srgbClr val="FF0000"/>
                </a:solidFill>
              </a:rPr>
              <a:t>hót</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họa</a:t>
            </a:r>
            <a:r>
              <a:rPr lang="en-US" sz="2800" dirty="0">
                <a:solidFill>
                  <a:srgbClr val="FF0000"/>
                </a:solidFill>
              </a:rPr>
              <a:t> mi. </a:t>
            </a:r>
            <a:r>
              <a:rPr lang="en-US" sz="2800" dirty="0" err="1">
                <a:solidFill>
                  <a:srgbClr val="FF0000"/>
                </a:solidFill>
              </a:rPr>
              <a:t>Tiếng</a:t>
            </a:r>
            <a:r>
              <a:rPr lang="en-US" sz="2800" dirty="0">
                <a:solidFill>
                  <a:srgbClr val="FF0000"/>
                </a:solidFill>
              </a:rPr>
              <a:t> </a:t>
            </a:r>
            <a:r>
              <a:rPr lang="en-US" sz="2800" dirty="0" err="1">
                <a:solidFill>
                  <a:srgbClr val="FF0000"/>
                </a:solidFill>
              </a:rPr>
              <a:t>hót</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họa</a:t>
            </a:r>
            <a:r>
              <a:rPr lang="en-US" sz="2800" dirty="0">
                <a:solidFill>
                  <a:srgbClr val="FF0000"/>
                </a:solidFill>
              </a:rPr>
              <a:t> mi </a:t>
            </a:r>
            <a:r>
              <a:rPr lang="en-US" sz="2800" dirty="0" err="1">
                <a:solidFill>
                  <a:srgbClr val="FF0000"/>
                </a:solidFill>
              </a:rPr>
              <a:t>là</a:t>
            </a:r>
            <a:r>
              <a:rPr lang="en-US" sz="2800" dirty="0">
                <a:solidFill>
                  <a:srgbClr val="FF0000"/>
                </a:solidFill>
              </a:rPr>
              <a:t> </a:t>
            </a:r>
            <a:r>
              <a:rPr lang="en-US" sz="2800" dirty="0" err="1">
                <a:solidFill>
                  <a:srgbClr val="FF0000"/>
                </a:solidFill>
              </a:rPr>
              <a:t>tín</a:t>
            </a:r>
            <a:r>
              <a:rPr lang="en-US" sz="2800" dirty="0">
                <a:solidFill>
                  <a:srgbClr val="FF0000"/>
                </a:solidFill>
              </a:rPr>
              <a:t> </a:t>
            </a:r>
            <a:r>
              <a:rPr lang="en-US" sz="2800" dirty="0" err="1">
                <a:solidFill>
                  <a:srgbClr val="FF0000"/>
                </a:solidFill>
              </a:rPr>
              <a:t>hiệu</a:t>
            </a:r>
            <a:r>
              <a:rPr lang="en-US" sz="2800" dirty="0">
                <a:solidFill>
                  <a:srgbClr val="FF0000"/>
                </a:solidFill>
              </a:rPr>
              <a:t> </a:t>
            </a:r>
            <a:r>
              <a:rPr lang="en-US" sz="2800" dirty="0" err="1">
                <a:solidFill>
                  <a:srgbClr val="FF0000"/>
                </a:solidFill>
              </a:rPr>
              <a:t>báo</a:t>
            </a:r>
            <a:r>
              <a:rPr lang="en-US" sz="2800" dirty="0">
                <a:solidFill>
                  <a:srgbClr val="FF0000"/>
                </a:solidFill>
              </a:rPr>
              <a:t> </a:t>
            </a:r>
            <a:r>
              <a:rPr lang="en-US" sz="2800" dirty="0" err="1">
                <a:solidFill>
                  <a:srgbClr val="FF0000"/>
                </a:solidFill>
              </a:rPr>
              <a:t>hiệu</a:t>
            </a:r>
            <a:r>
              <a:rPr lang="en-US" sz="2800" dirty="0">
                <a:solidFill>
                  <a:srgbClr val="FF0000"/>
                </a:solidFill>
              </a:rPr>
              <a:t> </a:t>
            </a:r>
            <a:r>
              <a:rPr lang="en-US" sz="2800" dirty="0" err="1">
                <a:solidFill>
                  <a:srgbClr val="FF0000"/>
                </a:solidFill>
              </a:rPr>
              <a:t>mùa</a:t>
            </a:r>
            <a:r>
              <a:rPr lang="en-US" sz="2800" dirty="0">
                <a:solidFill>
                  <a:srgbClr val="FF0000"/>
                </a:solidFill>
              </a:rPr>
              <a:t> </a:t>
            </a:r>
            <a:r>
              <a:rPr lang="en-US" sz="2800" dirty="0" err="1">
                <a:solidFill>
                  <a:srgbClr val="FF0000"/>
                </a:solidFill>
              </a:rPr>
              <a:t>xuân</a:t>
            </a:r>
            <a:r>
              <a:rPr lang="en-US" sz="2800" dirty="0">
                <a:solidFill>
                  <a:srgbClr val="FF0000"/>
                </a:solidFill>
              </a:rPr>
              <a:t> </a:t>
            </a:r>
            <a:r>
              <a:rPr lang="en-US" sz="2800" dirty="0" err="1">
                <a:solidFill>
                  <a:srgbClr val="FF0000"/>
                </a:solidFill>
              </a:rPr>
              <a:t>về</a:t>
            </a:r>
            <a:r>
              <a:rPr lang="en-US" sz="2800" dirty="0">
                <a:solidFill>
                  <a:srgbClr val="FF0000"/>
                </a:solidFill>
              </a:rPr>
              <a:t>.</a:t>
            </a:r>
          </a:p>
        </p:txBody>
      </p:sp>
      <p:pic>
        <p:nvPicPr>
          <p:cNvPr id="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27063"/>
            <a:ext cx="12192000" cy="32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7958667" y="3589463"/>
            <a:ext cx="4154311" cy="2540882"/>
          </a:xfrm>
          <a:prstGeom prst="rect">
            <a:avLst/>
          </a:prstGeom>
        </p:spPr>
      </p:pic>
    </p:spTree>
    <p:extLst>
      <p:ext uri="{BB962C8B-B14F-4D97-AF65-F5344CB8AC3E}">
        <p14:creationId xmlns:p14="http://schemas.microsoft.com/office/powerpoint/2010/main" val="11620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68526" y="609599"/>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Mùa</a:t>
            </a:r>
            <a:r>
              <a:rPr lang="en-US" sz="4500" dirty="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Trời</a:t>
            </a:r>
            <a:r>
              <a:rPr lang="en-US" sz="4500" dirty="0">
                <a:latin typeface="Times New Roman" panose="02020603050405020304" pitchFamily="18" charset="0"/>
                <a:cs typeface="Times New Roman" panose="02020603050405020304" pitchFamily="18" charset="0"/>
              </a:rPr>
              <a:t> bỗng sáng </a:t>
            </a:r>
            <a:r>
              <a:rPr lang="en-US" sz="4500" dirty="0" err="1">
                <a:latin typeface="Times New Roman" panose="02020603050405020304" pitchFamily="18" charset="0"/>
                <a:cs typeface="Times New Roman" panose="02020603050405020304" pitchFamily="18" charset="0"/>
              </a:rPr>
              <a:t>ra.</a:t>
            </a:r>
            <a:r>
              <a:rPr lang="en-US" sz="4500"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a:latin typeface="Times New Roman" panose="02020603050405020304" pitchFamily="18" charset="0"/>
                <a:cs typeface="Times New Roman" panose="02020603050405020304" pitchFamily="18" charset="0"/>
              </a:rPr>
              <a:t>trắng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hơn</a:t>
            </a: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sz="4500" dirty="0">
                <a:latin typeface="Times New Roman" panose="02020603050405020304" pitchFamily="18" charset="0"/>
                <a:cs typeface="Times New Roman" panose="02020603050405020304" pitchFamily="18" charset="0"/>
              </a:rPr>
              <a:t>c</a:t>
            </a:r>
            <a:r>
              <a:rPr lang="vi-VN" sz="4500" dirty="0">
                <a:latin typeface="Times New Roman" panose="02020603050405020304" pitchFamily="18" charset="0"/>
                <a:cs typeface="Times New Roman" panose="02020603050405020304" pitchFamily="18" charset="0"/>
              </a:rPr>
              <a:t>ố hót hay hơn.</a:t>
            </a:r>
          </a:p>
          <a:p>
            <a:pPr marL="0" indent="0" algn="r">
              <a:lnSpc>
                <a:spcPct val="110000"/>
              </a:lnSpc>
              <a:spcBef>
                <a:spcPts val="0"/>
              </a:spcBef>
              <a:buNone/>
            </a:pP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Võ Quảng)</a:t>
            </a: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8576840" y="0"/>
            <a:ext cx="3435873" cy="8796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Luyện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lại</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724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964</TotalTime>
  <Words>804</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.VnAvant</vt:lpstr>
      <vt:lpstr>Arial</vt:lpstr>
      <vt:lpstr>Calibri</vt:lpstr>
      <vt:lpstr>Calibri Light</vt:lpstr>
      <vt:lpstr>HP001 4 hàng</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Linhtu75@gmail.com</cp:lastModifiedBy>
  <cp:revision>110</cp:revision>
  <dcterms:created xsi:type="dcterms:W3CDTF">2021-07-06T02:11:11Z</dcterms:created>
  <dcterms:modified xsi:type="dcterms:W3CDTF">2026-01-11T13:43:42Z</dcterms:modified>
</cp:coreProperties>
</file>