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1" r:id="rId2"/>
    <p:sldId id="317" r:id="rId3"/>
    <p:sldId id="310" r:id="rId4"/>
    <p:sldId id="311" r:id="rId5"/>
    <p:sldId id="263" r:id="rId6"/>
    <p:sldId id="307" r:id="rId7"/>
    <p:sldId id="31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FF1"/>
    <a:srgbClr val="2E88DA"/>
    <a:srgbClr val="FF00FF"/>
    <a:srgbClr val="0D94D7"/>
    <a:srgbClr val="FF6600"/>
    <a:srgbClr val="9AD3DE"/>
    <a:srgbClr val="45AEC3"/>
    <a:srgbClr val="7AC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64" autoAdjust="0"/>
  </p:normalViewPr>
  <p:slideViewPr>
    <p:cSldViewPr snapToGrid="0">
      <p:cViewPr varScale="1">
        <p:scale>
          <a:sx n="113" d="100"/>
          <a:sy n="113" d="100"/>
        </p:scale>
        <p:origin x="5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C5ED77-E63F-4614-A211-FF0E179E9980}"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160557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C5ED77-E63F-4614-A211-FF0E179E9980}"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51470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C5ED77-E63F-4614-A211-FF0E179E9980}"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91464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C5ED77-E63F-4614-A211-FF0E179E9980}"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15097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C5ED77-E63F-4614-A211-FF0E179E9980}"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42396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C5ED77-E63F-4614-A211-FF0E179E9980}"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247844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C5ED77-E63F-4614-A211-FF0E179E9980}" type="datetimeFigureOut">
              <a:rPr lang="en-US" smtClean="0"/>
              <a:t>1/11/2026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11885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C5ED77-E63F-4614-A211-FF0E179E9980}" type="datetimeFigureOut">
              <a:rPr lang="en-US" smtClean="0"/>
              <a:t>1/11/2026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68431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5ED77-E63F-4614-A211-FF0E179E9980}" type="datetimeFigureOut">
              <a:rPr lang="en-US" smtClean="0"/>
              <a:t>1/11/2026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93379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5ED77-E63F-4614-A211-FF0E179E9980}"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61566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5ED77-E63F-4614-A211-FF0E179E9980}"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196330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5ED77-E63F-4614-A211-FF0E179E9980}" type="datetimeFigureOut">
              <a:rPr lang="en-US" smtClean="0"/>
              <a:t>1/11/2026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25273-407A-457C-845B-8166E70E5B4D}" type="slidenum">
              <a:rPr lang="en-US" smtClean="0"/>
              <a:t>‹#›</a:t>
            </a:fld>
            <a:endParaRPr lang="en-US"/>
          </a:p>
        </p:txBody>
      </p:sp>
    </p:spTree>
    <p:extLst>
      <p:ext uri="{BB962C8B-B14F-4D97-AF65-F5344CB8AC3E}">
        <p14:creationId xmlns:p14="http://schemas.microsoft.com/office/powerpoint/2010/main" val="1049379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a:extLst>
              <a:ext uri="{FF2B5EF4-FFF2-40B4-BE49-F238E27FC236}">
                <a16:creationId xmlns:a16="http://schemas.microsoft.com/office/drawing/2014/main" id="{F2908E5D-8D36-C926-464F-9F038DEA03D0}"/>
              </a:ext>
            </a:extLst>
          </p:cNvPr>
          <p:cNvSpPr/>
          <p:nvPr/>
        </p:nvSpPr>
        <p:spPr>
          <a:xfrm>
            <a:off x="3079155" y="3427615"/>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err="1">
                <a:solidFill>
                  <a:srgbClr val="FF0000"/>
                </a:solidFill>
                <a:latin typeface="Times New Roman" pitchFamily="18" charset="0"/>
                <a:cs typeface="Times New Roman" pitchFamily="18" charset="0"/>
              </a:rPr>
              <a:t>Tiết</a:t>
            </a:r>
            <a:r>
              <a:rPr lang="en-US" sz="9600" b="1" dirty="0">
                <a:solidFill>
                  <a:srgbClr val="FF0000"/>
                </a:solidFill>
                <a:latin typeface="Times New Roman" pitchFamily="18" charset="0"/>
                <a:cs typeface="Times New Roman" pitchFamily="18" charset="0"/>
              </a:rPr>
              <a:t> 4</a:t>
            </a:r>
          </a:p>
        </p:txBody>
      </p:sp>
      <p:pic>
        <p:nvPicPr>
          <p:cNvPr id="10" name="Picture 2" descr="402cd816">
            <a:extLst>
              <a:ext uri="{FF2B5EF4-FFF2-40B4-BE49-F238E27FC236}">
                <a16:creationId xmlns:a16="http://schemas.microsoft.com/office/drawing/2014/main" id="{4F2E1A11-3874-2434-5980-C8E3F3344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9470571" y="4095087"/>
            <a:ext cx="2721428" cy="272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402cd816">
            <a:extLst>
              <a:ext uri="{FF2B5EF4-FFF2-40B4-BE49-F238E27FC236}">
                <a16:creationId xmlns:a16="http://schemas.microsoft.com/office/drawing/2014/main" id="{27905DE4-4031-EADB-44EB-E41D203AC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5348" y="4343401"/>
            <a:ext cx="2452437" cy="245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3">
            <a:extLst>
              <a:ext uri="{FF2B5EF4-FFF2-40B4-BE49-F238E27FC236}">
                <a16:creationId xmlns:a16="http://schemas.microsoft.com/office/drawing/2014/main" id="{0ADB7608-9B7D-EB93-89F8-3A6F84ECE72C}"/>
              </a:ext>
            </a:extLst>
          </p:cNvPr>
          <p:cNvSpPr>
            <a:spLocks noGrp="1"/>
          </p:cNvSpPr>
          <p:nvPr>
            <p:ph type="sldNum" sz="quarter" idx="12"/>
          </p:nvPr>
        </p:nvSpPr>
        <p:spPr>
          <a:xfrm>
            <a:off x="8610600" y="6356350"/>
            <a:ext cx="2743200" cy="365125"/>
          </a:xfrm>
        </p:spPr>
        <p:txBody>
          <a:bodyPr/>
          <a:lstStyle/>
          <a:p>
            <a:fld id="{170A3711-9D91-440C-92AA-CC298B1C9371}" type="slidenum">
              <a:rPr lang="en-US" smtClean="0"/>
              <a:t>1</a:t>
            </a:fld>
            <a:endParaRPr lang="en-US"/>
          </a:p>
        </p:txBody>
      </p:sp>
      <p:pic>
        <p:nvPicPr>
          <p:cNvPr id="13" name="Picture 12">
            <a:extLst>
              <a:ext uri="{FF2B5EF4-FFF2-40B4-BE49-F238E27FC236}">
                <a16:creationId xmlns:a16="http://schemas.microsoft.com/office/drawing/2014/main" id="{B5F22820-8E2F-404C-6E39-538FAB92B52C}"/>
              </a:ext>
            </a:extLst>
          </p:cNvPr>
          <p:cNvPicPr>
            <a:picLocks noChangeAspect="1"/>
          </p:cNvPicPr>
          <p:nvPr/>
        </p:nvPicPr>
        <p:blipFill>
          <a:blip r:embed="rId3"/>
          <a:stretch>
            <a:fillRect/>
          </a:stretch>
        </p:blipFill>
        <p:spPr>
          <a:xfrm>
            <a:off x="3149892" y="5998389"/>
            <a:ext cx="6614733" cy="859611"/>
          </a:xfrm>
          <a:prstGeom prst="rect">
            <a:avLst/>
          </a:prstGeom>
        </p:spPr>
      </p:pic>
      <p:pic>
        <p:nvPicPr>
          <p:cNvPr id="14" name="Picture 13">
            <a:extLst>
              <a:ext uri="{FF2B5EF4-FFF2-40B4-BE49-F238E27FC236}">
                <a16:creationId xmlns:a16="http://schemas.microsoft.com/office/drawing/2014/main" id="{A84E5E57-091F-3B78-F4D4-F16200BF947F}"/>
              </a:ext>
            </a:extLst>
          </p:cNvPr>
          <p:cNvPicPr>
            <a:picLocks noChangeAspect="1"/>
          </p:cNvPicPr>
          <p:nvPr/>
        </p:nvPicPr>
        <p:blipFill>
          <a:blip r:embed="rId4"/>
          <a:stretch>
            <a:fillRect/>
          </a:stretch>
        </p:blipFill>
        <p:spPr>
          <a:xfrm>
            <a:off x="-1" y="-83747"/>
            <a:ext cx="12191999" cy="3511361"/>
          </a:xfrm>
          <a:prstGeom prst="rect">
            <a:avLst/>
          </a:prstGeom>
        </p:spPr>
      </p:pic>
    </p:spTree>
    <p:extLst>
      <p:ext uri="{BB962C8B-B14F-4D97-AF65-F5344CB8AC3E}">
        <p14:creationId xmlns:p14="http://schemas.microsoft.com/office/powerpoint/2010/main" val="174344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02B90C2-92B9-4F29-8857-9705F4AC6F1F}"/>
              </a:ext>
            </a:extLst>
          </p:cNvPr>
          <p:cNvPicPr>
            <a:picLocks noChangeAspect="1" noChangeArrowheads="1"/>
          </p:cNvPicPr>
          <p:nvPr/>
        </p:nvPicPr>
        <p:blipFill>
          <a:blip r:embed="rId2"/>
          <a:srcRect/>
          <a:stretch>
            <a:fillRect/>
          </a:stretch>
        </p:blipFill>
        <p:spPr bwMode="auto">
          <a:xfrm>
            <a:off x="-381000" y="-152400"/>
            <a:ext cx="12573000" cy="7010400"/>
          </a:xfrm>
          <a:prstGeom prst="rect">
            <a:avLst/>
          </a:prstGeom>
          <a:noFill/>
          <a:ln w="9525">
            <a:noFill/>
            <a:miter lim="800000"/>
            <a:headEnd/>
            <a:tailEnd/>
          </a:ln>
        </p:spPr>
      </p:pic>
      <p:sp>
        <p:nvSpPr>
          <p:cNvPr id="5" name="WordArt 9"/>
          <p:cNvSpPr>
            <a:spLocks noChangeArrowheads="1" noChangeShapeType="1" noTextEdit="1"/>
          </p:cNvSpPr>
          <p:nvPr/>
        </p:nvSpPr>
        <p:spPr bwMode="auto">
          <a:xfrm>
            <a:off x="2949262" y="2223911"/>
            <a:ext cx="6220496" cy="1678388"/>
          </a:xfrm>
          <a:prstGeom prst="rect">
            <a:avLst/>
          </a:prstGeom>
        </p:spPr>
        <p:txBody>
          <a:bodyPr wrap="none" fromWordArt="1">
            <a:prstTxWarp prst="textPlain">
              <a:avLst>
                <a:gd name="adj" fmla="val 50000"/>
              </a:avLst>
            </a:prstTxWarp>
          </a:bodyPr>
          <a:lstStyle/>
          <a:p>
            <a:pPr algn="ctr"/>
            <a:r>
              <a:rPr lang="en-US" sz="3600" kern="10" dirty="0" err="1">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Khởi</a:t>
            </a:r>
            <a:r>
              <a:rPr lang="en-US" sz="3600" kern="10" dirty="0">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 </a:t>
            </a:r>
            <a:r>
              <a:rPr lang="en-US" sz="3600" kern="10" dirty="0" err="1">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động</a:t>
            </a:r>
            <a:endParaRPr lang="en-US" sz="3600" kern="10" dirty="0">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endParaRPr>
          </a:p>
          <a:p>
            <a:pPr algn="ctr"/>
            <a:r>
              <a:rPr lang="en-US" sz="3600" kern="10" dirty="0" err="1">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Thi</a:t>
            </a:r>
            <a:r>
              <a:rPr lang="en-US" sz="3600" kern="10" dirty="0">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 </a:t>
            </a:r>
            <a:r>
              <a:rPr lang="en-US" sz="3600" kern="10" dirty="0" err="1">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kể</a:t>
            </a:r>
            <a:r>
              <a:rPr lang="en-US" sz="3600" kern="10" dirty="0">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 </a:t>
            </a:r>
            <a:r>
              <a:rPr lang="en-US" sz="3600" kern="10" dirty="0" err="1">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chuyện</a:t>
            </a:r>
            <a:endParaRPr lang="en-US" sz="3600" kern="10" dirty="0">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endParaRPr>
          </a:p>
          <a:p>
            <a:pPr algn="ctr"/>
            <a:r>
              <a:rPr lang="en-US" sz="3600" kern="10" dirty="0" err="1">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Chuyện</a:t>
            </a:r>
            <a:r>
              <a:rPr lang="en-US" sz="3600" kern="10" dirty="0">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 </a:t>
            </a:r>
            <a:r>
              <a:rPr lang="en-US" sz="3600" kern="10" dirty="0" err="1">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bốn</a:t>
            </a:r>
            <a:r>
              <a:rPr lang="en-US" sz="3600" kern="10" dirty="0">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 </a:t>
            </a:r>
            <a:r>
              <a:rPr lang="en-US" sz="3600" kern="10" dirty="0" err="1">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mùa</a:t>
            </a:r>
            <a:endParaRPr lang="vi-VN" sz="3600" kern="10" dirty="0">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endParaRPr>
          </a:p>
        </p:txBody>
      </p:sp>
    </p:spTree>
    <p:extLst>
      <p:ext uri="{BB962C8B-B14F-4D97-AF65-F5344CB8AC3E}">
        <p14:creationId xmlns:p14="http://schemas.microsoft.com/office/powerpoint/2010/main" val="2850539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0158" y="141669"/>
            <a:ext cx="9723549" cy="6716332"/>
          </a:xfrm>
          <a:prstGeom prst="rect">
            <a:avLst/>
          </a:prstGeom>
        </p:spPr>
      </p:pic>
    </p:spTree>
    <p:extLst>
      <p:ext uri="{BB962C8B-B14F-4D97-AF65-F5344CB8AC3E}">
        <p14:creationId xmlns:p14="http://schemas.microsoft.com/office/powerpoint/2010/main" val="180298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8244" y="226788"/>
            <a:ext cx="2676927" cy="571702"/>
          </a:xfrm>
          <a:prstGeom prst="rect">
            <a:avLst/>
          </a:prstGeom>
        </p:spPr>
      </p:pic>
      <p:pic>
        <p:nvPicPr>
          <p:cNvPr id="5" name="Picture 4"/>
          <p:cNvPicPr>
            <a:picLocks noChangeAspect="1"/>
          </p:cNvPicPr>
          <p:nvPr/>
        </p:nvPicPr>
        <p:blipFill>
          <a:blip r:embed="rId3"/>
          <a:stretch>
            <a:fillRect/>
          </a:stretch>
        </p:blipFill>
        <p:spPr>
          <a:xfrm>
            <a:off x="4439186" y="553924"/>
            <a:ext cx="5773759" cy="1101279"/>
          </a:xfrm>
          <a:prstGeom prst="rect">
            <a:avLst/>
          </a:prstGeom>
        </p:spPr>
      </p:pic>
      <p:pic>
        <p:nvPicPr>
          <p:cNvPr id="6" name="Picture 5"/>
          <p:cNvPicPr>
            <a:picLocks noChangeAspect="1"/>
          </p:cNvPicPr>
          <p:nvPr/>
        </p:nvPicPr>
        <p:blipFill>
          <a:blip r:embed="rId4"/>
          <a:stretch>
            <a:fillRect/>
          </a:stretch>
        </p:blipFill>
        <p:spPr>
          <a:xfrm>
            <a:off x="1267830" y="1655203"/>
            <a:ext cx="4586691" cy="2686050"/>
          </a:xfrm>
          <a:prstGeom prst="rect">
            <a:avLst/>
          </a:prstGeom>
        </p:spPr>
      </p:pic>
      <p:pic>
        <p:nvPicPr>
          <p:cNvPr id="7" name="Picture 6"/>
          <p:cNvPicPr>
            <a:picLocks noChangeAspect="1"/>
          </p:cNvPicPr>
          <p:nvPr/>
        </p:nvPicPr>
        <p:blipFill>
          <a:blip r:embed="rId5"/>
          <a:stretch>
            <a:fillRect/>
          </a:stretch>
        </p:blipFill>
        <p:spPr>
          <a:xfrm>
            <a:off x="5854521" y="1655203"/>
            <a:ext cx="4577365" cy="2779289"/>
          </a:xfrm>
          <a:prstGeom prst="rect">
            <a:avLst/>
          </a:prstGeom>
        </p:spPr>
      </p:pic>
      <p:pic>
        <p:nvPicPr>
          <p:cNvPr id="8" name="Picture 7"/>
          <p:cNvPicPr>
            <a:picLocks noChangeAspect="1"/>
          </p:cNvPicPr>
          <p:nvPr/>
        </p:nvPicPr>
        <p:blipFill>
          <a:blip r:embed="rId6"/>
          <a:stretch>
            <a:fillRect/>
          </a:stretch>
        </p:blipFill>
        <p:spPr>
          <a:xfrm>
            <a:off x="1416676" y="4341253"/>
            <a:ext cx="4437845" cy="2819400"/>
          </a:xfrm>
          <a:prstGeom prst="rect">
            <a:avLst/>
          </a:prstGeom>
        </p:spPr>
      </p:pic>
      <p:pic>
        <p:nvPicPr>
          <p:cNvPr id="9" name="Picture 8"/>
          <p:cNvPicPr>
            <a:picLocks noChangeAspect="1"/>
          </p:cNvPicPr>
          <p:nvPr/>
        </p:nvPicPr>
        <p:blipFill>
          <a:blip r:embed="rId7"/>
          <a:stretch>
            <a:fillRect/>
          </a:stretch>
        </p:blipFill>
        <p:spPr>
          <a:xfrm>
            <a:off x="5854521" y="4360303"/>
            <a:ext cx="4586691" cy="2781300"/>
          </a:xfrm>
          <a:prstGeom prst="rect">
            <a:avLst/>
          </a:prstGeom>
        </p:spPr>
      </p:pic>
    </p:spTree>
    <p:extLst>
      <p:ext uri="{BB962C8B-B14F-4D97-AF65-F5344CB8AC3E}">
        <p14:creationId xmlns:p14="http://schemas.microsoft.com/office/powerpoint/2010/main" val="226826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4238" y="180236"/>
            <a:ext cx="7191375" cy="676275"/>
          </a:xfrm>
          <a:prstGeom prst="rect">
            <a:avLst/>
          </a:prstGeom>
        </p:spPr>
      </p:pic>
      <p:pic>
        <p:nvPicPr>
          <p:cNvPr id="7" name="Picture 6"/>
          <p:cNvPicPr>
            <a:picLocks noChangeAspect="1"/>
          </p:cNvPicPr>
          <p:nvPr/>
        </p:nvPicPr>
        <p:blipFill>
          <a:blip r:embed="rId3"/>
          <a:stretch>
            <a:fillRect/>
          </a:stretch>
        </p:blipFill>
        <p:spPr>
          <a:xfrm>
            <a:off x="837127" y="476518"/>
            <a:ext cx="10341735" cy="6381482"/>
          </a:xfrm>
          <a:prstGeom prst="rect">
            <a:avLst/>
          </a:prstGeom>
        </p:spPr>
      </p:pic>
    </p:spTree>
    <p:extLst>
      <p:ext uri="{BB962C8B-B14F-4D97-AF65-F5344CB8AC3E}">
        <p14:creationId xmlns:p14="http://schemas.microsoft.com/office/powerpoint/2010/main" val="4258660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
          <p:cNvSpPr/>
          <p:nvPr/>
        </p:nvSpPr>
        <p:spPr>
          <a:xfrm>
            <a:off x="518615" y="465512"/>
            <a:ext cx="10699845" cy="53757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4800" b="1" dirty="0">
                <a:solidFill>
                  <a:srgbClr val="FF0000"/>
                </a:solidFill>
                <a:latin typeface="HP001 4 hàng" panose="020B0603050302020204" pitchFamily="34" charset="0"/>
                <a:ea typeface="Arial-Rounded" panose="020B0604020202020204" pitchFamily="34" charset="0"/>
                <a:cs typeface="Times New Roman" panose="02020603050405020304" pitchFamily="18" charset="0"/>
              </a:rPr>
              <a:t>Vận dụng, trải nghiệm</a:t>
            </a:r>
          </a:p>
          <a:p>
            <a:pPr marL="571500" indent="-571500" algn="ctr">
              <a:buFontTx/>
              <a:buChar char="-"/>
              <a:defRPr/>
            </a:pPr>
            <a:r>
              <a:rPr sz="4000" b="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Em </a:t>
            </a:r>
            <a:r>
              <a:rPr lang="en-US" sz="4000" b="1">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a:t>
            </a:r>
          </a:p>
        </p:txBody>
      </p:sp>
      <p:pic>
        <p:nvPicPr>
          <p:cNvPr id="4" name="Picture 3">
            <a:extLst>
              <a:ext uri="{FF2B5EF4-FFF2-40B4-BE49-F238E27FC236}">
                <a16:creationId xmlns:a16="http://schemas.microsoft.com/office/drawing/2014/main" id="{630F9F1D-8E75-489F-9546-1E47B4B01C1B}"/>
              </a:ext>
            </a:extLst>
          </p:cNvPr>
          <p:cNvPicPr>
            <a:picLocks noChangeAspect="1"/>
          </p:cNvPicPr>
          <p:nvPr/>
        </p:nvPicPr>
        <p:blipFill rotWithShape="1">
          <a:blip r:embed="rId2"/>
          <a:srcRect t="36520" r="2045" b="34942"/>
          <a:stretch/>
        </p:blipFill>
        <p:spPr>
          <a:xfrm>
            <a:off x="683541" y="3024588"/>
            <a:ext cx="10534919" cy="1956176"/>
          </a:xfrm>
          <a:prstGeom prst="rect">
            <a:avLst/>
          </a:prstGeom>
        </p:spPr>
      </p:pic>
    </p:spTree>
    <p:extLst>
      <p:ext uri="{BB962C8B-B14F-4D97-AF65-F5344CB8AC3E}">
        <p14:creationId xmlns:p14="http://schemas.microsoft.com/office/powerpoint/2010/main" val="211432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888" y="263395"/>
            <a:ext cx="9866489" cy="5632311"/>
          </a:xfrm>
          <a:prstGeom prst="rect">
            <a:avLst/>
          </a:prstGeom>
        </p:spPr>
        <p:txBody>
          <a:bodyPr wrap="square">
            <a:spAutoFit/>
          </a:bodyPr>
          <a:lstStyle/>
          <a:p>
            <a:pPr algn="ctr"/>
            <a:r>
              <a:rPr lang="vi-VN" b="1" dirty="0">
                <a:solidFill>
                  <a:srgbClr val="000000"/>
                </a:solidFill>
                <a:latin typeface="OpenSans"/>
              </a:rPr>
              <a:t>HỒ NƯỚC VÀ MÂY</a:t>
            </a:r>
            <a:endParaRPr lang="vi-VN" dirty="0">
              <a:solidFill>
                <a:srgbClr val="000000"/>
              </a:solidFill>
              <a:latin typeface="OpenSans"/>
            </a:endParaRPr>
          </a:p>
          <a:p>
            <a:pPr algn="just"/>
            <a:r>
              <a:rPr lang="vi-VN" dirty="0">
                <a:solidFill>
                  <a:srgbClr val="000000"/>
                </a:solidFill>
                <a:latin typeface="OpenSans"/>
              </a:rPr>
              <a:t>(1) Vào một ngày cuối xuân, mặt hồ lấp lánh dưới nắng. Bỗng, một cơn gió đưa chị mây sà thấp xuống mặt hồ. Hồ nước cuộn sóng nói:</a:t>
            </a:r>
          </a:p>
          <a:p>
            <a:pPr algn="just"/>
            <a:r>
              <a:rPr lang="vi-VN" dirty="0">
                <a:solidFill>
                  <a:srgbClr val="000000"/>
                </a:solidFill>
                <a:latin typeface="OpenSans"/>
              </a:rPr>
              <a:t>- Tôi đẹp lên dưới ánh nắng, thế mà chị lại che mất.</a:t>
            </a:r>
          </a:p>
          <a:p>
            <a:pPr algn="just"/>
            <a:r>
              <a:rPr lang="vi-VN" dirty="0">
                <a:solidFill>
                  <a:srgbClr val="000000"/>
                </a:solidFill>
                <a:latin typeface="OpenSans"/>
              </a:rPr>
              <a:t>- Không có chị che nắng thì em gặp nguy đấy! – Chị mây đáp.</a:t>
            </a:r>
          </a:p>
          <a:p>
            <a:pPr algn="just"/>
            <a:r>
              <a:rPr lang="vi-VN" dirty="0">
                <a:solidFill>
                  <a:srgbClr val="000000"/>
                </a:solidFill>
                <a:latin typeface="OpenSans"/>
              </a:rPr>
              <a:t>- Tôi cần gì chị!</a:t>
            </a:r>
          </a:p>
          <a:p>
            <a:pPr algn="just"/>
            <a:r>
              <a:rPr lang="vi-VN" dirty="0">
                <a:solidFill>
                  <a:srgbClr val="000000"/>
                </a:solidFill>
                <a:latin typeface="OpenSans"/>
              </a:rPr>
              <a:t>Chị mấy giận hồ nước nên đã bay đi.</a:t>
            </a:r>
          </a:p>
          <a:p>
            <a:pPr algn="just"/>
            <a:r>
              <a:rPr lang="vi-VN" dirty="0">
                <a:solidFill>
                  <a:srgbClr val="000000"/>
                </a:solidFill>
                <a:latin typeface="OpenSans"/>
              </a:rPr>
              <a:t>(2) Mùa hè, dưới cái nắng gay gắt, hồ nước bị bốc hơi, cạn trở tận đáy. Nó cầu cứu:</a:t>
            </a:r>
          </a:p>
          <a:p>
            <a:pPr algn="just"/>
            <a:r>
              <a:rPr lang="vi-VN" dirty="0">
                <a:solidFill>
                  <a:srgbClr val="000000"/>
                </a:solidFill>
                <a:latin typeface="OpenSans"/>
              </a:rPr>
              <a:t>- Chị mây ơi, không có chị tôi chết mất.</a:t>
            </a:r>
          </a:p>
          <a:p>
            <a:pPr algn="just"/>
            <a:r>
              <a:rPr lang="vi-VN" dirty="0">
                <a:solidFill>
                  <a:srgbClr val="000000"/>
                </a:solidFill>
                <a:latin typeface="OpenSans"/>
              </a:rPr>
              <a:t>Bầy tôm cá trong hồ cũng than:</a:t>
            </a:r>
          </a:p>
          <a:p>
            <a:pPr algn="just"/>
            <a:r>
              <a:rPr lang="vi-VN" dirty="0">
                <a:solidFill>
                  <a:srgbClr val="000000"/>
                </a:solidFill>
                <a:latin typeface="OpenSans"/>
              </a:rPr>
              <a:t>- Chúng tôi cũng không sống được nếu hồ cạn thế này!</a:t>
            </a:r>
          </a:p>
          <a:p>
            <a:pPr algn="just"/>
            <a:r>
              <a:rPr lang="vi-VN" dirty="0">
                <a:solidFill>
                  <a:srgbClr val="000000"/>
                </a:solidFill>
                <a:latin typeface="OpenSans"/>
              </a:rPr>
              <a:t>(3) Nghe tiếng kêu của hồ nước và bầy tôm cá, chị mây không giận hồ nước nữa, bay về và cho mưa xuống. Hồ nước đầy lên, tràn căng sức sống.</a:t>
            </a:r>
          </a:p>
          <a:p>
            <a:pPr algn="just"/>
            <a:r>
              <a:rPr lang="vi-VN" dirty="0">
                <a:solidFill>
                  <a:srgbClr val="000000"/>
                </a:solidFill>
                <a:latin typeface="OpenSans"/>
              </a:rPr>
              <a:t>(4) Qua mùa thu, sang mùa đông, chị mây ngày càng mảnh mai, hao gầy như dải lụa mỏng. Chị ghé xuống hồ và nói:</a:t>
            </a:r>
          </a:p>
          <a:p>
            <a:pPr algn="just"/>
            <a:r>
              <a:rPr lang="vi-VN" dirty="0">
                <a:solidFill>
                  <a:srgbClr val="000000"/>
                </a:solidFill>
                <a:latin typeface="OpenSans"/>
              </a:rPr>
              <a:t>- Không có em, chị cũng yếu hẳn đi.</a:t>
            </a:r>
          </a:p>
          <a:p>
            <a:pPr algn="just"/>
            <a:r>
              <a:rPr lang="vi-VN" dirty="0">
                <a:solidFill>
                  <a:srgbClr val="000000"/>
                </a:solidFill>
                <a:latin typeface="OpenSans"/>
              </a:rPr>
              <a:t>Thế là hồ nước lao xao gợn sóng:</a:t>
            </a:r>
          </a:p>
          <a:p>
            <a:pPr algn="just"/>
            <a:r>
              <a:rPr lang="vi-VN" dirty="0">
                <a:solidFill>
                  <a:srgbClr val="000000"/>
                </a:solidFill>
                <a:latin typeface="OpenSans"/>
              </a:rPr>
              <a:t>- Để em tìm cách giúp chị!</a:t>
            </a:r>
          </a:p>
          <a:p>
            <a:pPr algn="just"/>
            <a:r>
              <a:rPr lang="vi-VN" dirty="0">
                <a:solidFill>
                  <a:srgbClr val="000000"/>
                </a:solidFill>
                <a:latin typeface="OpenSans"/>
              </a:rPr>
              <a:t>Hồ nước gọi ông mặt trời rọi nắng xuống cho nước bốc hơi lên. Chị mây khoẻ dần, nặng dần để chuẩn bị mưa xuống</a:t>
            </a:r>
            <a:r>
              <a:rPr lang="en-US" dirty="0">
                <a:solidFill>
                  <a:srgbClr val="000000"/>
                </a:solidFill>
                <a:latin typeface="OpenSans"/>
              </a:rPr>
              <a:t>.</a:t>
            </a:r>
            <a:endParaRPr lang="vi-VN" dirty="0">
              <a:solidFill>
                <a:srgbClr val="000000"/>
              </a:solidFill>
              <a:latin typeface="OpenSans"/>
            </a:endParaRPr>
          </a:p>
        </p:txBody>
      </p:sp>
    </p:spTree>
    <p:extLst>
      <p:ext uri="{BB962C8B-B14F-4D97-AF65-F5344CB8AC3E}">
        <p14:creationId xmlns:p14="http://schemas.microsoft.com/office/powerpoint/2010/main" val="1200318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964</TotalTime>
  <Words>293</Words>
  <Application>Microsoft Office PowerPoint</Application>
  <PresentationFormat>Widescreen</PresentationFormat>
  <Paragraphs>23</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HP001 4 hàng</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Loan Đồng</dc:creator>
  <cp:lastModifiedBy>Linhtu75@gmail.com</cp:lastModifiedBy>
  <cp:revision>110</cp:revision>
  <dcterms:created xsi:type="dcterms:W3CDTF">2021-07-06T02:11:11Z</dcterms:created>
  <dcterms:modified xsi:type="dcterms:W3CDTF">2026-01-11T13:51:24Z</dcterms:modified>
</cp:coreProperties>
</file>