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64" r:id="rId2"/>
    <p:sldId id="366" r:id="rId3"/>
    <p:sldId id="348" r:id="rId4"/>
    <p:sldId id="349" r:id="rId5"/>
    <p:sldId id="309" r:id="rId6"/>
    <p:sldId id="332" r:id="rId7"/>
    <p:sldId id="359" r:id="rId8"/>
    <p:sldId id="334" r:id="rId9"/>
    <p:sldId id="351" r:id="rId10"/>
  </p:sldIdLst>
  <p:sldSz cx="12188825" cy="6858000"/>
  <p:notesSz cx="6858000" cy="9144000"/>
  <p:defaultTextStyle>
    <a:defPPr>
      <a:defRPr lang="en-US"/>
    </a:defPPr>
    <a:lvl1pPr marL="0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50547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101096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51643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202192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52739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303286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53835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404382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3C00"/>
    <a:srgbClr val="E085E7"/>
    <a:srgbClr val="D24CDC"/>
    <a:srgbClr val="BD8E79"/>
    <a:srgbClr val="B37D65"/>
    <a:srgbClr val="8F5D47"/>
    <a:srgbClr val="BF27CB"/>
    <a:srgbClr val="F3CEF6"/>
    <a:srgbClr val="A521AF"/>
    <a:srgbClr val="AD27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923" autoAdjust="0"/>
  </p:normalViewPr>
  <p:slideViewPr>
    <p:cSldViewPr>
      <p:cViewPr varScale="1">
        <p:scale>
          <a:sx n="97" d="100"/>
          <a:sy n="97" d="100"/>
        </p:scale>
        <p:origin x="1074" y="90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BC2AF-ECAD-4B64-9E5E-57F7F29CBAD2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EA3F6-B450-4284-BB2C-4DA94784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72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50622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101244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51867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202489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753113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303735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54357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404979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EA3F6-B450-4284-BB2C-4DA94784FDB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965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3" y="2130430"/>
            <a:ext cx="10360501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3886202"/>
            <a:ext cx="85321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505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010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516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02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52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032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5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404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95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13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274640"/>
            <a:ext cx="2742486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441" y="274640"/>
            <a:ext cx="802431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82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111"/>
          <a:stretch/>
        </p:blipFill>
        <p:spPr>
          <a:xfrm>
            <a:off x="-1" y="0"/>
            <a:ext cx="12188826" cy="6858000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" y="4610926"/>
            <a:ext cx="12188840" cy="224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548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73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834" y="4406901"/>
            <a:ext cx="10360501" cy="1362075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834" y="2906715"/>
            <a:ext cx="10360501" cy="150018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5054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0109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5164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20219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5273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30328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538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40438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170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441" y="1600202"/>
            <a:ext cx="5383398" cy="4525962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986" y="1600202"/>
            <a:ext cx="5383398" cy="4525962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06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2" y="1535114"/>
            <a:ext cx="5385515" cy="639762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0547" indent="0">
              <a:buNone/>
              <a:defRPr sz="2400" b="1"/>
            </a:lvl2pPr>
            <a:lvl3pPr marL="1101096" indent="0">
              <a:buNone/>
              <a:defRPr sz="2200" b="1"/>
            </a:lvl3pPr>
            <a:lvl4pPr marL="1651643" indent="0">
              <a:buNone/>
              <a:defRPr sz="1900" b="1"/>
            </a:lvl4pPr>
            <a:lvl5pPr marL="2202192" indent="0">
              <a:buNone/>
              <a:defRPr sz="1900" b="1"/>
            </a:lvl5pPr>
            <a:lvl6pPr marL="2752739" indent="0">
              <a:buNone/>
              <a:defRPr sz="1900" b="1"/>
            </a:lvl6pPr>
            <a:lvl7pPr marL="3303286" indent="0">
              <a:buNone/>
              <a:defRPr sz="1900" b="1"/>
            </a:lvl7pPr>
            <a:lvl8pPr marL="3853835" indent="0">
              <a:buNone/>
              <a:defRPr sz="1900" b="1"/>
            </a:lvl8pPr>
            <a:lvl9pPr marL="4404382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2" y="2174875"/>
            <a:ext cx="5385515" cy="3951288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9" y="1535114"/>
            <a:ext cx="5387630" cy="639762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0547" indent="0">
              <a:buNone/>
              <a:defRPr sz="2400" b="1"/>
            </a:lvl2pPr>
            <a:lvl3pPr marL="1101096" indent="0">
              <a:buNone/>
              <a:defRPr sz="2200" b="1"/>
            </a:lvl3pPr>
            <a:lvl4pPr marL="1651643" indent="0">
              <a:buNone/>
              <a:defRPr sz="1900" b="1"/>
            </a:lvl4pPr>
            <a:lvl5pPr marL="2202192" indent="0">
              <a:buNone/>
              <a:defRPr sz="1900" b="1"/>
            </a:lvl5pPr>
            <a:lvl6pPr marL="2752739" indent="0">
              <a:buNone/>
              <a:defRPr sz="1900" b="1"/>
            </a:lvl6pPr>
            <a:lvl7pPr marL="3303286" indent="0">
              <a:buNone/>
              <a:defRPr sz="1900" b="1"/>
            </a:lvl7pPr>
            <a:lvl8pPr marL="3853835" indent="0">
              <a:buNone/>
              <a:defRPr sz="1900" b="1"/>
            </a:lvl8pPr>
            <a:lvl9pPr marL="4404382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9" y="2174875"/>
            <a:ext cx="5387630" cy="3951288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9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97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49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8" y="273049"/>
            <a:ext cx="4010039" cy="1162051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4" y="273053"/>
            <a:ext cx="6813891" cy="5853113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8" y="1435105"/>
            <a:ext cx="4010039" cy="4691063"/>
          </a:xfrm>
        </p:spPr>
        <p:txBody>
          <a:bodyPr/>
          <a:lstStyle>
            <a:lvl1pPr marL="0" indent="0">
              <a:buNone/>
              <a:defRPr sz="1700"/>
            </a:lvl1pPr>
            <a:lvl2pPr marL="550547" indent="0">
              <a:buNone/>
              <a:defRPr sz="1400"/>
            </a:lvl2pPr>
            <a:lvl3pPr marL="1101096" indent="0">
              <a:buNone/>
              <a:defRPr sz="1200"/>
            </a:lvl3pPr>
            <a:lvl4pPr marL="1651643" indent="0">
              <a:buNone/>
              <a:defRPr sz="1100"/>
            </a:lvl4pPr>
            <a:lvl5pPr marL="2202192" indent="0">
              <a:buNone/>
              <a:defRPr sz="1100"/>
            </a:lvl5pPr>
            <a:lvl6pPr marL="2752739" indent="0">
              <a:buNone/>
              <a:defRPr sz="1100"/>
            </a:lvl6pPr>
            <a:lvl7pPr marL="3303286" indent="0">
              <a:buNone/>
              <a:defRPr sz="1100"/>
            </a:lvl7pPr>
            <a:lvl8pPr marL="3853835" indent="0">
              <a:buNone/>
              <a:defRPr sz="1100"/>
            </a:lvl8pPr>
            <a:lvl9pPr marL="4404382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878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96" y="4800602"/>
            <a:ext cx="7313295" cy="566738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096" y="612775"/>
            <a:ext cx="7313295" cy="4114800"/>
          </a:xfrm>
        </p:spPr>
        <p:txBody>
          <a:bodyPr/>
          <a:lstStyle>
            <a:lvl1pPr marL="0" indent="0">
              <a:buNone/>
              <a:defRPr sz="3900"/>
            </a:lvl1pPr>
            <a:lvl2pPr marL="550547" indent="0">
              <a:buNone/>
              <a:defRPr sz="3400"/>
            </a:lvl2pPr>
            <a:lvl3pPr marL="1101096" indent="0">
              <a:buNone/>
              <a:defRPr sz="2900"/>
            </a:lvl3pPr>
            <a:lvl4pPr marL="1651643" indent="0">
              <a:buNone/>
              <a:defRPr sz="2400"/>
            </a:lvl4pPr>
            <a:lvl5pPr marL="2202192" indent="0">
              <a:buNone/>
              <a:defRPr sz="2400"/>
            </a:lvl5pPr>
            <a:lvl6pPr marL="2752739" indent="0">
              <a:buNone/>
              <a:defRPr sz="2400"/>
            </a:lvl6pPr>
            <a:lvl7pPr marL="3303286" indent="0">
              <a:buNone/>
              <a:defRPr sz="2400"/>
            </a:lvl7pPr>
            <a:lvl8pPr marL="3853835" indent="0">
              <a:buNone/>
              <a:defRPr sz="2400"/>
            </a:lvl8pPr>
            <a:lvl9pPr marL="4404382" indent="0">
              <a:buNone/>
              <a:defRPr sz="2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096" y="5367341"/>
            <a:ext cx="7313295" cy="804863"/>
          </a:xfrm>
        </p:spPr>
        <p:txBody>
          <a:bodyPr/>
          <a:lstStyle>
            <a:lvl1pPr marL="0" indent="0">
              <a:buNone/>
              <a:defRPr sz="1700"/>
            </a:lvl1pPr>
            <a:lvl2pPr marL="550547" indent="0">
              <a:buNone/>
              <a:defRPr sz="1400"/>
            </a:lvl2pPr>
            <a:lvl3pPr marL="1101096" indent="0">
              <a:buNone/>
              <a:defRPr sz="1200"/>
            </a:lvl3pPr>
            <a:lvl4pPr marL="1651643" indent="0">
              <a:buNone/>
              <a:defRPr sz="1100"/>
            </a:lvl4pPr>
            <a:lvl5pPr marL="2202192" indent="0">
              <a:buNone/>
              <a:defRPr sz="1100"/>
            </a:lvl5pPr>
            <a:lvl6pPr marL="2752739" indent="0">
              <a:buNone/>
              <a:defRPr sz="1100"/>
            </a:lvl6pPr>
            <a:lvl7pPr marL="3303286" indent="0">
              <a:buNone/>
              <a:defRPr sz="1100"/>
            </a:lvl7pPr>
            <a:lvl8pPr marL="3853835" indent="0">
              <a:buNone/>
              <a:defRPr sz="1100"/>
            </a:lvl8pPr>
            <a:lvl9pPr marL="4404382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427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2" y="274639"/>
            <a:ext cx="10969943" cy="1143000"/>
          </a:xfrm>
          <a:prstGeom prst="rect">
            <a:avLst/>
          </a:prstGeom>
        </p:spPr>
        <p:txBody>
          <a:bodyPr vert="horz" lIns="110109" tIns="55056" rIns="110109" bIns="5505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2" y="1600202"/>
            <a:ext cx="10969943" cy="4525962"/>
          </a:xfrm>
          <a:prstGeom prst="rect">
            <a:avLst/>
          </a:prstGeom>
        </p:spPr>
        <p:txBody>
          <a:bodyPr vert="horz" lIns="110109" tIns="55056" rIns="110109" bIns="5505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441" y="6356353"/>
            <a:ext cx="2844059" cy="365125"/>
          </a:xfrm>
          <a:prstGeom prst="rect">
            <a:avLst/>
          </a:prstGeom>
        </p:spPr>
        <p:txBody>
          <a:bodyPr vert="horz" lIns="110109" tIns="55056" rIns="110109" bIns="55056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851F-4C9B-4ED8-A706-7687066F5A2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4516" y="6356353"/>
            <a:ext cx="3859795" cy="365125"/>
          </a:xfrm>
          <a:prstGeom prst="rect">
            <a:avLst/>
          </a:prstGeom>
        </p:spPr>
        <p:txBody>
          <a:bodyPr vert="horz" lIns="110109" tIns="55056" rIns="110109" bIns="55056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5326" y="6356353"/>
            <a:ext cx="2844059" cy="365125"/>
          </a:xfrm>
          <a:prstGeom prst="rect">
            <a:avLst/>
          </a:prstGeom>
        </p:spPr>
        <p:txBody>
          <a:bodyPr vert="horz" lIns="110109" tIns="55056" rIns="110109" bIns="55056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17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1101096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2910" indent="-412910" algn="l" defTabSz="1101096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1pPr>
      <a:lvl2pPr marL="894640" indent="-344093" algn="l" defTabSz="1101096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76369" indent="-275275" algn="l" defTabSz="1101096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26917" indent="-275275" algn="l" defTabSz="1101096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77465" indent="-275275" algn="l" defTabSz="1101096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28013" indent="-275275" algn="l" defTabSz="110109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78560" indent="-275275" algn="l" defTabSz="110109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29108" indent="-275275" algn="l" defTabSz="110109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79656" indent="-275275" algn="l" defTabSz="110109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50547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01096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51643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02192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52739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03286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53835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04382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2234619" y="615127"/>
            <a:ext cx="9736720" cy="1003782"/>
          </a:xfrm>
          <a:prstGeom prst="rect">
            <a:avLst/>
          </a:prstGeom>
          <a:noFill/>
        </p:spPr>
        <p:txBody>
          <a:bodyPr wrap="square" lIns="110154" tIns="55077" rIns="110154" bIns="55077" rtlCol="0">
            <a:spAutoFit/>
          </a:bodyPr>
          <a:lstStyle/>
          <a:p>
            <a:pPr marL="0" marR="0" lvl="0" indent="0" algn="ctr" defTabSz="11010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800" b="1" i="0" u="none" strike="noStrike" kern="1200" cap="none" spc="0" normalizeH="0" baseline="0" noProof="0" dirty="0">
                <a:ln w="3175"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ĐẤT NƯỚC VÀ CON NGƯỜI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6071045-9910-4E8B-A75E-76212F6E2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3652"/>
            <a:ext cx="12188825" cy="57150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C09FBDA-408A-24B1-42E4-A79BC09A3F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8240" y="5867400"/>
            <a:ext cx="7078069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69129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14">
            <a:extLst>
              <a:ext uri="{FF2B5EF4-FFF2-40B4-BE49-F238E27FC236}">
                <a16:creationId xmlns:a16="http://schemas.microsoft.com/office/drawing/2014/main" id="{6D062857-DF1C-9544-A9C8-28FD2B45AC77}"/>
              </a:ext>
            </a:extLst>
          </p:cNvPr>
          <p:cNvGrpSpPr/>
          <p:nvPr/>
        </p:nvGrpSpPr>
        <p:grpSpPr>
          <a:xfrm>
            <a:off x="2741612" y="762000"/>
            <a:ext cx="6456680" cy="2016125"/>
            <a:chOff x="2118480" y="1316166"/>
            <a:chExt cx="1512168" cy="1512168"/>
          </a:xfrm>
        </p:grpSpPr>
        <p:sp>
          <p:nvSpPr>
            <p:cNvPr id="5" name="15">
              <a:extLst>
                <a:ext uri="{FF2B5EF4-FFF2-40B4-BE49-F238E27FC236}">
                  <a16:creationId xmlns:a16="http://schemas.microsoft.com/office/drawing/2014/main" id="{954925DF-65D0-3E58-9333-7CB991037EBB}"/>
                </a:ext>
              </a:extLst>
            </p:cNvPr>
            <p:cNvSpPr/>
            <p:nvPr/>
          </p:nvSpPr>
          <p:spPr>
            <a:xfrm>
              <a:off x="2118480" y="1316166"/>
              <a:ext cx="1512168" cy="151216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3992B5"/>
                </a:solidFill>
                <a:effectLst/>
                <a:uLnTx/>
                <a:uFillTx/>
                <a:latin typeface="Calibri" panose="020F0502020204030204"/>
                <a:ea typeface="SimSun" panose="02010600030101010101" pitchFamily="2" charset="-122"/>
                <a:cs typeface="+mn-cs"/>
              </a:endParaRPr>
            </a:p>
          </p:txBody>
        </p:sp>
        <p:sp>
          <p:nvSpPr>
            <p:cNvPr id="6" name="TextBox 67">
              <a:extLst>
                <a:ext uri="{FF2B5EF4-FFF2-40B4-BE49-F238E27FC236}">
                  <a16:creationId xmlns:a16="http://schemas.microsoft.com/office/drawing/2014/main" id="{E3BE779B-D6F0-F6C0-A31F-8D1431C540B4}"/>
                </a:ext>
              </a:extLst>
            </p:cNvPr>
            <p:cNvSpPr txBox="1"/>
            <p:nvPr/>
          </p:nvSpPr>
          <p:spPr>
            <a:xfrm>
              <a:off x="2208337" y="1556684"/>
              <a:ext cx="1378326" cy="9916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1" indent="0" algn="ctr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8000" b="0" i="0" u="none" strike="noStrike" kern="1200" cap="none" spc="30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Rounded MT Bold" panose="020F0704030504030204" pitchFamily="34" charset="0"/>
                  <a:ea typeface="Microsoft YaHei" panose="020B0503020204020204" charset="-122"/>
                  <a:cs typeface="Arial Rounded MT Bold" panose="020F0704030504030204" pitchFamily="34" charset="0"/>
                </a:rPr>
                <a:t>Tiết</a:t>
              </a:r>
              <a:r>
                <a:rPr kumimoji="0" lang="en-US" altLang="zh-CN" sz="8000" b="0" i="0" u="none" strike="noStrike" kern="1200" cap="none" spc="30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Rounded MT Bold" panose="020F0704030504030204" pitchFamily="34" charset="0"/>
                  <a:ea typeface="Microsoft YaHei" panose="020B0503020204020204" charset="-122"/>
                  <a:cs typeface="Arial Rounded MT Bold" panose="020F0704030504030204" pitchFamily="34" charset="0"/>
                </a:rPr>
                <a:t> 2</a:t>
              </a:r>
              <a:endParaRPr kumimoji="0" lang="zh-CN" altLang="en-US" sz="8000" b="0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Rounded MT Bold" panose="020F0704030504030204" pitchFamily="34" charset="0"/>
                <a:ea typeface="Microsoft YaHei" panose="020B0503020204020204" charset="-122"/>
                <a:cs typeface="Arial Rounded MT Bold" panose="020F0704030504030204" pitchFamily="34" charset="0"/>
              </a:endParaRPr>
            </a:p>
          </p:txBody>
        </p:sp>
      </p:grpSp>
      <p:grpSp>
        <p:nvGrpSpPr>
          <p:cNvPr id="7" name="1">
            <a:extLst>
              <a:ext uri="{FF2B5EF4-FFF2-40B4-BE49-F238E27FC236}">
                <a16:creationId xmlns:a16="http://schemas.microsoft.com/office/drawing/2014/main" id="{B83B85BD-AEAE-E47F-2B33-58BD7882D710}"/>
              </a:ext>
            </a:extLst>
          </p:cNvPr>
          <p:cNvGrpSpPr/>
          <p:nvPr/>
        </p:nvGrpSpPr>
        <p:grpSpPr>
          <a:xfrm>
            <a:off x="-71057" y="2921013"/>
            <a:ext cx="12282473" cy="3934752"/>
            <a:chOff x="-53293" y="2190760"/>
            <a:chExt cx="9211855" cy="2951064"/>
          </a:xfrm>
        </p:grpSpPr>
        <p:pic>
          <p:nvPicPr>
            <p:cNvPr id="8" name="10">
              <a:extLst>
                <a:ext uri="{FF2B5EF4-FFF2-40B4-BE49-F238E27FC236}">
                  <a16:creationId xmlns:a16="http://schemas.microsoft.com/office/drawing/2014/main" id="{3585ED29-4A43-9351-A84D-E9066F2F2F3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/>
            <a:stretch>
              <a:fillRect/>
            </a:stretch>
          </p:blipFill>
          <p:spPr>
            <a:xfrm>
              <a:off x="4248310" y="3185627"/>
              <a:ext cx="4910252" cy="1956197"/>
            </a:xfrm>
            <a:prstGeom prst="rect">
              <a:avLst/>
            </a:prstGeom>
          </p:spPr>
        </p:pic>
        <p:pic>
          <p:nvPicPr>
            <p:cNvPr id="9" name="13">
              <a:extLst>
                <a:ext uri="{FF2B5EF4-FFF2-40B4-BE49-F238E27FC236}">
                  <a16:creationId xmlns:a16="http://schemas.microsoft.com/office/drawing/2014/main" id="{FD1CA40C-D54F-7005-E374-E9FFBC6EBBB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36016" y="2190760"/>
              <a:ext cx="3208926" cy="2720031"/>
            </a:xfrm>
            <a:prstGeom prst="rect">
              <a:avLst/>
            </a:prstGeom>
          </p:spPr>
        </p:pic>
        <p:pic>
          <p:nvPicPr>
            <p:cNvPr id="10" name="16">
              <a:extLst>
                <a:ext uri="{FF2B5EF4-FFF2-40B4-BE49-F238E27FC236}">
                  <a16:creationId xmlns:a16="http://schemas.microsoft.com/office/drawing/2014/main" id="{FDC8EA72-F9C6-EF24-DC40-F6CC6CE1111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/>
            <a:stretch>
              <a:fillRect/>
            </a:stretch>
          </p:blipFill>
          <p:spPr>
            <a:xfrm>
              <a:off x="-53293" y="3185627"/>
              <a:ext cx="4910252" cy="195619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54694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12112" y="1219376"/>
            <a:ext cx="10744200" cy="1143000"/>
          </a:xfrm>
          <a:prstGeom prst="roundRect">
            <a:avLst/>
          </a:prstGeom>
          <a:solidFill>
            <a:srgbClr val="D24C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659" tIns="41330" rIns="82659" bIns="41330" rtlCol="0" anchor="ctr"/>
          <a:lstStyle/>
          <a:p>
            <a:r>
              <a:rPr lang="en-US" sz="3600" dirty="0">
                <a:latin typeface="Arial" pitchFamily="34" charset="0"/>
                <a:ea typeface="Arial-Rounded" pitchFamily="34" charset="0"/>
                <a:cs typeface="Arial" pitchFamily="34" charset="0"/>
              </a:rPr>
              <a:t>1. </a:t>
            </a:r>
            <a:r>
              <a:rPr lang="en-US" sz="3600" i="1" dirty="0" err="1"/>
              <a:t>Kể</a:t>
            </a:r>
            <a:r>
              <a:rPr lang="en-US" sz="3600" i="1" dirty="0"/>
              <a:t> </a:t>
            </a:r>
            <a:r>
              <a:rPr lang="en-US" sz="3600" i="1" dirty="0" err="1"/>
              <a:t>tên</a:t>
            </a:r>
            <a:r>
              <a:rPr lang="en-US" sz="3600" i="1" dirty="0"/>
              <a:t> </a:t>
            </a:r>
            <a:r>
              <a:rPr lang="en-US" sz="3600" i="1" dirty="0" err="1"/>
              <a:t>các</a:t>
            </a:r>
            <a:r>
              <a:rPr lang="en-US" sz="3600" i="1" dirty="0"/>
              <a:t> </a:t>
            </a:r>
            <a:r>
              <a:rPr lang="en-US" sz="3600" i="1" dirty="0" err="1"/>
              <a:t>loài</a:t>
            </a:r>
            <a:r>
              <a:rPr lang="en-US" sz="3600" i="1" dirty="0"/>
              <a:t> </a:t>
            </a:r>
            <a:r>
              <a:rPr lang="en-US" sz="3600" i="1" dirty="0" err="1"/>
              <a:t>chim</a:t>
            </a:r>
            <a:r>
              <a:rPr lang="en-US" sz="3600" i="1" dirty="0"/>
              <a:t> </a:t>
            </a:r>
            <a:r>
              <a:rPr lang="en-US" sz="3600" i="1" dirty="0" err="1"/>
              <a:t>được</a:t>
            </a:r>
            <a:r>
              <a:rPr lang="en-US" sz="3600" i="1" dirty="0"/>
              <a:t> </a:t>
            </a:r>
            <a:r>
              <a:rPr lang="en-US" sz="3600" i="1" dirty="0" err="1"/>
              <a:t>nhắc</a:t>
            </a:r>
            <a:r>
              <a:rPr lang="en-US" sz="3600" i="1" dirty="0"/>
              <a:t> </a:t>
            </a:r>
            <a:r>
              <a:rPr lang="en-US" sz="3600" i="1" dirty="0" err="1"/>
              <a:t>đến</a:t>
            </a:r>
            <a:r>
              <a:rPr lang="en-US" sz="3600" i="1" dirty="0"/>
              <a:t> </a:t>
            </a:r>
            <a:r>
              <a:rPr lang="en-US" sz="3600" i="1" dirty="0" err="1"/>
              <a:t>trong</a:t>
            </a:r>
            <a:r>
              <a:rPr lang="en-US" sz="3600" i="1" dirty="0"/>
              <a:t> </a:t>
            </a:r>
            <a:r>
              <a:rPr lang="en-US" sz="3600" i="1" dirty="0" err="1"/>
              <a:t>bài</a:t>
            </a:r>
            <a:r>
              <a:rPr lang="en-US" sz="3600" i="1" dirty="0"/>
              <a:t>?</a:t>
            </a:r>
            <a:endParaRPr lang="en-US" sz="3600" dirty="0"/>
          </a:p>
        </p:txBody>
      </p:sp>
      <p:sp>
        <p:nvSpPr>
          <p:cNvPr id="13" name="Down Arrow 12"/>
          <p:cNvSpPr/>
          <p:nvPr/>
        </p:nvSpPr>
        <p:spPr>
          <a:xfrm>
            <a:off x="5792149" y="2373262"/>
            <a:ext cx="384126" cy="544542"/>
          </a:xfrm>
          <a:prstGeom prst="downArrow">
            <a:avLst/>
          </a:prstGeom>
          <a:solidFill>
            <a:srgbClr val="B092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659" tIns="41330" rIns="82659" bIns="41330" rtlCol="0" anchor="ctr"/>
          <a:lstStyle/>
          <a:p>
            <a:pPr algn="ctr"/>
            <a:endParaRPr lang="en-US">
              <a:solidFill>
                <a:srgbClr val="865B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67472" y="2928315"/>
            <a:ext cx="11048998" cy="1796085"/>
          </a:xfrm>
          <a:prstGeom prst="roundRect">
            <a:avLst/>
          </a:prstGeom>
          <a:solidFill>
            <a:srgbClr val="C8D8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659" tIns="41330" rIns="82659" bIns="41330" rtlCol="0" anchor="ctr"/>
          <a:lstStyle/>
          <a:p>
            <a:pPr algn="ctr"/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gà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chim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sáo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liếu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điếu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chìa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vôi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chèo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bẻo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chim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khách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chim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sẻ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chim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sâu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hú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cú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mèo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363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949977" y="998833"/>
            <a:ext cx="10150513" cy="134817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659" tIns="41330" rIns="82659" bIns="41330" rtlCol="0" anchor="ctr"/>
          <a:lstStyle/>
          <a:p>
            <a:r>
              <a:rPr lang="en-US" sz="3200" dirty="0">
                <a:solidFill>
                  <a:srgbClr val="FF0000"/>
                </a:solidFill>
                <a:latin typeface="Arial" pitchFamily="34" charset="0"/>
                <a:ea typeface="Arial-Rounded" pitchFamily="34" charset="0"/>
                <a:cs typeface="Arial" pitchFamily="34" charset="0"/>
              </a:rPr>
              <a:t>2. </a:t>
            </a:r>
            <a:r>
              <a:rPr lang="en-US" sz="3200" i="1" dirty="0" err="1">
                <a:solidFill>
                  <a:srgbClr val="FF0000"/>
                </a:solidFill>
              </a:rPr>
              <a:t>Chơi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đố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vui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về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các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loài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chim</a:t>
            </a:r>
            <a:r>
              <a:rPr lang="en-US" sz="3200" i="1" dirty="0">
                <a:solidFill>
                  <a:srgbClr val="FF0000"/>
                </a:solidFill>
              </a:rPr>
              <a:t>?</a:t>
            </a:r>
            <a:endParaRPr lang="en-US" sz="3200" dirty="0">
              <a:solidFill>
                <a:srgbClr val="FF0000"/>
              </a:solidFill>
              <a:latin typeface="Arial" pitchFamily="34" charset="0"/>
              <a:ea typeface="Arial-Rounded" pitchFamily="34" charset="0"/>
              <a:cs typeface="Arial" pitchFamily="34" charset="0"/>
            </a:endParaRPr>
          </a:p>
        </p:txBody>
      </p:sp>
      <p:sp>
        <p:nvSpPr>
          <p:cNvPr id="5" name="Down Arrow 4"/>
          <p:cNvSpPr/>
          <p:nvPr/>
        </p:nvSpPr>
        <p:spPr>
          <a:xfrm rot="16200000">
            <a:off x="360231" y="2642008"/>
            <a:ext cx="192066" cy="685802"/>
          </a:xfrm>
          <a:prstGeom prst="downArrow">
            <a:avLst/>
          </a:prstGeom>
          <a:solidFill>
            <a:srgbClr val="B092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659" tIns="41330" rIns="82659" bIns="41330" rtlCol="0" anchor="ctr"/>
          <a:lstStyle/>
          <a:p>
            <a:pPr algn="ctr"/>
            <a:r>
              <a:rPr lang="en-US" dirty="0">
                <a:solidFill>
                  <a:srgbClr val="865B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579813" y="3632196"/>
            <a:ext cx="7674666" cy="1447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659" tIns="41330" rIns="82659" bIns="41330" rtlCol="0" anchor="ctr"/>
          <a:lstStyle/>
          <a:p>
            <a:r>
              <a:rPr lang="en-US" sz="3200" i="1" dirty="0" err="1">
                <a:solidFill>
                  <a:srgbClr val="00B050"/>
                </a:solidFill>
              </a:rPr>
              <a:t>Chim</a:t>
            </a:r>
            <a:r>
              <a:rPr lang="en-US" sz="3200" i="1" dirty="0">
                <a:solidFill>
                  <a:srgbClr val="00B050"/>
                </a:solidFill>
              </a:rPr>
              <a:t> </a:t>
            </a:r>
            <a:r>
              <a:rPr lang="en-US" sz="3200" i="1" dirty="0" err="1">
                <a:solidFill>
                  <a:srgbClr val="00B050"/>
                </a:solidFill>
              </a:rPr>
              <a:t>sáo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9" name="Down Arrow 4">
            <a:extLst>
              <a:ext uri="{FF2B5EF4-FFF2-40B4-BE49-F238E27FC236}">
                <a16:creationId xmlns:a16="http://schemas.microsoft.com/office/drawing/2014/main" id="{5FBBF0B8-1FB3-4D4B-930C-9CDD99EBB6F5}"/>
              </a:ext>
            </a:extLst>
          </p:cNvPr>
          <p:cNvSpPr/>
          <p:nvPr/>
        </p:nvSpPr>
        <p:spPr>
          <a:xfrm rot="16200000">
            <a:off x="2683680" y="4013195"/>
            <a:ext cx="192066" cy="685802"/>
          </a:xfrm>
          <a:prstGeom prst="downArrow">
            <a:avLst/>
          </a:prstGeom>
          <a:solidFill>
            <a:srgbClr val="B092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659" tIns="41330" rIns="82659" bIns="41330" rtlCol="0" anchor="ctr"/>
          <a:lstStyle/>
          <a:p>
            <a:pPr algn="ctr"/>
            <a:r>
              <a:rPr lang="en-US" dirty="0">
                <a:solidFill>
                  <a:srgbClr val="865B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10" name="Rounded Rectangle 5">
            <a:extLst>
              <a:ext uri="{FF2B5EF4-FFF2-40B4-BE49-F238E27FC236}">
                <a16:creationId xmlns:a16="http://schemas.microsoft.com/office/drawing/2014/main" id="{5BF9D712-9A45-4C00-A9D1-405BE0C7C9B5}"/>
              </a:ext>
            </a:extLst>
          </p:cNvPr>
          <p:cNvSpPr/>
          <p:nvPr/>
        </p:nvSpPr>
        <p:spPr>
          <a:xfrm>
            <a:off x="1103965" y="2509442"/>
            <a:ext cx="10150513" cy="1447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659" tIns="41330" rIns="82659" bIns="41330" rtlCol="0" anchor="ctr"/>
          <a:lstStyle/>
          <a:p>
            <a:r>
              <a:rPr lang="en-US" sz="3200" i="1" dirty="0" err="1">
                <a:solidFill>
                  <a:srgbClr val="FF0000"/>
                </a:solidFill>
              </a:rPr>
              <a:t>Chim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gì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vừa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đi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vừa</a:t>
            </a:r>
            <a:r>
              <a:rPr lang="en-US" sz="3200" i="1" dirty="0">
                <a:solidFill>
                  <a:srgbClr val="FF0000"/>
                </a:solidFill>
              </a:rPr>
              <a:t> </a:t>
            </a:r>
            <a:r>
              <a:rPr lang="en-US" sz="3200" i="1" dirty="0" err="1">
                <a:solidFill>
                  <a:srgbClr val="FF0000"/>
                </a:solidFill>
              </a:rPr>
              <a:t>nhảy</a:t>
            </a:r>
            <a:r>
              <a:rPr lang="en-US" sz="3200" i="1" dirty="0">
                <a:solidFill>
                  <a:srgbClr val="FF0000"/>
                </a:solidFill>
              </a:rPr>
              <a:t>? 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421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18725" y="355060"/>
            <a:ext cx="8001000" cy="2819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659" tIns="41330" rIns="82659" bIns="41330" rtlCol="0" anchor="ctr"/>
          <a:lstStyle/>
          <a:p>
            <a:r>
              <a:rPr lang="en-US" sz="3200" i="1" dirty="0">
                <a:solidFill>
                  <a:schemeClr val="tx1"/>
                </a:solidFill>
              </a:rPr>
              <a:t>3. </a:t>
            </a:r>
            <a:r>
              <a:rPr lang="vi-VN" sz="3200" i="1" dirty="0">
                <a:solidFill>
                  <a:schemeClr val="tx1"/>
                </a:solidFill>
              </a:rPr>
              <a:t>Tìm những từ ngữ</a:t>
            </a:r>
            <a:r>
              <a:rPr lang="en-US" sz="3200" i="1" dirty="0">
                <a:solidFill>
                  <a:schemeClr val="tx1"/>
                </a:solidFill>
              </a:rPr>
              <a:t> </a:t>
            </a:r>
            <a:r>
              <a:rPr lang="en-US" sz="3200" i="1" dirty="0" err="1">
                <a:solidFill>
                  <a:schemeClr val="tx1"/>
                </a:solidFill>
              </a:rPr>
              <a:t>chỉ</a:t>
            </a:r>
            <a:r>
              <a:rPr lang="en-US" sz="3200" i="1" dirty="0">
                <a:solidFill>
                  <a:schemeClr val="tx1"/>
                </a:solidFill>
              </a:rPr>
              <a:t> </a:t>
            </a:r>
            <a:r>
              <a:rPr lang="en-US" sz="3200" i="1" dirty="0" err="1">
                <a:solidFill>
                  <a:schemeClr val="tx1"/>
                </a:solidFill>
              </a:rPr>
              <a:t>hoạt</a:t>
            </a:r>
            <a:r>
              <a:rPr lang="en-US" sz="3200" i="1" dirty="0">
                <a:solidFill>
                  <a:schemeClr val="tx1"/>
                </a:solidFill>
              </a:rPr>
              <a:t> </a:t>
            </a:r>
            <a:r>
              <a:rPr lang="en-US" sz="3200" i="1" dirty="0" err="1">
                <a:solidFill>
                  <a:schemeClr val="tx1"/>
                </a:solidFill>
              </a:rPr>
              <a:t>động</a:t>
            </a:r>
            <a:r>
              <a:rPr lang="en-US" sz="3200" i="1" dirty="0">
                <a:solidFill>
                  <a:schemeClr val="tx1"/>
                </a:solidFill>
              </a:rPr>
              <a:t> </a:t>
            </a:r>
            <a:r>
              <a:rPr lang="en-US" sz="3200" i="1" dirty="0" err="1">
                <a:solidFill>
                  <a:schemeClr val="tx1"/>
                </a:solidFill>
              </a:rPr>
              <a:t>của</a:t>
            </a:r>
            <a:r>
              <a:rPr lang="en-US" sz="3200" i="1" dirty="0">
                <a:solidFill>
                  <a:schemeClr val="tx1"/>
                </a:solidFill>
              </a:rPr>
              <a:t> </a:t>
            </a:r>
            <a:r>
              <a:rPr lang="en-US" sz="3200" i="1" dirty="0" err="1">
                <a:solidFill>
                  <a:schemeClr val="tx1"/>
                </a:solidFill>
              </a:rPr>
              <a:t>các</a:t>
            </a:r>
            <a:r>
              <a:rPr lang="en-US" sz="3200" i="1" dirty="0">
                <a:solidFill>
                  <a:schemeClr val="tx1"/>
                </a:solidFill>
              </a:rPr>
              <a:t> </a:t>
            </a:r>
            <a:r>
              <a:rPr lang="en-US" sz="3200" i="1" dirty="0" err="1">
                <a:solidFill>
                  <a:schemeClr val="tx1"/>
                </a:solidFill>
              </a:rPr>
              <a:t>loài</a:t>
            </a:r>
            <a:r>
              <a:rPr lang="en-US" sz="3200" i="1" dirty="0">
                <a:solidFill>
                  <a:schemeClr val="tx1"/>
                </a:solidFill>
              </a:rPr>
              <a:t> </a:t>
            </a:r>
            <a:r>
              <a:rPr lang="en-US" sz="3200" i="1" dirty="0" err="1">
                <a:solidFill>
                  <a:schemeClr val="tx1"/>
                </a:solidFill>
              </a:rPr>
              <a:t>chim</a:t>
            </a:r>
            <a:r>
              <a:rPr lang="en-US" sz="3200" i="1" dirty="0">
                <a:solidFill>
                  <a:schemeClr val="tx1"/>
                </a:solidFill>
              </a:rPr>
              <a:t> </a:t>
            </a:r>
            <a:r>
              <a:rPr lang="en-US" sz="3200" i="1" dirty="0" err="1">
                <a:solidFill>
                  <a:schemeClr val="tx1"/>
                </a:solidFill>
              </a:rPr>
              <a:t>trong</a:t>
            </a:r>
            <a:r>
              <a:rPr lang="en-US" sz="3200" i="1" dirty="0">
                <a:solidFill>
                  <a:schemeClr val="tx1"/>
                </a:solidFill>
              </a:rPr>
              <a:t> </a:t>
            </a:r>
            <a:r>
              <a:rPr lang="en-US" sz="3200" i="1" dirty="0" err="1">
                <a:solidFill>
                  <a:schemeClr val="tx1"/>
                </a:solidFill>
              </a:rPr>
              <a:t>bài</a:t>
            </a:r>
            <a:r>
              <a:rPr lang="en-US" sz="3200" i="1" dirty="0">
                <a:solidFill>
                  <a:schemeClr val="tx1"/>
                </a:solidFill>
              </a:rPr>
              <a:t> </a:t>
            </a:r>
            <a:r>
              <a:rPr lang="en-US" sz="3200" i="1" dirty="0" err="1">
                <a:solidFill>
                  <a:schemeClr val="tx1"/>
                </a:solidFill>
              </a:rPr>
              <a:t>vè</a:t>
            </a:r>
            <a:r>
              <a:rPr lang="en-US" sz="3200" i="1" dirty="0">
                <a:solidFill>
                  <a:schemeClr val="tx1"/>
                </a:solidFill>
              </a:rPr>
              <a:t>?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8F10D3-63EE-451A-B78E-736D71912E88}"/>
              </a:ext>
            </a:extLst>
          </p:cNvPr>
          <p:cNvSpPr txBox="1"/>
          <p:nvPr/>
        </p:nvSpPr>
        <p:spPr>
          <a:xfrm>
            <a:off x="1370012" y="2362200"/>
            <a:ext cx="5486400" cy="4308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 err="1"/>
              <a:t>vừa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 </a:t>
            </a:r>
            <a:r>
              <a:rPr lang="en-US" sz="2800" dirty="0" err="1"/>
              <a:t>vừa</a:t>
            </a:r>
            <a:r>
              <a:rPr lang="en-US" sz="2800" dirty="0"/>
              <a:t> </a:t>
            </a:r>
            <a:r>
              <a:rPr lang="en-US" sz="2800" dirty="0" err="1"/>
              <a:t>nhảy</a:t>
            </a:r>
            <a:r>
              <a:rPr lang="en-US" sz="2800" dirty="0"/>
              <a:t>, </a:t>
            </a:r>
          </a:p>
          <a:p>
            <a:r>
              <a:rPr lang="en-US" sz="2800" dirty="0" err="1"/>
              <a:t>nói</a:t>
            </a:r>
            <a:r>
              <a:rPr lang="en-US" sz="2800" dirty="0"/>
              <a:t> </a:t>
            </a:r>
            <a:r>
              <a:rPr lang="en-US" sz="2800" dirty="0" err="1"/>
              <a:t>linh</a:t>
            </a:r>
            <a:r>
              <a:rPr lang="en-US" sz="2800" dirty="0"/>
              <a:t> </a:t>
            </a:r>
            <a:r>
              <a:rPr lang="en-US" sz="2800" dirty="0" err="1"/>
              <a:t>tinh</a:t>
            </a:r>
            <a:r>
              <a:rPr lang="en-US" sz="2800" dirty="0"/>
              <a:t>, </a:t>
            </a:r>
          </a:p>
          <a:p>
            <a:r>
              <a:rPr lang="en-US" sz="2800" dirty="0"/>
              <a:t>hay </a:t>
            </a:r>
            <a:r>
              <a:rPr lang="en-US" sz="2800" dirty="0" err="1"/>
              <a:t>nghịch</a:t>
            </a:r>
            <a:r>
              <a:rPr lang="en-US" sz="2800" dirty="0"/>
              <a:t> hay </a:t>
            </a:r>
            <a:r>
              <a:rPr lang="en-US" sz="2800" dirty="0" err="1"/>
              <a:t>tếu</a:t>
            </a:r>
            <a:r>
              <a:rPr lang="en-US" sz="2800" dirty="0"/>
              <a:t>, </a:t>
            </a:r>
          </a:p>
          <a:p>
            <a:r>
              <a:rPr lang="en-US" sz="2800" dirty="0"/>
              <a:t>hay chao </a:t>
            </a:r>
            <a:r>
              <a:rPr lang="en-US" sz="2800" dirty="0" err="1"/>
              <a:t>đớp</a:t>
            </a:r>
            <a:r>
              <a:rPr lang="en-US" sz="2800" dirty="0"/>
              <a:t> </a:t>
            </a:r>
            <a:r>
              <a:rPr lang="en-US" sz="2800" dirty="0" err="1"/>
              <a:t>mồi</a:t>
            </a:r>
            <a:r>
              <a:rPr lang="en-US" sz="2800" dirty="0"/>
              <a:t>, </a:t>
            </a:r>
          </a:p>
          <a:p>
            <a:r>
              <a:rPr lang="en-US" sz="2800" dirty="0"/>
              <a:t>hay </a:t>
            </a:r>
            <a:r>
              <a:rPr lang="en-US" sz="2800" dirty="0" err="1"/>
              <a:t>mách</a:t>
            </a:r>
            <a:r>
              <a:rPr lang="en-US" sz="2800" dirty="0"/>
              <a:t> </a:t>
            </a:r>
            <a:r>
              <a:rPr lang="en-US" sz="2800" dirty="0" err="1"/>
              <a:t>lẻo</a:t>
            </a:r>
            <a:r>
              <a:rPr lang="en-US" sz="2800" dirty="0"/>
              <a:t>, </a:t>
            </a:r>
          </a:p>
          <a:p>
            <a:r>
              <a:rPr lang="en-US" sz="2800" dirty="0"/>
              <a:t>hay </a:t>
            </a:r>
            <a:r>
              <a:rPr lang="en-US" sz="2800" dirty="0" err="1"/>
              <a:t>nhặt</a:t>
            </a:r>
            <a:r>
              <a:rPr lang="en-US" sz="2800" dirty="0"/>
              <a:t> </a:t>
            </a:r>
            <a:r>
              <a:rPr lang="en-US" sz="2800" dirty="0" err="1"/>
              <a:t>lân</a:t>
            </a:r>
            <a:r>
              <a:rPr lang="en-US" sz="2800" dirty="0"/>
              <a:t> la, </a:t>
            </a:r>
          </a:p>
          <a:p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tình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nghĩa</a:t>
            </a:r>
            <a:r>
              <a:rPr lang="en-US" sz="2800" dirty="0"/>
              <a:t>, </a:t>
            </a:r>
          </a:p>
          <a:p>
            <a:r>
              <a:rPr lang="en-US" sz="2800" dirty="0" err="1"/>
              <a:t>giục</a:t>
            </a:r>
            <a:r>
              <a:rPr lang="en-US" sz="2800" dirty="0"/>
              <a:t> </a:t>
            </a:r>
            <a:r>
              <a:rPr lang="en-US" sz="2800" dirty="0" err="1"/>
              <a:t>hè</a:t>
            </a:r>
            <a:r>
              <a:rPr lang="en-US" sz="2800" dirty="0"/>
              <a:t> </a:t>
            </a:r>
            <a:r>
              <a:rPr lang="en-US" sz="2800" dirty="0" err="1"/>
              <a:t>đến</a:t>
            </a:r>
            <a:r>
              <a:rPr lang="en-US" sz="2800" dirty="0"/>
              <a:t> </a:t>
            </a:r>
            <a:r>
              <a:rPr lang="en-US" sz="2800" dirty="0" err="1"/>
              <a:t>mau</a:t>
            </a:r>
            <a:r>
              <a:rPr lang="en-US" sz="2800" dirty="0"/>
              <a:t>, </a:t>
            </a:r>
          </a:p>
          <a:p>
            <a:r>
              <a:rPr lang="en-US" sz="2800" dirty="0" err="1"/>
              <a:t>nhấp</a:t>
            </a:r>
            <a:r>
              <a:rPr lang="en-US" sz="2800" dirty="0"/>
              <a:t> </a:t>
            </a:r>
            <a:r>
              <a:rPr lang="en-US" sz="2800" dirty="0" err="1"/>
              <a:t>nhem</a:t>
            </a:r>
            <a:r>
              <a:rPr lang="en-US" sz="2800" dirty="0"/>
              <a:t> </a:t>
            </a:r>
            <a:r>
              <a:rPr lang="en-US" sz="2800" dirty="0" err="1"/>
              <a:t>buồn</a:t>
            </a:r>
            <a:r>
              <a:rPr lang="en-US" sz="2800" dirty="0"/>
              <a:t> </a:t>
            </a:r>
            <a:r>
              <a:rPr lang="en-US" sz="2800" dirty="0" err="1"/>
              <a:t>ngủ</a:t>
            </a:r>
            <a:r>
              <a:rPr lang="en-US" sz="28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9156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27012" y="533400"/>
            <a:ext cx="11353800" cy="161126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659" tIns="41330" rIns="82659" bIns="41330" rtlCol="0" anchor="ctr"/>
          <a:lstStyle/>
          <a:p>
            <a:r>
              <a:rPr lang="en-US" sz="3200" dirty="0">
                <a:solidFill>
                  <a:schemeClr val="tx1"/>
                </a:solidFill>
                <a:latin typeface="Arial" pitchFamily="34" charset="0"/>
                <a:ea typeface="Arial-Rounded" pitchFamily="34" charset="0"/>
                <a:cs typeface="Arial" pitchFamily="34" charset="0"/>
              </a:rPr>
              <a:t>4. </a:t>
            </a:r>
            <a:r>
              <a:rPr lang="en-US" sz="3600" dirty="0" err="1">
                <a:solidFill>
                  <a:schemeClr val="tx1"/>
                </a:solidFill>
              </a:rPr>
              <a:t>Dựa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vào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nội</a:t>
            </a:r>
            <a:r>
              <a:rPr lang="en-US" sz="3600" dirty="0">
                <a:solidFill>
                  <a:schemeClr val="tx1"/>
                </a:solidFill>
              </a:rPr>
              <a:t> dung </a:t>
            </a:r>
            <a:r>
              <a:rPr lang="en-US" sz="3600" dirty="0" err="1">
                <a:solidFill>
                  <a:schemeClr val="tx1"/>
                </a:solidFill>
              </a:rPr>
              <a:t>bài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vè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và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hiểu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biết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của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em</a:t>
            </a:r>
            <a:r>
              <a:rPr lang="en-US" sz="3600" dirty="0">
                <a:solidFill>
                  <a:schemeClr val="tx1"/>
                </a:solidFill>
              </a:rPr>
              <a:t>, </a:t>
            </a:r>
            <a:r>
              <a:rPr lang="en-US" sz="3600" dirty="0" err="1">
                <a:solidFill>
                  <a:schemeClr val="tx1"/>
                </a:solidFill>
              </a:rPr>
              <a:t>giới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thiệu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về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loài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chim</a:t>
            </a:r>
            <a:r>
              <a:rPr lang="en-US" sz="3600" dirty="0">
                <a:solidFill>
                  <a:schemeClr val="tx1"/>
                </a:solidFill>
              </a:rPr>
              <a:t>?</a:t>
            </a:r>
            <a:endParaRPr lang="en-US" sz="3600" dirty="0">
              <a:solidFill>
                <a:schemeClr val="tx1"/>
              </a:solidFill>
              <a:latin typeface="Arial" pitchFamily="34" charset="0"/>
              <a:ea typeface="Arial-Rounded" pitchFamily="34" charset="0"/>
              <a:cs typeface="Arial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31812" y="2971800"/>
            <a:ext cx="11353800" cy="161126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659" tIns="41330" rIns="82659" bIns="41330" rtlCol="0" anchor="ctr"/>
          <a:lstStyle/>
          <a:p>
            <a:r>
              <a:rPr lang="vi-VN" sz="3600" dirty="0">
                <a:solidFill>
                  <a:schemeClr val="tx1"/>
                </a:solidFill>
              </a:rPr>
              <a:t>Em thích bác cú mèo nhất, vì trong bài vè, hình ảnh của bác hiện lên rất ngộ nghĩnh, hài hước, lúc nào cũng gật gù buồn ngủ.</a:t>
            </a:r>
          </a:p>
          <a:p>
            <a:endParaRPr lang="vi-VN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99201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153988" y="-152923"/>
            <a:ext cx="1718346" cy="111460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827212" y="125991"/>
            <a:ext cx="7499668" cy="584642"/>
          </a:xfrm>
          <a:prstGeom prst="rect">
            <a:avLst/>
          </a:prstGeom>
          <a:noFill/>
        </p:spPr>
        <p:txBody>
          <a:bodyPr wrap="square" lIns="91305" tIns="45654" rIns="91305" bIns="45654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Arial-Rounded" pitchFamily="34" charset="0"/>
                <a:cs typeface="Arial" pitchFamily="34" charset="0"/>
              </a:rPr>
              <a:t>VÈ CHIM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344865" y="5105400"/>
            <a:ext cx="1979026" cy="577717"/>
          </a:xfrm>
          <a:prstGeom prst="rect">
            <a:avLst/>
          </a:prstGeom>
          <a:noFill/>
        </p:spPr>
        <p:txBody>
          <a:bodyPr wrap="square" lIns="91305" tIns="45654" rIns="91305" bIns="45654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latin typeface="Arial" pitchFamily="34" charset="0"/>
                <a:ea typeface="Arial-Rounded" pitchFamily="34" charset="0"/>
                <a:cs typeface="Arial" pitchFamily="34" charset="0"/>
              </a:rPr>
              <a:t>(</a:t>
            </a:r>
            <a:r>
              <a:rPr lang="en-US" sz="2400" dirty="0" err="1">
                <a:latin typeface="Arial" pitchFamily="34" charset="0"/>
                <a:ea typeface="Arial-Rounded" pitchFamily="34" charset="0"/>
                <a:cs typeface="Arial" pitchFamily="34" charset="0"/>
              </a:rPr>
              <a:t>Đồng</a:t>
            </a:r>
            <a:r>
              <a:rPr lang="en-US" sz="2400" dirty="0">
                <a:latin typeface="Arial" pitchFamily="34" charset="0"/>
                <a:ea typeface="Arial-Rounded" pitchFamily="34" charset="0"/>
                <a:cs typeface="Arial" pitchFamily="34" charset="0"/>
              </a:rPr>
              <a:t> Dao)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A03DCA-4F4E-494D-8B90-9A89CDFC0903}"/>
              </a:ext>
            </a:extLst>
          </p:cNvPr>
          <p:cNvSpPr txBox="1"/>
          <p:nvPr/>
        </p:nvSpPr>
        <p:spPr>
          <a:xfrm>
            <a:off x="150812" y="961681"/>
            <a:ext cx="35814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vi-VN" sz="3200" b="0" i="0" dirty="0">
                <a:solidFill>
                  <a:srgbClr val="000000"/>
                </a:solidFill>
                <a:effectLst/>
                <a:latin typeface="OpenSans"/>
              </a:rPr>
              <a:t>Hay chạy lon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OpenSans"/>
              </a:rPr>
              <a:t>x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OpenSans"/>
              </a:rPr>
              <a:t>on</a:t>
            </a:r>
          </a:p>
          <a:p>
            <a:pPr algn="l"/>
            <a:r>
              <a:rPr lang="vi-VN" sz="3200" b="0" i="0" dirty="0">
                <a:solidFill>
                  <a:srgbClr val="000000"/>
                </a:solidFill>
                <a:effectLst/>
                <a:latin typeface="OpenSans"/>
              </a:rPr>
              <a:t>Là gà mới nở</a:t>
            </a:r>
          </a:p>
          <a:p>
            <a:pPr algn="l"/>
            <a:r>
              <a:rPr lang="vi-VN" sz="3200" b="0" i="0" dirty="0">
                <a:solidFill>
                  <a:srgbClr val="000000"/>
                </a:solidFill>
                <a:effectLst/>
                <a:latin typeface="OpenSans"/>
              </a:rPr>
              <a:t>Vừa đi vừa nhảy</a:t>
            </a:r>
          </a:p>
          <a:p>
            <a:pPr algn="l"/>
            <a:r>
              <a:rPr lang="vi-VN" sz="3200" b="0" i="0" dirty="0">
                <a:solidFill>
                  <a:srgbClr val="000000"/>
                </a:solidFill>
                <a:effectLst/>
                <a:latin typeface="OpenSans"/>
              </a:rPr>
              <a:t>Là em sáo xinh</a:t>
            </a:r>
          </a:p>
          <a:p>
            <a:pPr algn="l"/>
            <a:r>
              <a:rPr lang="vi-VN" sz="3200" b="0" i="0" dirty="0">
                <a:solidFill>
                  <a:srgbClr val="000000"/>
                </a:solidFill>
                <a:effectLst/>
                <a:latin typeface="OpenSans"/>
              </a:rPr>
              <a:t>Hay nói linh tinh</a:t>
            </a:r>
          </a:p>
          <a:p>
            <a:pPr algn="l"/>
            <a:r>
              <a:rPr lang="vi-VN" sz="3200" b="0" i="0" dirty="0">
                <a:solidFill>
                  <a:srgbClr val="000000"/>
                </a:solidFill>
                <a:effectLst/>
                <a:latin typeface="OpenSans"/>
              </a:rPr>
              <a:t>Là con liếu điếu</a:t>
            </a:r>
          </a:p>
          <a:p>
            <a:br>
              <a:rPr lang="vi-VN" sz="3200" b="0" i="0" dirty="0">
                <a:solidFill>
                  <a:srgbClr val="000000"/>
                </a:solidFill>
                <a:effectLst/>
                <a:latin typeface="OpenSans"/>
              </a:rPr>
            </a:br>
            <a:br>
              <a:rPr lang="vi-VN" sz="3200" b="0" i="0" dirty="0">
                <a:solidFill>
                  <a:srgbClr val="000000"/>
                </a:solidFill>
                <a:effectLst/>
                <a:latin typeface="OpenSans"/>
              </a:rPr>
            </a:br>
            <a:endParaRPr lang="en-US" sz="3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6E53804-200A-469A-8592-1137485F216C}"/>
              </a:ext>
            </a:extLst>
          </p:cNvPr>
          <p:cNvSpPr txBox="1"/>
          <p:nvPr/>
        </p:nvSpPr>
        <p:spPr>
          <a:xfrm>
            <a:off x="3748327" y="961681"/>
            <a:ext cx="4022485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11010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Sans"/>
                <a:ea typeface="+mn-ea"/>
                <a:cs typeface="+mn-cs"/>
              </a:rPr>
              <a:t>Hay nghịch hay tếu</a:t>
            </a:r>
          </a:p>
          <a:p>
            <a:pPr marL="0" marR="0" lvl="0" indent="0" algn="l" defTabSz="11010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Sans"/>
                <a:ea typeface="+mn-ea"/>
                <a:cs typeface="+mn-cs"/>
              </a:rPr>
              <a:t>Là cậu chìa vôi</a:t>
            </a:r>
          </a:p>
          <a:p>
            <a:pPr marL="0" marR="0" lvl="0" indent="0" algn="l" defTabSz="11010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Sans"/>
                <a:ea typeface="+mn-ea"/>
                <a:cs typeface="+mn-cs"/>
              </a:rPr>
              <a:t>Hay chao đớp mồi</a:t>
            </a:r>
          </a:p>
          <a:p>
            <a:pPr marL="0" marR="0" lvl="0" indent="0" algn="l" defTabSz="11010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Sans"/>
                <a:ea typeface="+mn-ea"/>
                <a:cs typeface="+mn-cs"/>
              </a:rPr>
              <a:t>Là chim chèo bẻo</a:t>
            </a:r>
          </a:p>
          <a:p>
            <a:pPr marL="0" marR="0" lvl="0" indent="0" algn="l" defTabSz="11010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Sans"/>
                <a:ea typeface="+mn-ea"/>
                <a:cs typeface="+mn-cs"/>
              </a:rPr>
              <a:t>Tính hay mách lẻo</a:t>
            </a:r>
          </a:p>
          <a:p>
            <a:pPr marL="0" marR="0" lvl="0" indent="0" algn="l" defTabSz="11010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Sans"/>
                <a:ea typeface="+mn-ea"/>
                <a:cs typeface="+mn-cs"/>
              </a:rPr>
              <a:t>Thím khách trước nhà</a:t>
            </a:r>
          </a:p>
          <a:p>
            <a:pPr marL="0" marR="0" lvl="0" indent="0" algn="l" defTabSz="11010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Sans"/>
                <a:ea typeface="+mn-ea"/>
                <a:cs typeface="+mn-cs"/>
              </a:rPr>
              <a:t>Hay nhặt lân la</a:t>
            </a:r>
          </a:p>
          <a:p>
            <a:pPr marL="0" marR="0" lvl="0" indent="0" algn="l" defTabSz="11010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Sans"/>
                <a:ea typeface="+mn-ea"/>
                <a:cs typeface="+mn-cs"/>
              </a:rPr>
              <a:t>Là bà chim sẻ</a:t>
            </a:r>
            <a:endParaRPr kumimoji="0" lang="vi-VN" sz="2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penSans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D49DDAC-18DD-4F15-80FB-31DE0E464A2E}"/>
              </a:ext>
            </a:extLst>
          </p:cNvPr>
          <p:cNvSpPr txBox="1"/>
          <p:nvPr/>
        </p:nvSpPr>
        <p:spPr>
          <a:xfrm>
            <a:off x="7770811" y="961681"/>
            <a:ext cx="441801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11010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Sans"/>
                <a:ea typeface="+mn-ea"/>
                <a:cs typeface="+mn-cs"/>
              </a:rPr>
              <a:t>Có tình có nghĩa</a:t>
            </a:r>
          </a:p>
          <a:p>
            <a:pPr marL="0" marR="0" lvl="0" indent="0" algn="l" defTabSz="11010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Sans"/>
                <a:ea typeface="+mn-ea"/>
                <a:cs typeface="+mn-cs"/>
              </a:rPr>
              <a:t>Là mẹ chim sâu</a:t>
            </a:r>
          </a:p>
          <a:p>
            <a:pPr marL="0" marR="0" lvl="0" indent="0" algn="l" defTabSz="11010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Sans"/>
                <a:ea typeface="+mn-ea"/>
                <a:cs typeface="+mn-cs"/>
              </a:rPr>
              <a:t>Giục hè đến mau</a:t>
            </a:r>
          </a:p>
          <a:p>
            <a:pPr marL="0" marR="0" lvl="0" indent="0" algn="l" defTabSz="11010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Sans"/>
                <a:ea typeface="+mn-ea"/>
                <a:cs typeface="+mn-cs"/>
              </a:rPr>
              <a:t>Là cô tu hú</a:t>
            </a:r>
          </a:p>
          <a:p>
            <a:pPr marL="0" marR="0" lvl="0" indent="0" algn="l" defTabSz="11010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Sans"/>
                <a:ea typeface="+mn-ea"/>
                <a:cs typeface="+mn-cs"/>
              </a:rPr>
              <a:t>Nhấp nhem buồn ngủ</a:t>
            </a:r>
          </a:p>
          <a:p>
            <a:pPr marL="0" marR="0" lvl="0" indent="0" algn="l" defTabSz="11010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Sans"/>
                <a:ea typeface="+mn-ea"/>
                <a:cs typeface="+mn-cs"/>
              </a:rPr>
              <a:t>Là bác cú mèo...</a:t>
            </a:r>
          </a:p>
        </p:txBody>
      </p:sp>
    </p:spTree>
    <p:extLst>
      <p:ext uri="{BB962C8B-B14F-4D97-AF65-F5344CB8AC3E}">
        <p14:creationId xmlns:p14="http://schemas.microsoft.com/office/powerpoint/2010/main" val="2603902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EE590FE-65CC-485C-8FA9-70C497B28F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812" y="914400"/>
            <a:ext cx="8595074" cy="1244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028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619871" y="381000"/>
            <a:ext cx="10744200" cy="1219200"/>
          </a:xfrm>
          <a:prstGeom prst="roundRect">
            <a:avLst/>
          </a:prstGeom>
          <a:solidFill>
            <a:srgbClr val="D24C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659" tIns="41330" rIns="82659" bIns="41330" rtlCol="0" anchor="ctr"/>
          <a:lstStyle/>
          <a:p>
            <a:r>
              <a:rPr lang="en-US" sz="3600" b="1" dirty="0" err="1"/>
              <a:t>Câu</a:t>
            </a:r>
            <a:r>
              <a:rPr lang="en-US" sz="3600" b="1" dirty="0"/>
              <a:t> 2. </a:t>
            </a:r>
            <a:r>
              <a:rPr lang="en-US" sz="3600" dirty="0" err="1"/>
              <a:t>Đặt</a:t>
            </a:r>
            <a:r>
              <a:rPr lang="en-US" sz="3600" dirty="0"/>
              <a:t> </a:t>
            </a:r>
            <a:r>
              <a:rPr lang="en-US" sz="3600" dirty="0" err="1"/>
              <a:t>một</a:t>
            </a:r>
            <a:r>
              <a:rPr lang="en-US" sz="3600" dirty="0"/>
              <a:t> </a:t>
            </a:r>
            <a:r>
              <a:rPr lang="en-US" sz="3600" dirty="0" err="1"/>
              <a:t>câu</a:t>
            </a:r>
            <a:r>
              <a:rPr lang="en-US" sz="3600" dirty="0"/>
              <a:t> </a:t>
            </a:r>
            <a:r>
              <a:rPr lang="en-US" sz="3600" dirty="0" err="1"/>
              <a:t>với</a:t>
            </a:r>
            <a:r>
              <a:rPr lang="en-US" sz="3600" dirty="0"/>
              <a:t> </a:t>
            </a:r>
            <a:r>
              <a:rPr lang="en-US" sz="3600" dirty="0" err="1"/>
              <a:t>từ</a:t>
            </a:r>
            <a:r>
              <a:rPr lang="en-US" sz="3600" dirty="0"/>
              <a:t> </a:t>
            </a:r>
            <a:r>
              <a:rPr lang="en-US" sz="3600" dirty="0" err="1"/>
              <a:t>ngữ</a:t>
            </a:r>
            <a:r>
              <a:rPr lang="en-US" sz="3600" dirty="0"/>
              <a:t> ở </a:t>
            </a:r>
            <a:r>
              <a:rPr lang="en-US" sz="3600" dirty="0" err="1"/>
              <a:t>bài</a:t>
            </a:r>
            <a:r>
              <a:rPr lang="en-US" sz="3600" dirty="0"/>
              <a:t> </a:t>
            </a:r>
            <a:r>
              <a:rPr lang="en-US" sz="3600" dirty="0" err="1"/>
              <a:t>tập</a:t>
            </a:r>
            <a:r>
              <a:rPr lang="en-US" sz="3600" dirty="0"/>
              <a:t> </a:t>
            </a:r>
            <a:r>
              <a:rPr lang="en-US" sz="3600" dirty="0" err="1"/>
              <a:t>trên</a:t>
            </a:r>
            <a:endParaRPr lang="en-US" sz="4000" b="1" dirty="0">
              <a:latin typeface="Arial" pitchFamily="34" charset="0"/>
              <a:ea typeface="Arial-Rounded" pitchFamily="34" charset="0"/>
              <a:cs typeface="Arial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18283" y="2362200"/>
            <a:ext cx="10744200" cy="1219200"/>
          </a:xfrm>
          <a:prstGeom prst="roundRect">
            <a:avLst/>
          </a:prstGeom>
          <a:solidFill>
            <a:srgbClr val="D24C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659" tIns="41330" rIns="82659" bIns="41330" rtlCol="0" anchor="ctr"/>
          <a:lstStyle/>
          <a:p>
            <a:r>
              <a:rPr lang="en-US" sz="3600" b="1" dirty="0"/>
              <a:t>M: </a:t>
            </a:r>
            <a:r>
              <a:rPr lang="en-US" sz="3600" b="1" dirty="0" err="1"/>
              <a:t>Em</a:t>
            </a:r>
            <a:r>
              <a:rPr lang="en-US" sz="3600" b="1" dirty="0"/>
              <a:t> </a:t>
            </a:r>
            <a:r>
              <a:rPr lang="en-US" sz="3600" b="1" dirty="0" err="1"/>
              <a:t>sáo</a:t>
            </a:r>
            <a:r>
              <a:rPr lang="en-US" sz="3600" b="1" dirty="0"/>
              <a:t> </a:t>
            </a:r>
            <a:r>
              <a:rPr lang="en-US" sz="3600" b="1" dirty="0" err="1"/>
              <a:t>xinh</a:t>
            </a:r>
            <a:r>
              <a:rPr lang="en-US" sz="3600" b="1" dirty="0"/>
              <a:t> </a:t>
            </a:r>
            <a:r>
              <a:rPr lang="en-US" sz="3600" b="1" dirty="0" err="1"/>
              <a:t>có</a:t>
            </a:r>
            <a:r>
              <a:rPr lang="en-US" sz="3600" b="1" dirty="0"/>
              <a:t> </a:t>
            </a:r>
            <a:r>
              <a:rPr lang="en-US" sz="3600" b="1" dirty="0" err="1"/>
              <a:t>bộ</a:t>
            </a:r>
            <a:r>
              <a:rPr lang="en-US" sz="3600" b="1" dirty="0"/>
              <a:t> </a:t>
            </a:r>
            <a:r>
              <a:rPr lang="en-US" sz="3600" b="1" dirty="0" err="1"/>
              <a:t>lông</a:t>
            </a:r>
            <a:r>
              <a:rPr lang="en-US" sz="3600" b="1" dirty="0"/>
              <a:t> </a:t>
            </a:r>
            <a:r>
              <a:rPr lang="en-US" sz="3600" b="1" dirty="0" err="1"/>
              <a:t>rất</a:t>
            </a:r>
            <a:r>
              <a:rPr lang="en-US" sz="3600" b="1" dirty="0"/>
              <a:t> </a:t>
            </a:r>
            <a:r>
              <a:rPr lang="en-US" sz="3600" b="1" dirty="0" err="1"/>
              <a:t>mượt</a:t>
            </a:r>
            <a:r>
              <a:rPr lang="en-US" sz="3600" b="1" dirty="0"/>
              <a:t>.</a:t>
            </a:r>
            <a:endParaRPr lang="en-US" sz="4000" b="1" dirty="0">
              <a:latin typeface="Arial" pitchFamily="34" charset="0"/>
              <a:ea typeface="Arial-Rounded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748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2077</TotalTime>
  <Words>298</Words>
  <Application>Microsoft Office PowerPoint</Application>
  <PresentationFormat>Custom</PresentationFormat>
  <Paragraphs>47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Rounded MT Bold</vt:lpstr>
      <vt:lpstr>Arial-Rounded</vt:lpstr>
      <vt:lpstr>Calibri</vt:lpstr>
      <vt:lpstr>OpenSans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Linhtu75@gmail.com</cp:lastModifiedBy>
  <cp:revision>315</cp:revision>
  <dcterms:created xsi:type="dcterms:W3CDTF">2020-12-08T15:48:47Z</dcterms:created>
  <dcterms:modified xsi:type="dcterms:W3CDTF">2026-02-02T09:08:31Z</dcterms:modified>
</cp:coreProperties>
</file>