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8" r:id="rId3"/>
    <p:sldMasterId id="2147483722" r:id="rId4"/>
    <p:sldMasterId id="2147483760" r:id="rId5"/>
  </p:sldMasterIdLst>
  <p:notesMasterIdLst>
    <p:notesMasterId r:id="rId20"/>
  </p:notesMasterIdLst>
  <p:sldIdLst>
    <p:sldId id="509" r:id="rId6"/>
    <p:sldId id="523" r:id="rId7"/>
    <p:sldId id="268" r:id="rId8"/>
    <p:sldId id="304" r:id="rId9"/>
    <p:sldId id="494" r:id="rId10"/>
    <p:sldId id="495" r:id="rId11"/>
    <p:sldId id="496" r:id="rId12"/>
    <p:sldId id="497" r:id="rId13"/>
    <p:sldId id="325" r:id="rId14"/>
    <p:sldId id="516" r:id="rId15"/>
    <p:sldId id="276" r:id="rId16"/>
    <p:sldId id="520" r:id="rId17"/>
    <p:sldId id="519" r:id="rId18"/>
    <p:sldId id="52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107" d="100"/>
          <a:sy n="107" d="100"/>
        </p:scale>
        <p:origin x="75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C20E2-6A4F-4649-8FEE-6F86815BC5FD}"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35D4B-7987-4B4D-B5BA-F731370483F6}" type="slidenum">
              <a:rPr lang="en-US" smtClean="0"/>
              <a:t>‹#›</a:t>
            </a:fld>
            <a:endParaRPr lang="en-US"/>
          </a:p>
        </p:txBody>
      </p:sp>
    </p:spTree>
    <p:extLst>
      <p:ext uri="{BB962C8B-B14F-4D97-AF65-F5344CB8AC3E}">
        <p14:creationId xmlns:p14="http://schemas.microsoft.com/office/powerpoint/2010/main" val="5211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63551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3020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0156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1236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C31AF9EF-69D9-4B7C-B250-E809EFC6FFDD}" type="slidenum">
              <a:rPr lang="en-US" smtClean="0"/>
              <a:t>10</a:t>
            </a:fld>
            <a:endParaRPr lang="en-US"/>
          </a:p>
        </p:txBody>
      </p:sp>
    </p:spTree>
    <p:extLst>
      <p:ext uri="{BB962C8B-B14F-4D97-AF65-F5344CB8AC3E}">
        <p14:creationId xmlns:p14="http://schemas.microsoft.com/office/powerpoint/2010/main" val="19054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089125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n w="0"/>
                <a:effectLst>
                  <a:outerShdw blurRad="38100" dist="25400" dir="5400000" algn="ctr" rotWithShape="0">
                    <a:srgbClr val="6E747A">
                      <a:alpha val="43000"/>
                    </a:srgbClr>
                  </a:outerShdw>
                </a:effectLst>
              </a:rPr>
              <a:t>Bản</a:t>
            </a:r>
            <a:r>
              <a:rPr lang="en-US" sz="1200" dirty="0">
                <a:ln w="0"/>
                <a:effectLst>
                  <a:outerShdw blurRad="38100" dist="25400" dir="5400000" algn="ctr" rotWithShape="0">
                    <a:srgbClr val="6E747A">
                      <a:alpha val="43000"/>
                    </a:srgbClr>
                  </a:outerShdw>
                </a:effectLst>
              </a:rPr>
              <a:t> </a:t>
            </a:r>
            <a:r>
              <a:rPr lang="en-US" sz="1200" dirty="0" err="1">
                <a:ln w="0"/>
                <a:effectLst>
                  <a:outerShdw blurRad="38100" dist="25400" dir="5400000" algn="ctr" rotWithShape="0">
                    <a:srgbClr val="6E747A">
                      <a:alpha val="43000"/>
                    </a:srgbClr>
                  </a:outerShdw>
                </a:effectLst>
              </a:rPr>
              <a:t>quyền</a:t>
            </a:r>
            <a:r>
              <a:rPr lang="en-US" sz="1200" dirty="0">
                <a:ln w="0"/>
                <a:effectLst>
                  <a:outerShdw blurRad="38100" dist="25400" dir="5400000" algn="ctr" rotWithShape="0">
                    <a:srgbClr val="6E747A">
                      <a:alpha val="43000"/>
                    </a:srgbClr>
                  </a:outerShdw>
                </a:effectLst>
              </a:rPr>
              <a:t> </a:t>
            </a:r>
            <a:r>
              <a:rPr lang="en-US" sz="1200" dirty="0" err="1">
                <a:ln w="0"/>
                <a:effectLst>
                  <a:outerShdw blurRad="38100" dist="25400" dir="5400000" algn="ctr" rotWithShape="0">
                    <a:srgbClr val="6E747A">
                      <a:alpha val="43000"/>
                    </a:srgbClr>
                  </a:outerShdw>
                </a:effectLst>
              </a:rPr>
              <a:t>thuộc</a:t>
            </a:r>
            <a:r>
              <a:rPr lang="en-US" sz="1200" dirty="0">
                <a:ln w="0"/>
                <a:effectLst>
                  <a:outerShdw blurRad="38100" dist="25400" dir="5400000" algn="ctr" rotWithShape="0">
                    <a:srgbClr val="6E747A">
                      <a:alpha val="43000"/>
                    </a:srgbClr>
                  </a:outerShdw>
                </a:effectLst>
              </a:rPr>
              <a:t> </a:t>
            </a:r>
            <a:r>
              <a:rPr lang="en-US" sz="1200" dirty="0" err="1">
                <a:ln w="0"/>
                <a:effectLst>
                  <a:outerShdw blurRad="38100" dist="25400" dir="5400000" algn="ctr" rotWithShape="0">
                    <a:srgbClr val="6E747A">
                      <a:alpha val="43000"/>
                    </a:srgbClr>
                  </a:outerShdw>
                </a:effectLst>
              </a:rPr>
              <a:t>về</a:t>
            </a:r>
            <a:r>
              <a:rPr lang="en-US" sz="1200" dirty="0">
                <a:ln w="0"/>
                <a:effectLst>
                  <a:outerShdw blurRad="38100" dist="25400" dir="5400000" algn="ctr" rotWithShape="0">
                    <a:srgbClr val="6E747A">
                      <a:alpha val="43000"/>
                    </a:srgbClr>
                  </a:outerShdw>
                </a:effectLst>
              </a:rPr>
              <a:t>: FB </a:t>
            </a:r>
            <a:r>
              <a:rPr lang="en-US" sz="1200" dirty="0" err="1">
                <a:ln w="0"/>
                <a:effectLst>
                  <a:outerShdw blurRad="38100" dist="25400" dir="5400000" algn="ctr" rotWithShape="0">
                    <a:srgbClr val="6E747A">
                      <a:alpha val="43000"/>
                    </a:srgbClr>
                  </a:outerShdw>
                </a:effectLst>
              </a:rPr>
              <a:t>Hương</a:t>
            </a:r>
            <a:r>
              <a:rPr lang="en-US" sz="1200" dirty="0">
                <a:ln w="0"/>
                <a:effectLst>
                  <a:outerShdw blurRad="38100" dist="25400" dir="5400000" algn="ctr" rotWithShape="0">
                    <a:srgbClr val="6E747A">
                      <a:alpha val="43000"/>
                    </a:srgbClr>
                  </a:outerShdw>
                </a:effectLst>
              </a:rPr>
              <a:t> </a:t>
            </a:r>
            <a:r>
              <a:rPr lang="en-US" sz="1200" dirty="0" err="1">
                <a:ln w="0"/>
                <a:effectLst>
                  <a:outerShdw blurRad="38100" dist="25400" dir="5400000" algn="ctr" rotWithShape="0">
                    <a:srgbClr val="6E747A">
                      <a:alpha val="43000"/>
                    </a:srgbClr>
                  </a:outerShdw>
                </a:effectLst>
              </a:rPr>
              <a:t>Thảo</a:t>
            </a:r>
            <a:r>
              <a:rPr lang="en-US" sz="1200">
                <a:ln w="0"/>
                <a:effectLst>
                  <a:outerShdw blurRad="38100" dist="25400" dir="5400000" algn="ctr" rotWithShape="0">
                    <a:srgbClr val="6E747A">
                      <a:alpha val="43000"/>
                    </a:srgbClr>
                  </a:outerShdw>
                </a:effectLst>
              </a:rPr>
              <a:t> - https://www.facebook.com/huongthaoGADT/</a:t>
            </a:r>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23142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n w="0"/>
                <a:effectLst>
                  <a:outerShdw blurRad="38100" dist="25400" dir="5400000" algn="ctr" rotWithShape="0">
                    <a:srgbClr val="6E747A">
                      <a:alpha val="43000"/>
                    </a:srgbClr>
                  </a:outerShdw>
                </a:effectLst>
              </a:rPr>
              <a:t>Bản</a:t>
            </a:r>
            <a:r>
              <a:rPr lang="en-US" sz="1200" dirty="0">
                <a:ln w="0"/>
                <a:effectLst>
                  <a:outerShdw blurRad="38100" dist="25400" dir="5400000" algn="ctr" rotWithShape="0">
                    <a:srgbClr val="6E747A">
                      <a:alpha val="43000"/>
                    </a:srgbClr>
                  </a:outerShdw>
                </a:effectLst>
              </a:rPr>
              <a:t> </a:t>
            </a:r>
            <a:r>
              <a:rPr lang="en-US" sz="1200" dirty="0" err="1">
                <a:ln w="0"/>
                <a:effectLst>
                  <a:outerShdw blurRad="38100" dist="25400" dir="5400000" algn="ctr" rotWithShape="0">
                    <a:srgbClr val="6E747A">
                      <a:alpha val="43000"/>
                    </a:srgbClr>
                  </a:outerShdw>
                </a:effectLst>
              </a:rPr>
              <a:t>quyền</a:t>
            </a:r>
            <a:r>
              <a:rPr lang="en-US" sz="1200" dirty="0">
                <a:ln w="0"/>
                <a:effectLst>
                  <a:outerShdw blurRad="38100" dist="25400" dir="5400000" algn="ctr" rotWithShape="0">
                    <a:srgbClr val="6E747A">
                      <a:alpha val="43000"/>
                    </a:srgbClr>
                  </a:outerShdw>
                </a:effectLst>
              </a:rPr>
              <a:t> </a:t>
            </a:r>
            <a:r>
              <a:rPr lang="en-US" sz="1200" dirty="0" err="1">
                <a:ln w="0"/>
                <a:effectLst>
                  <a:outerShdw blurRad="38100" dist="25400" dir="5400000" algn="ctr" rotWithShape="0">
                    <a:srgbClr val="6E747A">
                      <a:alpha val="43000"/>
                    </a:srgbClr>
                  </a:outerShdw>
                </a:effectLst>
              </a:rPr>
              <a:t>thuộc</a:t>
            </a:r>
            <a:r>
              <a:rPr lang="en-US" sz="1200" dirty="0">
                <a:ln w="0"/>
                <a:effectLst>
                  <a:outerShdw blurRad="38100" dist="25400" dir="5400000" algn="ctr" rotWithShape="0">
                    <a:srgbClr val="6E747A">
                      <a:alpha val="43000"/>
                    </a:srgbClr>
                  </a:outerShdw>
                </a:effectLst>
              </a:rPr>
              <a:t> </a:t>
            </a:r>
            <a:r>
              <a:rPr lang="en-US" sz="1200" dirty="0" err="1">
                <a:ln w="0"/>
                <a:effectLst>
                  <a:outerShdw blurRad="38100" dist="25400" dir="5400000" algn="ctr" rotWithShape="0">
                    <a:srgbClr val="6E747A">
                      <a:alpha val="43000"/>
                    </a:srgbClr>
                  </a:outerShdw>
                </a:effectLst>
              </a:rPr>
              <a:t>về</a:t>
            </a:r>
            <a:r>
              <a:rPr lang="en-US" sz="1200" dirty="0">
                <a:ln w="0"/>
                <a:effectLst>
                  <a:outerShdw blurRad="38100" dist="25400" dir="5400000" algn="ctr" rotWithShape="0">
                    <a:srgbClr val="6E747A">
                      <a:alpha val="43000"/>
                    </a:srgbClr>
                  </a:outerShdw>
                </a:effectLst>
              </a:rPr>
              <a:t>: FB </a:t>
            </a:r>
            <a:r>
              <a:rPr lang="en-US" sz="1200" dirty="0" err="1">
                <a:ln w="0"/>
                <a:effectLst>
                  <a:outerShdw blurRad="38100" dist="25400" dir="5400000" algn="ctr" rotWithShape="0">
                    <a:srgbClr val="6E747A">
                      <a:alpha val="43000"/>
                    </a:srgbClr>
                  </a:outerShdw>
                </a:effectLst>
              </a:rPr>
              <a:t>Hương</a:t>
            </a:r>
            <a:r>
              <a:rPr lang="en-US" sz="1200" dirty="0">
                <a:ln w="0"/>
                <a:effectLst>
                  <a:outerShdw blurRad="38100" dist="25400" dir="5400000" algn="ctr" rotWithShape="0">
                    <a:srgbClr val="6E747A">
                      <a:alpha val="43000"/>
                    </a:srgbClr>
                  </a:outerShdw>
                </a:effectLst>
              </a:rPr>
              <a:t> </a:t>
            </a:r>
            <a:r>
              <a:rPr lang="en-US" sz="1200" dirty="0" err="1">
                <a:ln w="0"/>
                <a:effectLst>
                  <a:outerShdw blurRad="38100" dist="25400" dir="5400000" algn="ctr" rotWithShape="0">
                    <a:srgbClr val="6E747A">
                      <a:alpha val="43000"/>
                    </a:srgbClr>
                  </a:outerShdw>
                </a:effectLst>
              </a:rPr>
              <a:t>Thảo</a:t>
            </a:r>
            <a:r>
              <a:rPr lang="en-US" sz="1200" dirty="0">
                <a:ln w="0"/>
                <a:effectLst>
                  <a:outerShdw blurRad="38100" dist="25400" dir="5400000" algn="ctr" rotWithShape="0">
                    <a:srgbClr val="6E747A">
                      <a:alpha val="43000"/>
                    </a:srgbClr>
                  </a:outerShdw>
                </a:effectLst>
              </a:rPr>
              <a:t> - https://www.facebook.com/huongthaoGADT/</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57391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FC7BF0-0F9F-4250-8448-99D98C14468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0059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F6199F-9AE4-45D4-B2DC-EE9C8D19449C}"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1691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75929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427044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41809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48884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99618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67893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45004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513250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90912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9694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399109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7294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41521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788939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7285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33991155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973960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741835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896084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910906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2026/2/2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51241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F6199F-9AE4-45D4-B2DC-EE9C8D19449C}"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1150418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2026/2/2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567634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2026/2/2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760615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25168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039661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363545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80078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302834"/>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803977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9632082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65401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F6199F-9AE4-45D4-B2DC-EE9C8D19449C}"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1102298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730527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839626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56549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91564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61980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52119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61305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28595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80562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829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F6199F-9AE4-45D4-B2DC-EE9C8D19449C}"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37674918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62986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793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95155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2874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6267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171559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881591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5124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55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F6199F-9AE4-45D4-B2DC-EE9C8D19449C}"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44303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6199F-9AE4-45D4-B2DC-EE9C8D19449C}"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1307852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39750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181096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AF6199F-9AE4-45D4-B2DC-EE9C8D19449C}" type="datetimeFigureOut">
              <a:rPr lang="en-US" smtClean="0"/>
              <a:t>2/2/2026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996DD1F-5C14-4F73-98CB-D9283BC8DB38}" type="slidenum">
              <a:rPr lang="en-US" smtClean="0"/>
              <a:t>‹#›</a:t>
            </a:fld>
            <a:endParaRPr lang="en-US"/>
          </a:p>
        </p:txBody>
      </p:sp>
    </p:spTree>
    <p:extLst>
      <p:ext uri="{BB962C8B-B14F-4D97-AF65-F5344CB8AC3E}">
        <p14:creationId xmlns:p14="http://schemas.microsoft.com/office/powerpoint/2010/main" val="1782494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8254955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2026/2/2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8889422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65121165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13619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hyperlink" Target="https://www.facebook.com/huongthaoGADT"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E3BB1-A908-D740-C75D-AF1CE19C957C}"/>
              </a:ext>
            </a:extLst>
          </p:cNvPr>
          <p:cNvPicPr>
            <a:picLocks noChangeAspect="1"/>
          </p:cNvPicPr>
          <p:nvPr/>
        </p:nvPicPr>
        <p:blipFill>
          <a:blip r:embed="rId2"/>
          <a:stretch>
            <a:fillRect/>
          </a:stretch>
        </p:blipFill>
        <p:spPr>
          <a:xfrm>
            <a:off x="2488584" y="11009"/>
            <a:ext cx="7005040" cy="68469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05023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3019243" y="0"/>
            <a:ext cx="7001058" cy="6657609"/>
          </a:xfrm>
          <a:prstGeom prst="rect">
            <a:avLst/>
          </a:prstGeom>
        </p:spPr>
      </p:pic>
      <p:pic>
        <p:nvPicPr>
          <p:cNvPr id="7" name="图片 6"/>
          <p:cNvPicPr>
            <a:picLocks noChangeAspect="1"/>
          </p:cNvPicPr>
          <p:nvPr/>
        </p:nvPicPr>
        <p:blipFill>
          <a:blip r:embed="rId4"/>
          <a:stretch>
            <a:fillRect/>
          </a:stretch>
        </p:blipFill>
        <p:spPr>
          <a:xfrm>
            <a:off x="0" y="4838467"/>
            <a:ext cx="12192000" cy="2019533"/>
          </a:xfrm>
          <a:prstGeom prst="rect">
            <a:avLst/>
          </a:prstGeom>
        </p:spPr>
      </p:pic>
      <p:pic>
        <p:nvPicPr>
          <p:cNvPr id="8" name="图片 7"/>
          <p:cNvPicPr>
            <a:picLocks noChangeAspect="1"/>
          </p:cNvPicPr>
          <p:nvPr/>
        </p:nvPicPr>
        <p:blipFill>
          <a:blip r:embed="rId5"/>
          <a:stretch>
            <a:fillRect/>
          </a:stretch>
        </p:blipFill>
        <p:spPr>
          <a:xfrm>
            <a:off x="678075" y="2803200"/>
            <a:ext cx="4511250" cy="3273750"/>
          </a:xfrm>
          <a:prstGeom prst="rect">
            <a:avLst/>
          </a:prstGeom>
        </p:spPr>
      </p:pic>
      <p:pic>
        <p:nvPicPr>
          <p:cNvPr id="9" name="图片 8"/>
          <p:cNvPicPr>
            <a:picLocks noChangeAspect="1"/>
          </p:cNvPicPr>
          <p:nvPr/>
        </p:nvPicPr>
        <p:blipFill>
          <a:blip r:embed="rId6"/>
          <a:stretch>
            <a:fillRect/>
          </a:stretch>
        </p:blipFill>
        <p:spPr>
          <a:xfrm>
            <a:off x="7921200" y="3805468"/>
            <a:ext cx="3623100" cy="2624507"/>
          </a:xfrm>
          <a:prstGeom prst="rect">
            <a:avLst/>
          </a:prstGeom>
        </p:spPr>
      </p:pic>
      <p:sp>
        <p:nvSpPr>
          <p:cNvPr id="15" name="文本框 14"/>
          <p:cNvSpPr/>
          <p:nvPr/>
        </p:nvSpPr>
        <p:spPr>
          <a:xfrm>
            <a:off x="4832042" y="1658461"/>
            <a:ext cx="4270159" cy="2554545"/>
          </a:xfrm>
          <a:prstGeom prst="rect">
            <a:avLst/>
          </a:prstGeom>
          <a:noFill/>
          <a:ln w="9525">
            <a:noFill/>
          </a:ln>
        </p:spPr>
        <p:txBody>
          <a:bodyPr wrap="square">
            <a:spAutoFit/>
          </a:bodyPr>
          <a:lstStyle/>
          <a:p>
            <a:pPr lvl="0" algn="ctr">
              <a:defRPr/>
            </a:pPr>
            <a:r>
              <a:rPr lang="vi-VN" altLang="zh-CN" sz="4000" b="1" dirty="0">
                <a:solidFill>
                  <a:srgbClr val="FFA400"/>
                </a:solidFill>
                <a:latin typeface="Arial-Rounded" panose="020B0500000000000000" pitchFamily="34" charset="0"/>
                <a:ea typeface="Arial-Rounded" panose="020B0500000000000000" pitchFamily="34" charset="0"/>
                <a:cs typeface="Arial-Rounded" panose="020B0500000000000000" pitchFamily="34" charset="0"/>
              </a:rPr>
              <a:t>Từ nào trong bài thơ cho thấy hạt thóc tự kể chuyên về mình?</a:t>
            </a:r>
          </a:p>
        </p:txBody>
      </p:sp>
      <p:pic>
        <p:nvPicPr>
          <p:cNvPr id="16" name="图片 15"/>
          <p:cNvPicPr>
            <a:picLocks noChangeAspect="1"/>
          </p:cNvPicPr>
          <p:nvPr/>
        </p:nvPicPr>
        <p:blipFill>
          <a:blip r:embed="rId7"/>
          <a:stretch>
            <a:fillRect/>
          </a:stretch>
        </p:blipFill>
        <p:spPr>
          <a:xfrm>
            <a:off x="8815688" y="556174"/>
            <a:ext cx="2874119" cy="1188679"/>
          </a:xfrm>
          <a:prstGeom prst="rect">
            <a:avLst/>
          </a:prstGeom>
        </p:spPr>
      </p:pic>
      <p:sp>
        <p:nvSpPr>
          <p:cNvPr id="10" name="Slide Number Placeholder 5">
            <a:extLst>
              <a:ext uri="{FF2B5EF4-FFF2-40B4-BE49-F238E27FC236}">
                <a16:creationId xmlns:a16="http://schemas.microsoft.com/office/drawing/2014/main" id="{96D56CC1-7C2D-4A60-8E43-0183BD2940E1}"/>
              </a:ext>
            </a:extLst>
          </p:cNvPr>
          <p:cNvSpPr txBox="1">
            <a:spLocks/>
          </p:cNvSpPr>
          <p:nvPr/>
        </p:nvSpPr>
        <p:spPr>
          <a:xfrm>
            <a:off x="9251950" y="0"/>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i="1"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372941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4F6DF6A-9EA2-46D0-BBF9-346004E0BA9D}"/>
              </a:ext>
            </a:extLst>
          </p:cNvPr>
          <p:cNvCxnSpPr>
            <a:cxnSpLocks/>
          </p:cNvCxnSpPr>
          <p:nvPr/>
        </p:nvCxnSpPr>
        <p:spPr>
          <a:xfrm>
            <a:off x="774716" y="2552604"/>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sp>
        <p:nvSpPr>
          <p:cNvPr id="22" name="TextBox 21"/>
          <p:cNvSpPr txBox="1"/>
          <p:nvPr/>
        </p:nvSpPr>
        <p:spPr>
          <a:xfrm>
            <a:off x="6837196" y="1859114"/>
            <a:ext cx="5860237" cy="206210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Dẫu hình hài bé nhỏ</a:t>
            </a:r>
          </a:p>
          <a:p>
            <a:r>
              <a:rPr lang="en-US" sz="3200">
                <a:latin typeface="Times New Roman" panose="02020603050405020304" pitchFamily="18" charset="0"/>
                <a:cs typeface="Times New Roman" panose="02020603050405020304" pitchFamily="18" charset="0"/>
              </a:rPr>
              <a:t>Tôi trải cả bốn mùa</a:t>
            </a:r>
          </a:p>
          <a:p>
            <a:r>
              <a:rPr lang="en-US" sz="3200">
                <a:latin typeface="Times New Roman" panose="02020603050405020304" pitchFamily="18" charset="0"/>
                <a:cs typeface="Times New Roman" panose="02020603050405020304" pitchFamily="18" charset="0"/>
              </a:rPr>
              <a:t>Dẫu bây giờ bình dị </a:t>
            </a:r>
          </a:p>
          <a:p>
            <a:r>
              <a:rPr lang="en-US" sz="3200">
                <a:latin typeface="Times New Roman" panose="02020603050405020304" pitchFamily="18" charset="0"/>
                <a:cs typeface="Times New Roman" panose="02020603050405020304" pitchFamily="18" charset="0"/>
              </a:rPr>
              <a:t>Tôi có từ ngàn xưa.</a:t>
            </a:r>
          </a:p>
        </p:txBody>
      </p:sp>
      <p:sp>
        <p:nvSpPr>
          <p:cNvPr id="23" name="TextBox 22"/>
          <p:cNvSpPr txBox="1"/>
          <p:nvPr/>
        </p:nvSpPr>
        <p:spPr>
          <a:xfrm>
            <a:off x="6993344" y="4303455"/>
            <a:ext cx="6191362" cy="255454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Tôi chỉ là hạt thóc</a:t>
            </a:r>
          </a:p>
          <a:p>
            <a:r>
              <a:rPr lang="en-US" sz="3200">
                <a:latin typeface="Times New Roman" panose="02020603050405020304" pitchFamily="18" charset="0"/>
                <a:cs typeface="Times New Roman" panose="02020603050405020304" pitchFamily="18" charset="0"/>
              </a:rPr>
              <a:t>Không biết hát biết cười</a:t>
            </a:r>
          </a:p>
          <a:p>
            <a:r>
              <a:rPr lang="en-US" sz="3200">
                <a:latin typeface="Times New Roman" panose="02020603050405020304" pitchFamily="18" charset="0"/>
                <a:cs typeface="Times New Roman" panose="02020603050405020304" pitchFamily="18" charset="0"/>
              </a:rPr>
              <a:t>Nhưng tôi luôn có ích</a:t>
            </a:r>
          </a:p>
          <a:p>
            <a:r>
              <a:rPr lang="en-US" sz="3200">
                <a:latin typeface="Times New Roman" panose="02020603050405020304" pitchFamily="18" charset="0"/>
                <a:cs typeface="Times New Roman" panose="02020603050405020304" pitchFamily="18" charset="0"/>
              </a:rPr>
              <a:t>Vì nuôi sống con người.</a:t>
            </a:r>
          </a:p>
          <a:p>
            <a:endParaRPr lang="en-US" sz="3200">
              <a:latin typeface="Times New Roman" panose="02020603050405020304" pitchFamily="18" charset="0"/>
              <a:cs typeface="Times New Roman" panose="02020603050405020304" pitchFamily="18" charset="0"/>
            </a:endParaRPr>
          </a:p>
        </p:txBody>
      </p:sp>
      <p:sp>
        <p:nvSpPr>
          <p:cNvPr id="24" name="TextBox 23"/>
          <p:cNvSpPr txBox="1"/>
          <p:nvPr/>
        </p:nvSpPr>
        <p:spPr>
          <a:xfrm>
            <a:off x="703687" y="2036712"/>
            <a:ext cx="5422155" cy="206210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Tôi chỉ là hạt thóc</a:t>
            </a:r>
          </a:p>
          <a:p>
            <a:r>
              <a:rPr lang="en-US" sz="3200">
                <a:latin typeface="Times New Roman" panose="02020603050405020304" pitchFamily="18" charset="0"/>
                <a:cs typeface="Times New Roman" panose="02020603050405020304" pitchFamily="18" charset="0"/>
              </a:rPr>
              <a:t>Sinh ra trên cánh đồng</a:t>
            </a:r>
          </a:p>
          <a:p>
            <a:r>
              <a:rPr lang="en-US" sz="3200">
                <a:latin typeface="Times New Roman" panose="02020603050405020304" pitchFamily="18" charset="0"/>
                <a:cs typeface="Times New Roman" panose="02020603050405020304" pitchFamily="18" charset="0"/>
              </a:rPr>
              <a:t>Giấu trong mình câu chuyện</a:t>
            </a:r>
          </a:p>
          <a:p>
            <a:r>
              <a:rPr lang="en-US" sz="3200">
                <a:latin typeface="Times New Roman" panose="02020603050405020304" pitchFamily="18" charset="0"/>
                <a:cs typeface="Times New Roman" panose="02020603050405020304" pitchFamily="18" charset="0"/>
              </a:rPr>
              <a:t>Một cuộc đời bão dông.</a:t>
            </a:r>
          </a:p>
        </p:txBody>
      </p:sp>
      <p:sp>
        <p:nvSpPr>
          <p:cNvPr id="25" name="TextBox 24"/>
          <p:cNvSpPr txBox="1"/>
          <p:nvPr/>
        </p:nvSpPr>
        <p:spPr>
          <a:xfrm>
            <a:off x="691457" y="4271396"/>
            <a:ext cx="4801926" cy="206210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Tôi ngậm ánh nắng sớm</a:t>
            </a:r>
          </a:p>
          <a:p>
            <a:r>
              <a:rPr lang="en-US" sz="3200">
                <a:latin typeface="Times New Roman" panose="02020603050405020304" pitchFamily="18" charset="0"/>
                <a:cs typeface="Times New Roman" panose="02020603050405020304" pitchFamily="18" charset="0"/>
              </a:rPr>
              <a:t>Tôi uống giọt sương mai</a:t>
            </a:r>
          </a:p>
          <a:p>
            <a:r>
              <a:rPr lang="en-US" sz="3200">
                <a:latin typeface="Times New Roman" panose="02020603050405020304" pitchFamily="18" charset="0"/>
                <a:cs typeface="Times New Roman" panose="02020603050405020304" pitchFamily="18" charset="0"/>
              </a:rPr>
              <a:t>Tôi sống qua bão lũ</a:t>
            </a:r>
          </a:p>
          <a:p>
            <a:r>
              <a:rPr lang="en-US" sz="3200">
                <a:latin typeface="Times New Roman" panose="02020603050405020304" pitchFamily="18" charset="0"/>
                <a:cs typeface="Times New Roman" panose="02020603050405020304" pitchFamily="18" charset="0"/>
              </a:rPr>
              <a:t>Tôi chịu nhiều thiên tai.</a:t>
            </a:r>
          </a:p>
        </p:txBody>
      </p:sp>
      <p:sp>
        <p:nvSpPr>
          <p:cNvPr id="27" name="Text Box 3"/>
          <p:cNvSpPr txBox="1"/>
          <p:nvPr/>
        </p:nvSpPr>
        <p:spPr>
          <a:xfrm>
            <a:off x="2876404" y="1453247"/>
            <a:ext cx="56443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3200" b="1" i="0" u="none" strike="noStrike" kern="1200" cap="none" spc="0" normalizeH="0" noProof="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thóc </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F4F6DF6A-9EA2-46D0-BBF9-346004E0BA9D}"/>
              </a:ext>
            </a:extLst>
          </p:cNvPr>
          <p:cNvCxnSpPr>
            <a:cxnSpLocks/>
          </p:cNvCxnSpPr>
          <p:nvPr/>
        </p:nvCxnSpPr>
        <p:spPr>
          <a:xfrm>
            <a:off x="774716" y="4803627"/>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29" name="Straight Connector 28">
            <a:extLst>
              <a:ext uri="{FF2B5EF4-FFF2-40B4-BE49-F238E27FC236}">
                <a16:creationId xmlns:a16="http://schemas.microsoft.com/office/drawing/2014/main" id="{F4F6DF6A-9EA2-46D0-BBF9-346004E0BA9D}"/>
              </a:ext>
            </a:extLst>
          </p:cNvPr>
          <p:cNvCxnSpPr>
            <a:cxnSpLocks/>
          </p:cNvCxnSpPr>
          <p:nvPr/>
        </p:nvCxnSpPr>
        <p:spPr>
          <a:xfrm>
            <a:off x="774716" y="5302447"/>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30" name="Straight Connector 29">
            <a:extLst>
              <a:ext uri="{FF2B5EF4-FFF2-40B4-BE49-F238E27FC236}">
                <a16:creationId xmlns:a16="http://schemas.microsoft.com/office/drawing/2014/main" id="{F4F6DF6A-9EA2-46D0-BBF9-346004E0BA9D}"/>
              </a:ext>
            </a:extLst>
          </p:cNvPr>
          <p:cNvCxnSpPr>
            <a:cxnSpLocks/>
          </p:cNvCxnSpPr>
          <p:nvPr/>
        </p:nvCxnSpPr>
        <p:spPr>
          <a:xfrm>
            <a:off x="774716" y="5769640"/>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31" name="Straight Connector 30">
            <a:extLst>
              <a:ext uri="{FF2B5EF4-FFF2-40B4-BE49-F238E27FC236}">
                <a16:creationId xmlns:a16="http://schemas.microsoft.com/office/drawing/2014/main" id="{F4F6DF6A-9EA2-46D0-BBF9-346004E0BA9D}"/>
              </a:ext>
            </a:extLst>
          </p:cNvPr>
          <p:cNvCxnSpPr>
            <a:cxnSpLocks/>
          </p:cNvCxnSpPr>
          <p:nvPr/>
        </p:nvCxnSpPr>
        <p:spPr>
          <a:xfrm>
            <a:off x="743898" y="6234335"/>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32" name="Straight Connector 31">
            <a:extLst>
              <a:ext uri="{FF2B5EF4-FFF2-40B4-BE49-F238E27FC236}">
                <a16:creationId xmlns:a16="http://schemas.microsoft.com/office/drawing/2014/main" id="{F4F6DF6A-9EA2-46D0-BBF9-346004E0BA9D}"/>
              </a:ext>
            </a:extLst>
          </p:cNvPr>
          <p:cNvCxnSpPr>
            <a:cxnSpLocks/>
          </p:cNvCxnSpPr>
          <p:nvPr/>
        </p:nvCxnSpPr>
        <p:spPr>
          <a:xfrm>
            <a:off x="6993344" y="2840146"/>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33" name="Straight Connector 32">
            <a:extLst>
              <a:ext uri="{FF2B5EF4-FFF2-40B4-BE49-F238E27FC236}">
                <a16:creationId xmlns:a16="http://schemas.microsoft.com/office/drawing/2014/main" id="{F4F6DF6A-9EA2-46D0-BBF9-346004E0BA9D}"/>
              </a:ext>
            </a:extLst>
          </p:cNvPr>
          <p:cNvCxnSpPr>
            <a:cxnSpLocks/>
          </p:cNvCxnSpPr>
          <p:nvPr/>
        </p:nvCxnSpPr>
        <p:spPr>
          <a:xfrm>
            <a:off x="6993344" y="3805928"/>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34" name="Straight Connector 33">
            <a:extLst>
              <a:ext uri="{FF2B5EF4-FFF2-40B4-BE49-F238E27FC236}">
                <a16:creationId xmlns:a16="http://schemas.microsoft.com/office/drawing/2014/main" id="{F4F6DF6A-9EA2-46D0-BBF9-346004E0BA9D}"/>
              </a:ext>
            </a:extLst>
          </p:cNvPr>
          <p:cNvCxnSpPr>
            <a:cxnSpLocks/>
          </p:cNvCxnSpPr>
          <p:nvPr/>
        </p:nvCxnSpPr>
        <p:spPr>
          <a:xfrm>
            <a:off x="7053304" y="4817044"/>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35" name="Straight Connector 34">
            <a:extLst>
              <a:ext uri="{FF2B5EF4-FFF2-40B4-BE49-F238E27FC236}">
                <a16:creationId xmlns:a16="http://schemas.microsoft.com/office/drawing/2014/main" id="{F4F6DF6A-9EA2-46D0-BBF9-346004E0BA9D}"/>
              </a:ext>
            </a:extLst>
          </p:cNvPr>
          <p:cNvCxnSpPr>
            <a:cxnSpLocks/>
          </p:cNvCxnSpPr>
          <p:nvPr/>
        </p:nvCxnSpPr>
        <p:spPr>
          <a:xfrm>
            <a:off x="8287286" y="5769640"/>
            <a:ext cx="466970" cy="0"/>
          </a:xfrm>
          <a:prstGeom prst="line">
            <a:avLst/>
          </a:prstGeom>
          <a:ln w="28575"/>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inVertic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arn(inVertical)">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arn(inVertical)">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barn(inVertical)">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barn(inVertical)">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5283200" y="239184"/>
            <a:ext cx="6682317" cy="6618816"/>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872480" y="3605106"/>
            <a:ext cx="5791200" cy="1298102"/>
          </a:xfrm>
          <a:prstGeom prst="rect">
            <a:avLst/>
          </a:prstGeom>
          <a:noFill/>
          <a:ln w="9525">
            <a:noFill/>
          </a:ln>
        </p:spPr>
        <p:txBody>
          <a:bodyPr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Đóng vai hạt thóc, tự giới thiệu về mình</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hlinkClick r:id="rId6"/>
            <a:extLst>
              <a:ext uri="{FF2B5EF4-FFF2-40B4-BE49-F238E27FC236}">
                <a16:creationId xmlns:a16="http://schemas.microsoft.com/office/drawing/2014/main" id="{E66810D8-F98B-440D-A050-864C0D26D88F}"/>
              </a:ext>
            </a:extLst>
          </p:cNvPr>
          <p:cNvSpPr txBox="1"/>
          <p:nvPr/>
        </p:nvSpPr>
        <p:spPr>
          <a:xfrm>
            <a:off x="10001250" y="94140"/>
            <a:ext cx="2438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Lucida Calligraphy" panose="03010101010101010101" pitchFamily="66" charset="0"/>
                <a:ea typeface="+mn-ea"/>
                <a:cs typeface="+mn-cs"/>
              </a:rPr>
              <a:t>LH: </a:t>
            </a:r>
            <a:r>
              <a:rPr kumimoji="0" lang="en-US" sz="1800" b="1" i="0" u="none" strike="noStrike" kern="1200" cap="none" spc="0" normalizeH="0" baseline="0" noProof="0" dirty="0" err="1">
                <a:ln>
                  <a:noFill/>
                </a:ln>
                <a:solidFill>
                  <a:srgbClr val="FF0000"/>
                </a:solidFill>
                <a:effectLst/>
                <a:uLnTx/>
                <a:uFillTx/>
                <a:latin typeface="Lucida Calligraphy" panose="03010101010101010101" pitchFamily="66" charset="0"/>
                <a:ea typeface="+mn-ea"/>
                <a:cs typeface="+mn-cs"/>
              </a:rPr>
              <a:t>Hương</a:t>
            </a:r>
            <a:r>
              <a:rPr kumimoji="0" lang="en-US" sz="1800" b="1" i="0" u="none" strike="noStrike" kern="1200" cap="none" spc="0" normalizeH="0" baseline="0" noProof="0" dirty="0">
                <a:ln>
                  <a:noFill/>
                </a:ln>
                <a:solidFill>
                  <a:srgbClr val="FF0000"/>
                </a:solidFill>
                <a:effectLst/>
                <a:uLnTx/>
                <a:uFillTx/>
                <a:latin typeface="Lucida Calligraphy" panose="03010101010101010101" pitchFamily="66" charset="0"/>
                <a:ea typeface="+mn-ea"/>
                <a:cs typeface="+mn-cs"/>
              </a:rPr>
              <a:t> </a:t>
            </a:r>
            <a:r>
              <a:rPr kumimoji="0" lang="en-US" sz="1800" b="1" i="0" u="none" strike="noStrike" kern="1200" cap="none" spc="0" normalizeH="0" baseline="0" noProof="0" dirty="0" err="1">
                <a:ln>
                  <a:noFill/>
                </a:ln>
                <a:solidFill>
                  <a:srgbClr val="FF0000"/>
                </a:solidFill>
                <a:effectLst/>
                <a:uLnTx/>
                <a:uFillTx/>
                <a:latin typeface="Lucida Calligraphy" panose="03010101010101010101" pitchFamily="66" charset="0"/>
                <a:ea typeface="+mn-ea"/>
                <a:cs typeface="+mn-cs"/>
              </a:rPr>
              <a:t>Thảo</a:t>
            </a:r>
            <a:endParaRPr kumimoji="0" lang="en-US" sz="1800" b="1" i="0" u="none" strike="noStrike" kern="1200" cap="none" spc="0" normalizeH="0" baseline="0" noProof="0" dirty="0">
              <a:ln>
                <a:noFill/>
              </a:ln>
              <a:solidFill>
                <a:srgbClr val="FF0000"/>
              </a:solidFill>
              <a:effectLst/>
              <a:uLnTx/>
              <a:uFillTx/>
              <a:latin typeface="Lucida Calligraphy" panose="03010101010101010101" pitchFamily="66" charset="0"/>
              <a:ea typeface="+mn-ea"/>
              <a:cs typeface="+mn-cs"/>
            </a:endParaRPr>
          </a:p>
        </p:txBody>
      </p:sp>
    </p:spTree>
    <p:extLst>
      <p:ext uri="{BB962C8B-B14F-4D97-AF65-F5344CB8AC3E}">
        <p14:creationId xmlns:p14="http://schemas.microsoft.com/office/powerpoint/2010/main" val="77897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C3A1B5F-B1F7-48F4-BC3E-874787B7CD08}"/>
              </a:ext>
            </a:extLst>
          </p:cNvPr>
          <p:cNvSpPr/>
          <p:nvPr/>
        </p:nvSpPr>
        <p:spPr>
          <a:xfrm>
            <a:off x="1310640" y="1308100"/>
            <a:ext cx="9570720" cy="39420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là hạt thóc nhỏ. Tôi được sinh ra trên cánh đồng lúa vàng ươm. Tôi trải qua biết bao nắng mưa, sương giõ, bão lũ để nảy nở. Dẫu tôi mong manh, gầy guộc và nhỏ bé nhưng con người vẫn rất yêu quý và trân trọng tôi. Vì tôi đã nuôi sống con người hàng ngày.</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22312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3C0946B-8596-41AE-826C-CB1D0F7A13FD}"/>
              </a:ext>
            </a:extLst>
          </p:cNvPr>
          <p:cNvPicPr>
            <a:picLocks noChangeAspect="1"/>
          </p:cNvPicPr>
          <p:nvPr/>
        </p:nvPicPr>
        <p:blipFill rotWithShape="1">
          <a:blip r:embed="rId3">
            <a:extLst>
              <a:ext uri="{28A0092B-C50C-407E-A947-70E740481C1C}">
                <a14:useLocalDpi xmlns:a14="http://schemas.microsoft.com/office/drawing/2010/main" val="0"/>
              </a:ext>
            </a:extLst>
          </a:blip>
          <a:srcRect l="43854" b="76709"/>
          <a:stretch/>
        </p:blipFill>
        <p:spPr>
          <a:xfrm>
            <a:off x="6484912" y="-1276"/>
            <a:ext cx="5707087" cy="3430276"/>
          </a:xfrm>
          <a:prstGeom prst="rect">
            <a:avLst/>
          </a:prstGeom>
        </p:spPr>
      </p:pic>
      <p:pic>
        <p:nvPicPr>
          <p:cNvPr id="4" name="图片 3">
            <a:extLst>
              <a:ext uri="{FF2B5EF4-FFF2-40B4-BE49-F238E27FC236}">
                <a16:creationId xmlns:a16="http://schemas.microsoft.com/office/drawing/2014/main" id="{7D39A166-ECA0-478D-BA06-395C2FA9FFFE}"/>
              </a:ext>
            </a:extLst>
          </p:cNvPr>
          <p:cNvPicPr>
            <a:picLocks noChangeAspect="1"/>
          </p:cNvPicPr>
          <p:nvPr/>
        </p:nvPicPr>
        <p:blipFill rotWithShape="1">
          <a:blip r:embed="rId4">
            <a:extLst>
              <a:ext uri="{28A0092B-C50C-407E-A947-70E740481C1C}">
                <a14:useLocalDpi xmlns:a14="http://schemas.microsoft.com/office/drawing/2010/main" val="0"/>
              </a:ext>
            </a:extLst>
          </a:blip>
          <a:srcRect l="98" t="62109" r="28789" b="-55"/>
          <a:stretch/>
        </p:blipFill>
        <p:spPr>
          <a:xfrm>
            <a:off x="0" y="1388297"/>
            <a:ext cx="6502323" cy="5469703"/>
          </a:xfrm>
          <a:prstGeom prst="rect">
            <a:avLst/>
          </a:prstGeom>
        </p:spPr>
      </p:pic>
      <p:pic>
        <p:nvPicPr>
          <p:cNvPr id="5" name="图片 4">
            <a:extLst>
              <a:ext uri="{FF2B5EF4-FFF2-40B4-BE49-F238E27FC236}">
                <a16:creationId xmlns:a16="http://schemas.microsoft.com/office/drawing/2014/main" id="{1AF36C5B-544C-4465-BF68-E96543FA8EE3}"/>
              </a:ext>
            </a:extLst>
          </p:cNvPr>
          <p:cNvPicPr>
            <a:picLocks noChangeAspect="1"/>
          </p:cNvPicPr>
          <p:nvPr/>
        </p:nvPicPr>
        <p:blipFill rotWithShape="1">
          <a:blip r:embed="rId3">
            <a:extLst>
              <a:ext uri="{28A0092B-C50C-407E-A947-70E740481C1C}">
                <a14:useLocalDpi xmlns:a14="http://schemas.microsoft.com/office/drawing/2010/main" val="0"/>
              </a:ext>
            </a:extLst>
          </a:blip>
          <a:srcRect l="44445" t="61875" r="1276" b="171"/>
          <a:stretch/>
        </p:blipFill>
        <p:spPr>
          <a:xfrm>
            <a:off x="7240153" y="1880886"/>
            <a:ext cx="4951846" cy="5016911"/>
          </a:xfrm>
          <a:prstGeom prst="rect">
            <a:avLst/>
          </a:prstGeom>
        </p:spPr>
      </p:pic>
      <p:pic>
        <p:nvPicPr>
          <p:cNvPr id="3" name="图片 2">
            <a:extLst>
              <a:ext uri="{FF2B5EF4-FFF2-40B4-BE49-F238E27FC236}">
                <a16:creationId xmlns:a16="http://schemas.microsoft.com/office/drawing/2014/main" id="{C3DA95A3-DE1C-4F5B-AB72-03CDB6FF8C9D}"/>
              </a:ext>
            </a:extLst>
          </p:cNvPr>
          <p:cNvPicPr>
            <a:picLocks noChangeAspect="1"/>
          </p:cNvPicPr>
          <p:nvPr/>
        </p:nvPicPr>
        <p:blipFill rotWithShape="1">
          <a:blip r:embed="rId4">
            <a:extLst>
              <a:ext uri="{28A0092B-C50C-407E-A947-70E740481C1C}">
                <a14:useLocalDpi xmlns:a14="http://schemas.microsoft.com/office/drawing/2010/main" val="0"/>
              </a:ext>
            </a:extLst>
          </a:blip>
          <a:srcRect r="40821" b="72996"/>
          <a:stretch/>
        </p:blipFill>
        <p:spPr>
          <a:xfrm>
            <a:off x="1" y="0"/>
            <a:ext cx="5689678" cy="3761772"/>
          </a:xfrm>
          <a:prstGeom prst="rect">
            <a:avLst/>
          </a:prstGeom>
        </p:spPr>
      </p:pic>
      <p:grpSp>
        <p:nvGrpSpPr>
          <p:cNvPr id="16" name="组合 15">
            <a:extLst>
              <a:ext uri="{FF2B5EF4-FFF2-40B4-BE49-F238E27FC236}">
                <a16:creationId xmlns:a16="http://schemas.microsoft.com/office/drawing/2014/main" id="{F16612A4-CAB9-4A66-ABD4-F8503C3C5F37}"/>
              </a:ext>
            </a:extLst>
          </p:cNvPr>
          <p:cNvGrpSpPr/>
          <p:nvPr/>
        </p:nvGrpSpPr>
        <p:grpSpPr>
          <a:xfrm>
            <a:off x="2364936" y="2051505"/>
            <a:ext cx="7917564" cy="2665450"/>
            <a:chOff x="2364936" y="2051505"/>
            <a:chExt cx="7917564" cy="2665450"/>
          </a:xfrm>
        </p:grpSpPr>
        <p:sp>
          <p:nvSpPr>
            <p:cNvPr id="17" name="矩形 16">
              <a:extLst>
                <a:ext uri="{FF2B5EF4-FFF2-40B4-BE49-F238E27FC236}">
                  <a16:creationId xmlns:a16="http://schemas.microsoft.com/office/drawing/2014/main" id="{5B917BA8-C6A6-433D-9077-EF5F564C1CE1}"/>
                </a:ext>
              </a:extLst>
            </p:cNvPr>
            <p:cNvSpPr/>
            <p:nvPr/>
          </p:nvSpPr>
          <p:spPr>
            <a:xfrm>
              <a:off x="2428568" y="2128383"/>
              <a:ext cx="7816645" cy="251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8000" b="1" i="0" u="none" strike="noStrike" kern="1200" cap="none" spc="0" normalizeH="0" baseline="0" noProof="0" dirty="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sp>
          <p:nvSpPr>
            <p:cNvPr id="18" name="矩形 17">
              <a:extLst>
                <a:ext uri="{FF2B5EF4-FFF2-40B4-BE49-F238E27FC236}">
                  <a16:creationId xmlns:a16="http://schemas.microsoft.com/office/drawing/2014/main" id="{5F6365CF-F53D-43C6-BCE7-BF3FCA52DEDA}"/>
                </a:ext>
              </a:extLst>
            </p:cNvPr>
            <p:cNvSpPr/>
            <p:nvPr/>
          </p:nvSpPr>
          <p:spPr>
            <a:xfrm>
              <a:off x="2580968" y="2280784"/>
              <a:ext cx="7497097" cy="2251888"/>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sp>
          <p:nvSpPr>
            <p:cNvPr id="19" name="矩形 18">
              <a:extLst>
                <a:ext uri="{FF2B5EF4-FFF2-40B4-BE49-F238E27FC236}">
                  <a16:creationId xmlns:a16="http://schemas.microsoft.com/office/drawing/2014/main" id="{4EBA1B63-E0F8-43FE-8861-35B86B1DB06D}"/>
                </a:ext>
              </a:extLst>
            </p:cNvPr>
            <p:cNvSpPr/>
            <p:nvPr/>
          </p:nvSpPr>
          <p:spPr>
            <a:xfrm>
              <a:off x="2364936" y="2051505"/>
              <a:ext cx="294967" cy="321591"/>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sp>
          <p:nvSpPr>
            <p:cNvPr id="20" name="矩形 19">
              <a:extLst>
                <a:ext uri="{FF2B5EF4-FFF2-40B4-BE49-F238E27FC236}">
                  <a16:creationId xmlns:a16="http://schemas.microsoft.com/office/drawing/2014/main" id="{E9B24768-1EB9-4F89-84F2-F9E780B90DC9}"/>
                </a:ext>
              </a:extLst>
            </p:cNvPr>
            <p:cNvSpPr/>
            <p:nvPr/>
          </p:nvSpPr>
          <p:spPr>
            <a:xfrm>
              <a:off x="9987533" y="4395364"/>
              <a:ext cx="294967" cy="321591"/>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grpSp>
      <p:sp>
        <p:nvSpPr>
          <p:cNvPr id="27" name="矩形 26">
            <a:extLst>
              <a:ext uri="{FF2B5EF4-FFF2-40B4-BE49-F238E27FC236}">
                <a16:creationId xmlns:a16="http://schemas.microsoft.com/office/drawing/2014/main" id="{C32C0BDC-400A-4396-AE9E-FD83351A6C72}"/>
              </a:ext>
            </a:extLst>
          </p:cNvPr>
          <p:cNvSpPr/>
          <p:nvPr/>
        </p:nvSpPr>
        <p:spPr>
          <a:xfrm>
            <a:off x="2716675" y="2668198"/>
            <a:ext cx="7366120" cy="120032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A26D3D"/>
                </a:solidFill>
                <a:effectLst/>
                <a:uLnTx/>
                <a:uFillTx/>
                <a:latin typeface="Arial" panose="020B0604020202020204" pitchFamily="34" charset="0"/>
                <a:ea typeface="小单纯体" panose="02010601030101010101" pitchFamily="2" charset="-122"/>
                <a:cs typeface="Arial" panose="020B0604020202020204" pitchFamily="34" charset="0"/>
              </a:rPr>
              <a:t>Củng</a:t>
            </a:r>
            <a:r>
              <a:rPr kumimoji="0" lang="en-US" altLang="zh-CN" sz="7200" b="1" i="0" u="none" strike="noStrike" kern="1200" cap="none" spc="0" normalizeH="0" baseline="0" noProof="0" dirty="0">
                <a:ln>
                  <a:noFill/>
                </a:ln>
                <a:solidFill>
                  <a:srgbClr val="A26D3D"/>
                </a:solidFill>
                <a:effectLst/>
                <a:uLnTx/>
                <a:uFillTx/>
                <a:latin typeface="Arial" panose="020B0604020202020204" pitchFamily="34" charset="0"/>
                <a:ea typeface="小单纯体" panose="02010601030101010101" pitchFamily="2" charset="-122"/>
                <a:cs typeface="Arial" panose="020B0604020202020204" pitchFamily="34" charset="0"/>
              </a:rPr>
              <a:t> </a:t>
            </a:r>
            <a:r>
              <a:rPr kumimoji="0" lang="en-US" altLang="zh-CN" sz="7200" b="1" i="0" u="none" strike="noStrike" kern="1200" cap="none" spc="0" normalizeH="0" baseline="0" noProof="0" dirty="0" err="1">
                <a:ln>
                  <a:noFill/>
                </a:ln>
                <a:solidFill>
                  <a:srgbClr val="A26D3D"/>
                </a:solidFill>
                <a:effectLst/>
                <a:uLnTx/>
                <a:uFillTx/>
                <a:latin typeface="Arial" panose="020B0604020202020204" pitchFamily="34" charset="0"/>
                <a:ea typeface="小单纯体" panose="02010601030101010101" pitchFamily="2" charset="-122"/>
                <a:cs typeface="Arial" panose="020B0604020202020204" pitchFamily="34" charset="0"/>
              </a:rPr>
              <a:t>cố</a:t>
            </a:r>
            <a:r>
              <a:rPr kumimoji="0" lang="en-US" altLang="zh-CN" sz="7200" b="1" i="0" u="none" strike="noStrike" kern="1200" cap="none" spc="0" normalizeH="0" baseline="0" noProof="0" dirty="0">
                <a:ln>
                  <a:noFill/>
                </a:ln>
                <a:solidFill>
                  <a:srgbClr val="A26D3D"/>
                </a:solidFill>
                <a:effectLst/>
                <a:uLnTx/>
                <a:uFillTx/>
                <a:latin typeface="Arial" panose="020B0604020202020204" pitchFamily="34" charset="0"/>
                <a:ea typeface="小单纯体" panose="02010601030101010101" pitchFamily="2" charset="-122"/>
                <a:cs typeface="Arial" panose="020B0604020202020204" pitchFamily="34" charset="0"/>
              </a:rPr>
              <a:t> </a:t>
            </a:r>
            <a:r>
              <a:rPr kumimoji="0" lang="en-US" altLang="zh-CN" sz="7200" b="1" i="0" u="none" strike="noStrike" kern="1200" cap="none" spc="0" normalizeH="0" baseline="0" noProof="0" dirty="0" err="1">
                <a:ln>
                  <a:noFill/>
                </a:ln>
                <a:solidFill>
                  <a:srgbClr val="A26D3D"/>
                </a:solidFill>
                <a:effectLst/>
                <a:uLnTx/>
                <a:uFillTx/>
                <a:latin typeface="Arial" panose="020B0604020202020204" pitchFamily="34" charset="0"/>
                <a:ea typeface="小单纯体" panose="02010601030101010101" pitchFamily="2" charset="-122"/>
                <a:cs typeface="Arial" panose="020B0604020202020204" pitchFamily="34" charset="0"/>
              </a:rPr>
              <a:t>bài</a:t>
            </a:r>
            <a:r>
              <a:rPr kumimoji="0" lang="en-US" altLang="zh-CN" sz="7200" b="1" i="0" u="none" strike="noStrike" kern="1200" cap="none" spc="0" normalizeH="0" baseline="0" noProof="0" dirty="0">
                <a:ln>
                  <a:noFill/>
                </a:ln>
                <a:solidFill>
                  <a:srgbClr val="A26D3D"/>
                </a:solidFill>
                <a:effectLst/>
                <a:uLnTx/>
                <a:uFillTx/>
                <a:latin typeface="Arial" panose="020B0604020202020204" pitchFamily="34" charset="0"/>
                <a:ea typeface="小单纯体" panose="02010601030101010101" pitchFamily="2" charset="-122"/>
                <a:cs typeface="Arial" panose="020B0604020202020204" pitchFamily="34" charset="0"/>
              </a:rPr>
              <a:t> </a:t>
            </a:r>
            <a:r>
              <a:rPr kumimoji="0" lang="en-US" altLang="zh-CN" sz="7200" b="1" i="0" u="none" strike="noStrike" kern="1200" cap="none" spc="0" normalizeH="0" baseline="0" noProof="0" dirty="0" err="1">
                <a:ln>
                  <a:noFill/>
                </a:ln>
                <a:solidFill>
                  <a:srgbClr val="A26D3D"/>
                </a:solidFill>
                <a:effectLst/>
                <a:uLnTx/>
                <a:uFillTx/>
                <a:latin typeface="Arial" panose="020B0604020202020204" pitchFamily="34" charset="0"/>
                <a:ea typeface="小单纯体" panose="02010601030101010101" pitchFamily="2" charset="-122"/>
                <a:cs typeface="Arial" panose="020B0604020202020204" pitchFamily="34" charset="0"/>
              </a:rPr>
              <a:t>học</a:t>
            </a:r>
            <a:endParaRPr kumimoji="0" lang="zh-CN" altLang="en-US" sz="7200" b="1" i="0" u="none" strike="noStrike" kern="1200" cap="none" spc="0" normalizeH="0" baseline="0" noProof="0" dirty="0">
              <a:ln>
                <a:noFill/>
              </a:ln>
              <a:solidFill>
                <a:srgbClr val="A26D3D"/>
              </a:solidFill>
              <a:effectLst/>
              <a:uLnTx/>
              <a:uFillTx/>
              <a:latin typeface="Arial" panose="020B0604020202020204" pitchFamily="34" charset="0"/>
              <a:ea typeface="小单纯体" panose="02010601030101010101" pitchFamily="2" charset="-122"/>
              <a:cs typeface="Arial" panose="020B0604020202020204" pitchFamily="34" charset="0"/>
            </a:endParaRPr>
          </a:p>
        </p:txBody>
      </p:sp>
      <p:pic>
        <p:nvPicPr>
          <p:cNvPr id="29" name="图片 28">
            <a:extLst>
              <a:ext uri="{FF2B5EF4-FFF2-40B4-BE49-F238E27FC236}">
                <a16:creationId xmlns:a16="http://schemas.microsoft.com/office/drawing/2014/main" id="{1834BFB7-EDB9-42CF-91DA-47612E2802E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3879" b="98908" l="26886" r="47932"/>
                    </a14:imgEffect>
                  </a14:imgLayer>
                </a14:imgProps>
              </a:ext>
              <a:ext uri="{28A0092B-C50C-407E-A947-70E740481C1C}">
                <a14:useLocalDpi xmlns:a14="http://schemas.microsoft.com/office/drawing/2010/main" val="0"/>
              </a:ext>
            </a:extLst>
          </a:blip>
          <a:srcRect l="26496" t="83312" r="51923" b="344"/>
          <a:stretch/>
        </p:blipFill>
        <p:spPr>
          <a:xfrm>
            <a:off x="4058140" y="1308122"/>
            <a:ext cx="1040692" cy="1141913"/>
          </a:xfrm>
          <a:prstGeom prst="rect">
            <a:avLst/>
          </a:prstGeom>
          <a:effectLst>
            <a:outerShdw blurRad="50800" dist="38100" dir="2700000" sx="104000" sy="104000" algn="tl" rotWithShape="0">
              <a:prstClr val="black">
                <a:alpha val="34000"/>
              </a:prstClr>
            </a:outerShdw>
          </a:effectLst>
        </p:spPr>
      </p:pic>
      <p:pic>
        <p:nvPicPr>
          <p:cNvPr id="30" name="图片 29">
            <a:extLst>
              <a:ext uri="{FF2B5EF4-FFF2-40B4-BE49-F238E27FC236}">
                <a16:creationId xmlns:a16="http://schemas.microsoft.com/office/drawing/2014/main" id="{97EA54EA-08A6-4F5B-A051-45EB7EFD4E1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3879" b="98908" l="26886" r="47932"/>
                    </a14:imgEffect>
                  </a14:imgLayer>
                </a14:imgProps>
              </a:ext>
              <a:ext uri="{28A0092B-C50C-407E-A947-70E740481C1C}">
                <a14:useLocalDpi xmlns:a14="http://schemas.microsoft.com/office/drawing/2010/main" val="0"/>
              </a:ext>
            </a:extLst>
          </a:blip>
          <a:srcRect l="26496" t="83312" r="51923" b="344"/>
          <a:stretch/>
        </p:blipFill>
        <p:spPr>
          <a:xfrm>
            <a:off x="7830157" y="4231852"/>
            <a:ext cx="783500" cy="859705"/>
          </a:xfrm>
          <a:prstGeom prst="rect">
            <a:avLst/>
          </a:prstGeom>
          <a:effectLst>
            <a:outerShdw blurRad="50800" dist="38100" dir="2700000" sx="104000" sy="104000" algn="tl" rotWithShape="0">
              <a:prstClr val="black">
                <a:alpha val="34000"/>
              </a:prstClr>
            </a:outerShdw>
          </a:effectLst>
        </p:spPr>
      </p:pic>
    </p:spTree>
    <p:extLst>
      <p:ext uri="{BB962C8B-B14F-4D97-AF65-F5344CB8AC3E}">
        <p14:creationId xmlns:p14="http://schemas.microsoft.com/office/powerpoint/2010/main" val="238084621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D9CAC1-554F-C7E8-5833-565F5B038DA8}"/>
              </a:ext>
            </a:extLst>
          </p:cNvPr>
          <p:cNvPicPr>
            <a:picLocks noChangeAspect="1"/>
          </p:cNvPicPr>
          <p:nvPr/>
        </p:nvPicPr>
        <p:blipFill>
          <a:blip r:embed="rId2"/>
          <a:stretch>
            <a:fillRect/>
          </a:stretch>
        </p:blipFill>
        <p:spPr>
          <a:xfrm>
            <a:off x="0" y="0"/>
            <a:ext cx="12102800" cy="3341569"/>
          </a:xfrm>
          <a:prstGeom prst="rect">
            <a:avLst/>
          </a:prstGeom>
        </p:spPr>
      </p:pic>
      <p:pic>
        <p:nvPicPr>
          <p:cNvPr id="7" name="Picture 6">
            <a:extLst>
              <a:ext uri="{FF2B5EF4-FFF2-40B4-BE49-F238E27FC236}">
                <a16:creationId xmlns:a16="http://schemas.microsoft.com/office/drawing/2014/main" id="{A090A5A6-EFC5-9A8E-331F-280EDE3586AA}"/>
              </a:ext>
            </a:extLst>
          </p:cNvPr>
          <p:cNvPicPr>
            <a:picLocks noChangeAspect="1"/>
          </p:cNvPicPr>
          <p:nvPr/>
        </p:nvPicPr>
        <p:blipFill>
          <a:blip r:embed="rId3"/>
          <a:stretch>
            <a:fillRect/>
          </a:stretch>
        </p:blipFill>
        <p:spPr>
          <a:xfrm>
            <a:off x="2700400" y="4683479"/>
            <a:ext cx="7078069" cy="969348"/>
          </a:xfrm>
          <a:prstGeom prst="rect">
            <a:avLst/>
          </a:prstGeom>
        </p:spPr>
      </p:pic>
    </p:spTree>
    <p:extLst>
      <p:ext uri="{BB962C8B-B14F-4D97-AF65-F5344CB8AC3E}">
        <p14:creationId xmlns:p14="http://schemas.microsoft.com/office/powerpoint/2010/main" val="223868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 1 + 2</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21" name="Content Placeholder 20" descr="logo"/>
          <p:cNvPicPr>
            <a:picLocks noGrp="1" noChangeAspect="1"/>
          </p:cNvPicPr>
          <p:nvPr>
            <p:ph sz="half" idx="2"/>
          </p:nvPr>
        </p:nvPicPr>
        <p:blipFill>
          <a:blip r:embed="rId5"/>
          <a:stretch>
            <a:fillRect/>
          </a:stretch>
        </p:blipFill>
        <p:spPr>
          <a:xfrm>
            <a:off x="10700385" y="-88265"/>
            <a:ext cx="1564640" cy="1598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3760048-BDE3-4835-B5C8-ECB9291037B9}"/>
              </a:ext>
            </a:extLst>
          </p:cNvPr>
          <p:cNvSpPr/>
          <p:nvPr/>
        </p:nvSpPr>
        <p:spPr>
          <a:xfrm>
            <a:off x="388620" y="5203226"/>
            <a:ext cx="11204665" cy="1196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prstClr val="white"/>
                </a:solidFill>
                <a:latin typeface="Arial-Rounded" panose="020B0500000000000000" pitchFamily="34" charset="0"/>
                <a:ea typeface="Arial-Rounded" panose="020B0500000000000000" pitchFamily="34" charset="0"/>
                <a:cs typeface="Arial-Rounded" panose="020B0500000000000000" pitchFamily="34" charset="0"/>
              </a:rPr>
              <a:t>1.</a:t>
            </a:r>
            <a:r>
              <a:rPr lang="vi-VN" sz="3600">
                <a:solidFill>
                  <a:srgbClr val="FF0000"/>
                </a:solidFill>
                <a:ea typeface="Arial-Rounded" panose="020B0500000000000000" pitchFamily="34" charset="0"/>
                <a:cs typeface="Arial-Rounded" panose="020B0500000000000000" pitchFamily="34" charset="0"/>
              </a:rPr>
              <a:t> </a:t>
            </a:r>
            <a:r>
              <a:rPr lang="vi-VN" sz="3600">
                <a:solidFill>
                  <a:schemeClr val="bg1"/>
                </a:solidFill>
                <a:ea typeface="Arial-Rounded" panose="020B0500000000000000" pitchFamily="34" charset="0"/>
                <a:cs typeface="Arial-Rounded" panose="020B0500000000000000" pitchFamily="34" charset="0"/>
              </a:rPr>
              <a:t>H</a:t>
            </a:r>
            <a:r>
              <a:rPr lang="en-US" sz="3600">
                <a:solidFill>
                  <a:schemeClr val="bg1"/>
                </a:solidFill>
                <a:ea typeface="Arial-Rounded" panose="020B0500000000000000" pitchFamily="34" charset="0"/>
                <a:cs typeface="Arial-Rounded" panose="020B0500000000000000" pitchFamily="34" charset="0"/>
              </a:rPr>
              <a:t>ạt thóc sinh ra ở đâu</a:t>
            </a:r>
            <a:r>
              <a:rPr lang="vi-VN" sz="3600">
                <a:solidFill>
                  <a:schemeClr val="bg1"/>
                </a:solidFill>
                <a:ea typeface="Arial-Rounded" panose="020B0500000000000000" pitchFamily="34" charset="0"/>
                <a:cs typeface="Arial-Rounded" panose="020B0500000000000000" pitchFamily="34" charset="0"/>
              </a:rPr>
              <a:t>?</a:t>
            </a:r>
            <a:endParaRPr lang="en-US" sz="3600">
              <a:solidFill>
                <a:schemeClr val="bg1"/>
              </a:solidFill>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10B05750-2603-4C54-84A2-C7DB7DF907AC}"/>
              </a:ext>
            </a:extLst>
          </p:cNvPr>
          <p:cNvCxnSpPr>
            <a:cxnSpLocks/>
          </p:cNvCxnSpPr>
          <p:nvPr/>
        </p:nvCxnSpPr>
        <p:spPr>
          <a:xfrm>
            <a:off x="2132965" y="1908278"/>
            <a:ext cx="2095500"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sp>
        <p:nvSpPr>
          <p:cNvPr id="8" name="Text Box 3"/>
          <p:cNvSpPr txBox="1"/>
          <p:nvPr/>
        </p:nvSpPr>
        <p:spPr>
          <a:xfrm>
            <a:off x="2979310" y="43386"/>
            <a:ext cx="564436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4800" b="1" i="0" u="none" strike="noStrike" kern="1200" cap="none" spc="0" normalizeH="0" noProof="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thóc </a:t>
            </a:r>
            <a:endPar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625267" y="902449"/>
            <a:ext cx="6302903" cy="255454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Tôi chỉ là hạt thóc</a:t>
            </a:r>
          </a:p>
          <a:p>
            <a:r>
              <a:rPr lang="en-US" sz="3200">
                <a:latin typeface="Times New Roman" panose="02020603050405020304" pitchFamily="18" charset="0"/>
                <a:cs typeface="Times New Roman" panose="02020603050405020304" pitchFamily="18" charset="0"/>
              </a:rPr>
              <a:t>Sinh ra trên cánh đồng</a:t>
            </a:r>
          </a:p>
          <a:p>
            <a:r>
              <a:rPr lang="en-US" sz="3200">
                <a:latin typeface="Times New Roman" panose="02020603050405020304" pitchFamily="18" charset="0"/>
                <a:cs typeface="Times New Roman" panose="02020603050405020304" pitchFamily="18" charset="0"/>
              </a:rPr>
              <a:t>Giấu trong mình câu chuyện</a:t>
            </a:r>
          </a:p>
          <a:p>
            <a:r>
              <a:rPr lang="en-US" sz="3200">
                <a:latin typeface="Times New Roman" panose="02020603050405020304" pitchFamily="18" charset="0"/>
                <a:cs typeface="Times New Roman" panose="02020603050405020304" pitchFamily="18" charset="0"/>
              </a:rPr>
              <a:t>Một cuộc đời bão dông.</a:t>
            </a:r>
          </a:p>
          <a:p>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625267" y="3141123"/>
            <a:ext cx="5873133" cy="255454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Tôi ngậm ánh nắng sớm</a:t>
            </a:r>
          </a:p>
          <a:p>
            <a:r>
              <a:rPr lang="en-US" sz="3200">
                <a:latin typeface="Times New Roman" panose="02020603050405020304" pitchFamily="18" charset="0"/>
                <a:cs typeface="Times New Roman" panose="02020603050405020304" pitchFamily="18" charset="0"/>
              </a:rPr>
              <a:t>Tôi uống giọt sương mai</a:t>
            </a:r>
          </a:p>
          <a:p>
            <a:r>
              <a:rPr lang="en-US" sz="3200">
                <a:latin typeface="Times New Roman" panose="02020603050405020304" pitchFamily="18" charset="0"/>
                <a:cs typeface="Times New Roman" panose="02020603050405020304" pitchFamily="18" charset="0"/>
              </a:rPr>
              <a:t>Tôi sống qua bão lũ</a:t>
            </a:r>
          </a:p>
          <a:p>
            <a:r>
              <a:rPr lang="en-US" sz="3200">
                <a:latin typeface="Times New Roman" panose="02020603050405020304" pitchFamily="18" charset="0"/>
                <a:cs typeface="Times New Roman" panose="02020603050405020304" pitchFamily="18" charset="0"/>
              </a:rPr>
              <a:t>Tôi chịu nhiều thiên tai.</a:t>
            </a:r>
          </a:p>
          <a:p>
            <a:endParaRPr lang="en-US" sz="3200">
              <a:latin typeface="Times New Roman" panose="02020603050405020304" pitchFamily="18" charset="0"/>
              <a:cs typeface="Times New Roman" panose="02020603050405020304" pitchFamily="18" charset="0"/>
            </a:endParaRPr>
          </a:p>
        </p:txBody>
      </p:sp>
      <p:sp>
        <p:nvSpPr>
          <p:cNvPr id="12" name="TextBox 11"/>
          <p:cNvSpPr txBox="1"/>
          <p:nvPr/>
        </p:nvSpPr>
        <p:spPr>
          <a:xfrm>
            <a:off x="6787060" y="902449"/>
            <a:ext cx="5860237" cy="206210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Dẫu hình hài bé nhỏ</a:t>
            </a:r>
          </a:p>
          <a:p>
            <a:r>
              <a:rPr lang="en-US" sz="3200">
                <a:latin typeface="Times New Roman" panose="02020603050405020304" pitchFamily="18" charset="0"/>
                <a:cs typeface="Times New Roman" panose="02020603050405020304" pitchFamily="18" charset="0"/>
              </a:rPr>
              <a:t>Tôi trải cả bốn mùa</a:t>
            </a:r>
          </a:p>
          <a:p>
            <a:r>
              <a:rPr lang="en-US" sz="3200">
                <a:latin typeface="Times New Roman" panose="02020603050405020304" pitchFamily="18" charset="0"/>
                <a:cs typeface="Times New Roman" panose="02020603050405020304" pitchFamily="18" charset="0"/>
              </a:rPr>
              <a:t>Dẫu bây giờ bình dị </a:t>
            </a:r>
          </a:p>
          <a:p>
            <a:r>
              <a:rPr lang="en-US" sz="3200">
                <a:latin typeface="Times New Roman" panose="02020603050405020304" pitchFamily="18" charset="0"/>
                <a:cs typeface="Times New Roman" panose="02020603050405020304" pitchFamily="18" charset="0"/>
              </a:rPr>
              <a:t>Tôi có từ ngàn xưa.</a:t>
            </a:r>
          </a:p>
        </p:txBody>
      </p:sp>
      <p:sp>
        <p:nvSpPr>
          <p:cNvPr id="13" name="TextBox 12"/>
          <p:cNvSpPr txBox="1"/>
          <p:nvPr/>
        </p:nvSpPr>
        <p:spPr>
          <a:xfrm>
            <a:off x="6787060" y="3081001"/>
            <a:ext cx="6191362" cy="255454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Tôi chỉ là hạt thóc</a:t>
            </a:r>
          </a:p>
          <a:p>
            <a:r>
              <a:rPr lang="en-US" sz="3200">
                <a:latin typeface="Times New Roman" panose="02020603050405020304" pitchFamily="18" charset="0"/>
                <a:cs typeface="Times New Roman" panose="02020603050405020304" pitchFamily="18" charset="0"/>
              </a:rPr>
              <a:t>Không biết hát biết cười</a:t>
            </a:r>
          </a:p>
          <a:p>
            <a:r>
              <a:rPr lang="en-US" sz="3200">
                <a:latin typeface="Times New Roman" panose="02020603050405020304" pitchFamily="18" charset="0"/>
                <a:cs typeface="Times New Roman" panose="02020603050405020304" pitchFamily="18" charset="0"/>
              </a:rPr>
              <a:t>Nhưng tôi luôn có ích</a:t>
            </a:r>
          </a:p>
          <a:p>
            <a:r>
              <a:rPr lang="en-US" sz="3200">
                <a:latin typeface="Times New Roman" panose="02020603050405020304" pitchFamily="18" charset="0"/>
                <a:cs typeface="Times New Roman" panose="02020603050405020304" pitchFamily="18" charset="0"/>
              </a:rPr>
              <a:t>Vì nuôi sống con người.</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16820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3760048-BDE3-4835-B5C8-ECB9291037B9}"/>
              </a:ext>
            </a:extLst>
          </p:cNvPr>
          <p:cNvSpPr/>
          <p:nvPr/>
        </p:nvSpPr>
        <p:spPr>
          <a:xfrm>
            <a:off x="0" y="5371817"/>
            <a:ext cx="12192000" cy="120032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3256" fontAlgn="base">
              <a:spcBef>
                <a:spcPct val="0"/>
              </a:spcBef>
              <a:spcAft>
                <a:spcPct val="0"/>
              </a:spcAft>
              <a:defRPr/>
            </a:pPr>
            <a:r>
              <a:rPr lang="en-US" sz="3600">
                <a:solidFill>
                  <a:schemeClr val="bg1"/>
                </a:solidFill>
                <a:latin typeface="Arial-Rounded" panose="020B0500000000000000" pitchFamily="34" charset="0"/>
                <a:ea typeface="Arial-Rounded" panose="020B0500000000000000" pitchFamily="34" charset="0"/>
                <a:cs typeface="Times New Roman" panose="02020603050405020304" pitchFamily="18" charset="0"/>
              </a:rPr>
              <a:t>2.</a:t>
            </a:r>
            <a:r>
              <a:rPr lang="en-US" sz="360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Những câu thơ nào cho thấy hạt thóc trải qua nhiều khó khăn</a:t>
            </a:r>
            <a:r>
              <a:rPr lang="vi-VN" sz="360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zh-CN"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cxnSp>
        <p:nvCxnSpPr>
          <p:cNvPr id="6" name="Straight Connector 5">
            <a:extLst>
              <a:ext uri="{FF2B5EF4-FFF2-40B4-BE49-F238E27FC236}">
                <a16:creationId xmlns:a16="http://schemas.microsoft.com/office/drawing/2014/main" id="{10B05750-2603-4C54-84A2-C7DB7DF907AC}"/>
              </a:ext>
            </a:extLst>
          </p:cNvPr>
          <p:cNvCxnSpPr>
            <a:cxnSpLocks/>
          </p:cNvCxnSpPr>
          <p:nvPr/>
        </p:nvCxnSpPr>
        <p:spPr>
          <a:xfrm flipV="1">
            <a:off x="751522" y="4629150"/>
            <a:ext cx="3220403" cy="2858"/>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4E79EBEA-802B-46DF-ABEF-58A4F9048276}"/>
              </a:ext>
            </a:extLst>
          </p:cNvPr>
          <p:cNvCxnSpPr>
            <a:cxnSpLocks/>
          </p:cNvCxnSpPr>
          <p:nvPr/>
        </p:nvCxnSpPr>
        <p:spPr>
          <a:xfrm flipV="1">
            <a:off x="751522" y="5086350"/>
            <a:ext cx="3806191" cy="2857"/>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625267" y="902449"/>
            <a:ext cx="6302903" cy="255454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Tôi chỉ là hạt thóc</a:t>
            </a:r>
          </a:p>
          <a:p>
            <a:r>
              <a:rPr lang="en-US" sz="3200">
                <a:latin typeface="Times New Roman" panose="02020603050405020304" pitchFamily="18" charset="0"/>
                <a:cs typeface="Times New Roman" panose="02020603050405020304" pitchFamily="18" charset="0"/>
              </a:rPr>
              <a:t>Sinh ra trên cánh đồng</a:t>
            </a:r>
          </a:p>
          <a:p>
            <a:r>
              <a:rPr lang="en-US" sz="3200">
                <a:latin typeface="Times New Roman" panose="02020603050405020304" pitchFamily="18" charset="0"/>
                <a:cs typeface="Times New Roman" panose="02020603050405020304" pitchFamily="18" charset="0"/>
              </a:rPr>
              <a:t>Giấu trong mình câu chuyện</a:t>
            </a:r>
          </a:p>
          <a:p>
            <a:r>
              <a:rPr lang="en-US" sz="3200">
                <a:latin typeface="Times New Roman" panose="02020603050405020304" pitchFamily="18" charset="0"/>
                <a:cs typeface="Times New Roman" panose="02020603050405020304" pitchFamily="18" charset="0"/>
              </a:rPr>
              <a:t>Một cuộc đời bão dông.</a:t>
            </a:r>
          </a:p>
          <a:p>
            <a:endParaRPr lang="en-US" sz="3200">
              <a:latin typeface="Times New Roman" panose="02020603050405020304" pitchFamily="18" charset="0"/>
              <a:cs typeface="Times New Roman" panose="02020603050405020304" pitchFamily="18" charset="0"/>
            </a:endParaRPr>
          </a:p>
        </p:txBody>
      </p:sp>
      <p:sp>
        <p:nvSpPr>
          <p:cNvPr id="12" name="TextBox 11"/>
          <p:cNvSpPr txBox="1"/>
          <p:nvPr/>
        </p:nvSpPr>
        <p:spPr>
          <a:xfrm>
            <a:off x="613037" y="3137133"/>
            <a:ext cx="4801926" cy="206210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Tôi ngậm ánh nắng sớm</a:t>
            </a:r>
          </a:p>
          <a:p>
            <a:r>
              <a:rPr lang="en-US" sz="3200">
                <a:latin typeface="Times New Roman" panose="02020603050405020304" pitchFamily="18" charset="0"/>
                <a:cs typeface="Times New Roman" panose="02020603050405020304" pitchFamily="18" charset="0"/>
              </a:rPr>
              <a:t>Tôi uống giọt sương mai</a:t>
            </a:r>
          </a:p>
          <a:p>
            <a:r>
              <a:rPr lang="en-US" sz="3200">
                <a:latin typeface="Times New Roman" panose="02020603050405020304" pitchFamily="18" charset="0"/>
                <a:cs typeface="Times New Roman" panose="02020603050405020304" pitchFamily="18" charset="0"/>
              </a:rPr>
              <a:t>Tôi sống qua bão lũ</a:t>
            </a:r>
          </a:p>
          <a:p>
            <a:r>
              <a:rPr lang="en-US" sz="3200">
                <a:latin typeface="Times New Roman" panose="02020603050405020304" pitchFamily="18" charset="0"/>
                <a:cs typeface="Times New Roman" panose="02020603050405020304" pitchFamily="18" charset="0"/>
              </a:rPr>
              <a:t>Tôi chịu nhiều thiên tai.</a:t>
            </a:r>
          </a:p>
        </p:txBody>
      </p:sp>
      <p:sp>
        <p:nvSpPr>
          <p:cNvPr id="13" name="TextBox 12"/>
          <p:cNvSpPr txBox="1"/>
          <p:nvPr/>
        </p:nvSpPr>
        <p:spPr>
          <a:xfrm>
            <a:off x="6787060" y="902449"/>
            <a:ext cx="5860237" cy="206210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Dẫu hình hài bé nhỏ</a:t>
            </a:r>
          </a:p>
          <a:p>
            <a:r>
              <a:rPr lang="en-US" sz="3200">
                <a:latin typeface="Times New Roman" panose="02020603050405020304" pitchFamily="18" charset="0"/>
                <a:cs typeface="Times New Roman" panose="02020603050405020304" pitchFamily="18" charset="0"/>
              </a:rPr>
              <a:t>Tôi trải cả bốn mùa</a:t>
            </a:r>
          </a:p>
          <a:p>
            <a:r>
              <a:rPr lang="en-US" sz="3200">
                <a:latin typeface="Times New Roman" panose="02020603050405020304" pitchFamily="18" charset="0"/>
                <a:cs typeface="Times New Roman" panose="02020603050405020304" pitchFamily="18" charset="0"/>
              </a:rPr>
              <a:t>Dẫu bây giờ bình dị </a:t>
            </a:r>
          </a:p>
          <a:p>
            <a:r>
              <a:rPr lang="en-US" sz="3200">
                <a:latin typeface="Times New Roman" panose="02020603050405020304" pitchFamily="18" charset="0"/>
                <a:cs typeface="Times New Roman" panose="02020603050405020304" pitchFamily="18" charset="0"/>
              </a:rPr>
              <a:t>Tôi có từ ngàn xưa.</a:t>
            </a:r>
          </a:p>
        </p:txBody>
      </p:sp>
      <p:sp>
        <p:nvSpPr>
          <p:cNvPr id="14" name="TextBox 13"/>
          <p:cNvSpPr txBox="1"/>
          <p:nvPr/>
        </p:nvSpPr>
        <p:spPr>
          <a:xfrm>
            <a:off x="6828940" y="3137133"/>
            <a:ext cx="6191362" cy="255454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Tôi chỉ là hạt thóc</a:t>
            </a:r>
          </a:p>
          <a:p>
            <a:r>
              <a:rPr lang="en-US" sz="3200">
                <a:latin typeface="Times New Roman" panose="02020603050405020304" pitchFamily="18" charset="0"/>
                <a:cs typeface="Times New Roman" panose="02020603050405020304" pitchFamily="18" charset="0"/>
              </a:rPr>
              <a:t>Không biết hát biết cười</a:t>
            </a:r>
          </a:p>
          <a:p>
            <a:r>
              <a:rPr lang="en-US" sz="3200">
                <a:latin typeface="Times New Roman" panose="02020603050405020304" pitchFamily="18" charset="0"/>
                <a:cs typeface="Times New Roman" panose="02020603050405020304" pitchFamily="18" charset="0"/>
              </a:rPr>
              <a:t>Nhưng tôi luôn có ích</a:t>
            </a:r>
          </a:p>
          <a:p>
            <a:r>
              <a:rPr lang="en-US" sz="3200">
                <a:latin typeface="Times New Roman" panose="02020603050405020304" pitchFamily="18" charset="0"/>
                <a:cs typeface="Times New Roman" panose="02020603050405020304" pitchFamily="18" charset="0"/>
              </a:rPr>
              <a:t>Vì nuôi sống con người.</a:t>
            </a:r>
          </a:p>
          <a:p>
            <a:endParaRPr lang="en-US" sz="3200">
              <a:latin typeface="Times New Roman" panose="02020603050405020304" pitchFamily="18" charset="0"/>
              <a:cs typeface="Times New Roman" panose="02020603050405020304" pitchFamily="18" charset="0"/>
            </a:endParaRPr>
          </a:p>
        </p:txBody>
      </p:sp>
      <p:sp>
        <p:nvSpPr>
          <p:cNvPr id="15" name="Text Box 3"/>
          <p:cNvSpPr txBox="1"/>
          <p:nvPr/>
        </p:nvSpPr>
        <p:spPr>
          <a:xfrm>
            <a:off x="2979310" y="43386"/>
            <a:ext cx="564436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4800" b="1" i="0" u="none" strike="noStrike" kern="1200" cap="none" spc="0" normalizeH="0" noProof="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thóc </a:t>
            </a:r>
            <a:endPar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3152542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3760048-BDE3-4835-B5C8-ECB9291037B9}"/>
              </a:ext>
            </a:extLst>
          </p:cNvPr>
          <p:cNvSpPr/>
          <p:nvPr/>
        </p:nvSpPr>
        <p:spPr>
          <a:xfrm>
            <a:off x="0" y="5808105"/>
            <a:ext cx="8994098" cy="921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Speech Bubble: Rectangle with Corners Rounded 1">
            <a:extLst>
              <a:ext uri="{FF2B5EF4-FFF2-40B4-BE49-F238E27FC236}">
                <a16:creationId xmlns:a16="http://schemas.microsoft.com/office/drawing/2014/main" id="{C36A1B2D-CBBF-4678-8B78-F239F672D379}"/>
              </a:ext>
            </a:extLst>
          </p:cNvPr>
          <p:cNvSpPr/>
          <p:nvPr/>
        </p:nvSpPr>
        <p:spPr>
          <a:xfrm>
            <a:off x="8994098" y="4746913"/>
            <a:ext cx="3943350" cy="1201420"/>
          </a:xfrm>
          <a:prstGeom prst="wedgeRoundRectCallout">
            <a:avLst>
              <a:gd name="adj1" fmla="val -48963"/>
              <a:gd name="adj2" fmla="val 9868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a:solidFill>
                  <a:schemeClr val="bg1"/>
                </a:solidFill>
                <a:latin typeface="Arial-Rounded" panose="020B0500000000000000" pitchFamily="34" charset="0"/>
                <a:ea typeface="Arial-Rounded" panose="020B0500000000000000" pitchFamily="34" charset="0"/>
                <a:cs typeface="Arial-Rounded" panose="020B0500000000000000" pitchFamily="34" charset="0"/>
              </a:rPr>
              <a:t>Hạt thóc quý giá với con người ở chỗ nó nuôi sống con người.</a:t>
            </a:r>
            <a:endPar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66F863AD-1BAC-4B3E-B466-1D8EAC0EDC3A}"/>
              </a:ext>
            </a:extLst>
          </p:cNvPr>
          <p:cNvSpPr txBox="1"/>
          <p:nvPr/>
        </p:nvSpPr>
        <p:spPr>
          <a:xfrm>
            <a:off x="0" y="5945593"/>
            <a:ext cx="8815388" cy="646331"/>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36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3</a:t>
            </a:r>
            <a:r>
              <a:rPr kumimoji="0" lang="en-US" altLang="zh-CN" sz="36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Hạt thóc quý giá như thế nào với con người?</a:t>
            </a:r>
            <a:endParaRPr kumimoji="0" lang="zh-CN" altLang="en-US" sz="36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TextBox 9"/>
          <p:cNvSpPr txBox="1"/>
          <p:nvPr/>
        </p:nvSpPr>
        <p:spPr>
          <a:xfrm>
            <a:off x="685228" y="887458"/>
            <a:ext cx="6302903" cy="255454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Tôi chỉ là hạt thóc</a:t>
            </a:r>
          </a:p>
          <a:p>
            <a:r>
              <a:rPr lang="en-US" sz="3200">
                <a:latin typeface="Times New Roman" panose="02020603050405020304" pitchFamily="18" charset="0"/>
                <a:cs typeface="Times New Roman" panose="02020603050405020304" pitchFamily="18" charset="0"/>
              </a:rPr>
              <a:t>Sinh ra trên cánh đồng</a:t>
            </a:r>
          </a:p>
          <a:p>
            <a:r>
              <a:rPr lang="en-US" sz="3200">
                <a:latin typeface="Times New Roman" panose="02020603050405020304" pitchFamily="18" charset="0"/>
                <a:cs typeface="Times New Roman" panose="02020603050405020304" pitchFamily="18" charset="0"/>
              </a:rPr>
              <a:t>Giấu trong mình câu chuyện</a:t>
            </a:r>
          </a:p>
          <a:p>
            <a:r>
              <a:rPr lang="en-US" sz="3200">
                <a:latin typeface="Times New Roman" panose="02020603050405020304" pitchFamily="18" charset="0"/>
                <a:cs typeface="Times New Roman" panose="02020603050405020304" pitchFamily="18" charset="0"/>
              </a:rPr>
              <a:t>Một cuộc đời bão dông.</a:t>
            </a:r>
          </a:p>
          <a:p>
            <a:endParaRPr lang="en-US" sz="3200">
              <a:latin typeface="Times New Roman" panose="02020603050405020304" pitchFamily="18" charset="0"/>
              <a:cs typeface="Times New Roman" panose="02020603050405020304" pitchFamily="18" charset="0"/>
            </a:endParaRPr>
          </a:p>
        </p:txBody>
      </p:sp>
      <p:sp>
        <p:nvSpPr>
          <p:cNvPr id="12" name="TextBox 11"/>
          <p:cNvSpPr txBox="1"/>
          <p:nvPr/>
        </p:nvSpPr>
        <p:spPr>
          <a:xfrm>
            <a:off x="672998" y="3137133"/>
            <a:ext cx="4801926" cy="206210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Tôi ngậm ánh nắng sớm</a:t>
            </a:r>
          </a:p>
          <a:p>
            <a:r>
              <a:rPr lang="en-US" sz="3200">
                <a:latin typeface="Times New Roman" panose="02020603050405020304" pitchFamily="18" charset="0"/>
                <a:cs typeface="Times New Roman" panose="02020603050405020304" pitchFamily="18" charset="0"/>
              </a:rPr>
              <a:t>Tôi uống giọt sương mai</a:t>
            </a:r>
          </a:p>
          <a:p>
            <a:r>
              <a:rPr lang="en-US" sz="3200">
                <a:latin typeface="Times New Roman" panose="02020603050405020304" pitchFamily="18" charset="0"/>
                <a:cs typeface="Times New Roman" panose="02020603050405020304" pitchFamily="18" charset="0"/>
              </a:rPr>
              <a:t>Tôi sống qua bão lũ</a:t>
            </a:r>
          </a:p>
          <a:p>
            <a:r>
              <a:rPr lang="en-US" sz="3200">
                <a:latin typeface="Times New Roman" panose="02020603050405020304" pitchFamily="18" charset="0"/>
                <a:cs typeface="Times New Roman" panose="02020603050405020304" pitchFamily="18" charset="0"/>
              </a:rPr>
              <a:t>Tôi chịu nhiều thiên tai.</a:t>
            </a:r>
          </a:p>
        </p:txBody>
      </p:sp>
      <p:sp>
        <p:nvSpPr>
          <p:cNvPr id="13" name="TextBox 12"/>
          <p:cNvSpPr txBox="1"/>
          <p:nvPr/>
        </p:nvSpPr>
        <p:spPr>
          <a:xfrm>
            <a:off x="6000638" y="996880"/>
            <a:ext cx="5860237" cy="206210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Dẫu hình hài bé nhỏ</a:t>
            </a:r>
          </a:p>
          <a:p>
            <a:r>
              <a:rPr lang="en-US" sz="3200">
                <a:latin typeface="Times New Roman" panose="02020603050405020304" pitchFamily="18" charset="0"/>
                <a:cs typeface="Times New Roman" panose="02020603050405020304" pitchFamily="18" charset="0"/>
              </a:rPr>
              <a:t>Tôi trải cả bốn mùa</a:t>
            </a:r>
          </a:p>
          <a:p>
            <a:r>
              <a:rPr lang="en-US" sz="3200">
                <a:latin typeface="Times New Roman" panose="02020603050405020304" pitchFamily="18" charset="0"/>
                <a:cs typeface="Times New Roman" panose="02020603050405020304" pitchFamily="18" charset="0"/>
              </a:rPr>
              <a:t>Dẫu bây giờ bình dị </a:t>
            </a:r>
          </a:p>
          <a:p>
            <a:r>
              <a:rPr lang="en-US" sz="3200">
                <a:latin typeface="Times New Roman" panose="02020603050405020304" pitchFamily="18" charset="0"/>
                <a:cs typeface="Times New Roman" panose="02020603050405020304" pitchFamily="18" charset="0"/>
              </a:rPr>
              <a:t>Tôi có từ ngàn xưa.</a:t>
            </a:r>
          </a:p>
        </p:txBody>
      </p:sp>
      <p:sp>
        <p:nvSpPr>
          <p:cNvPr id="14" name="TextBox 13"/>
          <p:cNvSpPr txBox="1"/>
          <p:nvPr/>
        </p:nvSpPr>
        <p:spPr>
          <a:xfrm>
            <a:off x="6000638" y="3159708"/>
            <a:ext cx="6191362" cy="255454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Tôi chỉ là hạt thóc</a:t>
            </a:r>
          </a:p>
          <a:p>
            <a:r>
              <a:rPr lang="en-US" sz="3200">
                <a:latin typeface="Times New Roman" panose="02020603050405020304" pitchFamily="18" charset="0"/>
                <a:cs typeface="Times New Roman" panose="02020603050405020304" pitchFamily="18" charset="0"/>
              </a:rPr>
              <a:t>Không biết hát biết cười</a:t>
            </a:r>
          </a:p>
          <a:p>
            <a:r>
              <a:rPr lang="en-US" sz="3200">
                <a:latin typeface="Times New Roman" panose="02020603050405020304" pitchFamily="18" charset="0"/>
                <a:cs typeface="Times New Roman" panose="02020603050405020304" pitchFamily="18" charset="0"/>
              </a:rPr>
              <a:t>Nhưng tôi luôn có ích</a:t>
            </a:r>
          </a:p>
          <a:p>
            <a:r>
              <a:rPr lang="en-US" sz="3200">
                <a:latin typeface="Times New Roman" panose="02020603050405020304" pitchFamily="18" charset="0"/>
                <a:cs typeface="Times New Roman" panose="02020603050405020304" pitchFamily="18" charset="0"/>
              </a:rPr>
              <a:t>Vì nuôi sống con người.</a:t>
            </a:r>
          </a:p>
          <a:p>
            <a:endParaRPr lang="en-US" sz="3200">
              <a:latin typeface="Times New Roman" panose="02020603050405020304" pitchFamily="18" charset="0"/>
              <a:cs typeface="Times New Roman" panose="02020603050405020304" pitchFamily="18" charset="0"/>
            </a:endParaRPr>
          </a:p>
        </p:txBody>
      </p:sp>
      <p:sp>
        <p:nvSpPr>
          <p:cNvPr id="15" name="Text Box 3"/>
          <p:cNvSpPr txBox="1"/>
          <p:nvPr/>
        </p:nvSpPr>
        <p:spPr>
          <a:xfrm>
            <a:off x="3039271" y="28395"/>
            <a:ext cx="564436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4800" b="1" i="0" u="none" strike="noStrike" kern="1200" cap="none" spc="0" normalizeH="0" noProof="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thóc </a:t>
            </a:r>
            <a:endPar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74696226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AEC8-7838-4E77-A6B7-18E7F082B224}"/>
              </a:ext>
            </a:extLst>
          </p:cNvPr>
          <p:cNvSpPr>
            <a:spLocks noGrp="1"/>
          </p:cNvSpPr>
          <p:nvPr>
            <p:ph type="title"/>
          </p:nvPr>
        </p:nvSpPr>
        <p:spPr>
          <a:xfrm>
            <a:off x="1338262" y="2093912"/>
            <a:ext cx="10515600" cy="1325563"/>
          </a:xfrm>
        </p:spPr>
        <p:txBody>
          <a:bodyPr/>
          <a:lstStyle/>
          <a:p>
            <a:r>
              <a:rPr lang="en-US" dirty="0">
                <a:latin typeface="Times New Roman" panose="02020603050405020304" pitchFamily="18" charset="0"/>
                <a:ea typeface="Arial-Rounded" panose="020B0500000000000000" pitchFamily="34" charset="0"/>
                <a:cs typeface="Times New Roman" panose="02020603050405020304" pitchFamily="18" charset="0"/>
              </a:rPr>
              <a:t>4</a:t>
            </a:r>
            <a:r>
              <a:rPr lang="en-US">
                <a:latin typeface="Times New Roman" panose="02020603050405020304" pitchFamily="18" charset="0"/>
                <a:ea typeface="Arial-Rounded" panose="020B0500000000000000" pitchFamily="34" charset="0"/>
                <a:cs typeface="Times New Roman" panose="02020603050405020304" pitchFamily="18" charset="0"/>
              </a:rPr>
              <a:t>. Em thích nhất câu thơ nào? Vì sao?</a:t>
            </a:r>
            <a:endParaRPr lang="en-US"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48844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Hoạt</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động</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luyện</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tập</a:t>
            </a:r>
            <a:endParaRPr kumimoji="0" lang="en-US" sz="9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476478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600</Words>
  <Application>Microsoft Office PowerPoint</Application>
  <PresentationFormat>Widescreen</PresentationFormat>
  <Paragraphs>94</Paragraphs>
  <Slides>14</Slides>
  <Notes>9</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14</vt:i4>
      </vt:variant>
    </vt:vector>
  </HeadingPairs>
  <TitlesOfParts>
    <vt:vector size="30" baseType="lpstr">
      <vt:lpstr>等线</vt:lpstr>
      <vt:lpstr>Microsoft YaHei</vt:lpstr>
      <vt:lpstr>Arial</vt:lpstr>
      <vt:lpstr>Arial Rounded MT Bold</vt:lpstr>
      <vt:lpstr>Arial-Rounded</vt:lpstr>
      <vt:lpstr>Calibri</vt:lpstr>
      <vt:lpstr>Calibri Light</vt:lpstr>
      <vt:lpstr>Lucida Calligraphy</vt:lpstr>
      <vt:lpstr>Times New Roman</vt:lpstr>
      <vt:lpstr>Verdana</vt:lpstr>
      <vt:lpstr>小单纯体</vt:lpstr>
      <vt:lpstr>1_Office Theme</vt:lpstr>
      <vt:lpstr>3_Office Theme</vt:lpstr>
      <vt:lpstr>2_Office 主题​​</vt:lpstr>
      <vt:lpstr>6_Office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Em thích nhất câu thơ nào? Vì sao?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Linhtu75@gmail.com</cp:lastModifiedBy>
  <cp:revision>55</cp:revision>
  <dcterms:created xsi:type="dcterms:W3CDTF">2021-05-27T07:23:15Z</dcterms:created>
  <dcterms:modified xsi:type="dcterms:W3CDTF">2026-02-02T08:47:38Z</dcterms:modified>
</cp:coreProperties>
</file>