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7" r:id="rId2"/>
  </p:sldMasterIdLst>
  <p:notesMasterIdLst>
    <p:notesMasterId r:id="rId15"/>
  </p:notesMasterIdLst>
  <p:sldIdLst>
    <p:sldId id="519" r:id="rId3"/>
    <p:sldId id="603" r:id="rId4"/>
    <p:sldId id="631" r:id="rId5"/>
    <p:sldId id="294" r:id="rId6"/>
    <p:sldId id="604" r:id="rId7"/>
    <p:sldId id="605" r:id="rId8"/>
    <p:sldId id="606" r:id="rId9"/>
    <p:sldId id="607" r:id="rId10"/>
    <p:sldId id="608" r:id="rId11"/>
    <p:sldId id="611" r:id="rId12"/>
    <p:sldId id="613" r:id="rId13"/>
    <p:sldId id="6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1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04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0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046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21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35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61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4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29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0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1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4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11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3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904105" y="986156"/>
            <a:ext cx="2570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199691" y="2212266"/>
            <a:ext cx="626554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  <a:p>
            <a:pPr algn="ctr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pPr algn="ctr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A6960-9B2C-9A7B-270B-46BA8A16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397" y="5012233"/>
            <a:ext cx="6614733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524001" y="188595"/>
            <a:ext cx="3032125" cy="35661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96335" y="88265"/>
            <a:ext cx="7145836" cy="1520190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đoạn thơ thứ nhất, từ nào miêu tả âm thanh của tiếng chổi tre?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867275" y="1784350"/>
            <a:ext cx="4544060" cy="5073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67275" y="4794885"/>
            <a:ext cx="1644650" cy="4432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-99525" y="0"/>
            <a:ext cx="1825702" cy="3023117"/>
          </a:xfrm>
          <a:prstGeom prst="rect">
            <a:avLst/>
          </a:prstGeom>
        </p:spPr>
      </p:pic>
      <p:pic>
        <p:nvPicPr>
          <p:cNvPr id="3" name="Picture Placeholder 2" descr="CẢM ƠN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9489231" y="5134532"/>
            <a:ext cx="2798691" cy="17234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46223" y="0"/>
            <a:ext cx="10315621" cy="1073020"/>
          </a:xfrm>
          <a:prstGeom prst="wedgeRoundRectCallout">
            <a:avLst>
              <a:gd name="adj1" fmla="val -57788"/>
              <a:gd name="adj2" fmla="val -18736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tác giả, nói lời cảm ơn đối với chị lao công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1F3C5-8C09-4A4E-9E66-CA022F9B11BD}"/>
              </a:ext>
            </a:extLst>
          </p:cNvPr>
          <p:cNvSpPr txBox="1"/>
          <p:nvPr/>
        </p:nvSpPr>
        <p:spPr>
          <a:xfrm>
            <a:off x="1531144" y="1189653"/>
            <a:ext cx="1054577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Theo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4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97276" y="1402081"/>
            <a:ext cx="53346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1525" y="4465956"/>
            <a:ext cx="4996180" cy="514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5000" t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36290" y="2861946"/>
            <a:ext cx="55194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8733" y="480378"/>
            <a:ext cx="10482421" cy="5262880"/>
            <a:chOff x="811" y="2341"/>
            <a:chExt cx="17753" cy="8288"/>
          </a:xfrm>
        </p:grpSpPr>
        <p:sp>
          <p:nvSpPr>
            <p:cNvPr id="2" name="Text Box 1"/>
            <p:cNvSpPr txBox="1"/>
            <p:nvPr/>
          </p:nvSpPr>
          <p:spPr>
            <a:xfrm>
              <a:off x="811" y="2341"/>
              <a:ext cx="5693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710" y="2341"/>
              <a:ext cx="6180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3602" y="2342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108342" y="5133259"/>
            <a:ext cx="3535123" cy="186503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580217" y="16085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2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b="-63000"/>
          </a:stretch>
        </a:blip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AA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4330" y="3820160"/>
            <a:ext cx="4295140" cy="2940050"/>
          </a:xfrm>
          <a:prstGeom prst="rect">
            <a:avLst/>
          </a:prstGeom>
        </p:spPr>
      </p:pic>
      <p:pic>
        <p:nvPicPr>
          <p:cNvPr id="11" name="Picture Placeholder 10" descr="AAA2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6306186" y="3820160"/>
            <a:ext cx="4248785" cy="2940050"/>
          </a:xfrm>
          <a:prstGeom prst="rect">
            <a:avLst/>
          </a:prstGeom>
        </p:spPr>
      </p:pic>
      <p:pic>
        <p:nvPicPr>
          <p:cNvPr id="13" name="Picture 12" descr="AAA3_preview_rev_1"/>
          <p:cNvPicPr>
            <a:picLocks noChangeAspect="1"/>
          </p:cNvPicPr>
          <p:nvPr/>
        </p:nvPicPr>
        <p:blipFill>
          <a:blip r:embed="rId6"/>
          <a:srcRect l="36790" t="12933" r="14151" b="10813"/>
          <a:stretch>
            <a:fillRect/>
          </a:stretch>
        </p:blipFill>
        <p:spPr>
          <a:xfrm>
            <a:off x="1624330" y="188596"/>
            <a:ext cx="2801620" cy="3631565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4184016" y="188595"/>
            <a:ext cx="6370955" cy="2101850"/>
          </a:xfrm>
          <a:prstGeom prst="cloudCallout">
            <a:avLst>
              <a:gd name="adj1" fmla="val -69376"/>
              <a:gd name="adj2" fmla="val -26352"/>
            </a:avLst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 lao công làm việc vào những thời gian nào ?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706767" y="2469196"/>
            <a:ext cx="3318602" cy="815975"/>
          </a:xfrm>
          <a:prstGeom prst="flowChartDecis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7164070" y="2417446"/>
            <a:ext cx="3817608" cy="815975"/>
          </a:xfrm>
          <a:prstGeom prst="flowChartDecis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014 0.224444 " pathEditMode="relative" rAng="0" ptsTypes="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9583 0.205926 " pathEditMode="relative" rAng="0" ptsTypes="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291907" y="109856"/>
            <a:ext cx="3032125" cy="3976952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000626" y="1892936"/>
            <a:ext cx="4277995" cy="4965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đông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Khi cơn dông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Vừa tắt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đứng trông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lặng ngắt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Chị lao công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 sắt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 đồng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Chị lao công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Đêm đông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96335" y="88266"/>
            <a:ext cx="6885940" cy="1692275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 ?</a:t>
            </a:r>
          </a:p>
        </p:txBody>
      </p:sp>
      <p:sp>
        <p:nvSpPr>
          <p:cNvPr id="7" name="Plaque 6"/>
          <p:cNvSpPr/>
          <p:nvPr/>
        </p:nvSpPr>
        <p:spPr>
          <a:xfrm>
            <a:off x="2807970" y="3754756"/>
            <a:ext cx="7645400" cy="2075815"/>
          </a:xfrm>
          <a:prstGeom prst="plaque">
            <a:avLst/>
          </a:prstGeom>
          <a:solidFill>
            <a:srgbClr val="FFFF00">
              <a:alpha val="8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Chị lao công phải làm việc vào lúc đêm khuya, không khí lạnh giá, con đuờng vắng lặng.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524001" y="203200"/>
            <a:ext cx="3032125" cy="403733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871721" y="1379220"/>
            <a:ext cx="4277995" cy="2861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“Những đêm hè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Đêm đông gió rét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Sớm tối</a:t>
            </a:r>
          </a:p>
          <a:p>
            <a:pPr>
              <a:lnSpc>
                <a:spcPct val="9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Đi về”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96335" y="102236"/>
            <a:ext cx="6885940" cy="1190625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đây nói lên điều gì ?</a:t>
            </a:r>
          </a:p>
        </p:txBody>
      </p:sp>
      <p:sp>
        <p:nvSpPr>
          <p:cNvPr id="7" name="Plaque 6"/>
          <p:cNvSpPr/>
          <p:nvPr/>
        </p:nvSpPr>
        <p:spPr>
          <a:xfrm>
            <a:off x="1586230" y="4420871"/>
            <a:ext cx="7645400" cy="644525"/>
          </a:xfrm>
          <a:prstGeom prst="plaque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</p:txBody>
      </p:sp>
      <p:sp>
        <p:nvSpPr>
          <p:cNvPr id="2" name="Plaque 1"/>
          <p:cNvSpPr/>
          <p:nvPr/>
        </p:nvSpPr>
        <p:spPr>
          <a:xfrm>
            <a:off x="1586230" y="5245736"/>
            <a:ext cx="7645400" cy="644525"/>
          </a:xfrm>
          <a:prstGeom prst="plaque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</p:txBody>
      </p:sp>
      <p:sp>
        <p:nvSpPr>
          <p:cNvPr id="3" name="Plaque 2"/>
          <p:cNvSpPr/>
          <p:nvPr/>
        </p:nvSpPr>
        <p:spPr>
          <a:xfrm>
            <a:off x="1586231" y="6070601"/>
            <a:ext cx="9018905" cy="644525"/>
          </a:xfrm>
          <a:prstGeom prst="plaque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sự thay đổi của thời tiết đêm hè và đêm đông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0" bldLvl="0" animBg="1"/>
      <p:bldP spid="7" grpId="1" animBg="1"/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AA3_preview_rev_1"/>
          <p:cNvPicPr>
            <a:picLocks noGrp="1" noChangeAspect="1"/>
          </p:cNvPicPr>
          <p:nvPr>
            <p:ph idx="1"/>
          </p:nvPr>
        </p:nvPicPr>
        <p:blipFill>
          <a:blip r:embed="rId3"/>
          <a:srcRect l="36790" t="12933" r="14151" b="10813"/>
          <a:stretch>
            <a:fillRect/>
          </a:stretch>
        </p:blipFill>
        <p:spPr>
          <a:xfrm>
            <a:off x="1524001" y="203199"/>
            <a:ext cx="3032125" cy="39528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158106" y="1462406"/>
            <a:ext cx="3448685" cy="2306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“Giữ sạch lề</a:t>
            </a:r>
          </a:p>
          <a:p>
            <a:pPr algn="ctr">
              <a:lnSpc>
                <a:spcPct val="12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Đẹp lối</a:t>
            </a:r>
          </a:p>
          <a:p>
            <a:pPr algn="ctr">
              <a:lnSpc>
                <a:spcPct val="120000"/>
              </a:lnSpc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nghe!”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96335" y="102236"/>
            <a:ext cx="6885940" cy="1190625"/>
          </a:xfrm>
          <a:prstGeom prst="wedgeRoundRectCallout">
            <a:avLst>
              <a:gd name="adj1" fmla="val -63638"/>
              <a:gd name="adj2" fmla="val -21345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giả nhắn nhủ em điều gì qua 3 câu thơ cuối?</a:t>
            </a:r>
          </a:p>
        </p:txBody>
      </p:sp>
      <p:sp>
        <p:nvSpPr>
          <p:cNvPr id="4" name="Plaque 3"/>
          <p:cNvSpPr/>
          <p:nvPr/>
        </p:nvSpPr>
        <p:spPr>
          <a:xfrm>
            <a:off x="2122170" y="4156075"/>
            <a:ext cx="8247380" cy="2390140"/>
          </a:xfrm>
          <a:prstGeom prst="plaque">
            <a:avLst/>
          </a:prstGeom>
          <a:solidFill>
            <a:srgbClr val="FFFF00">
              <a:alpha val="8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Tác giả muốn nhắn nhủ các em phải biết giữ gìn đường phố luôn sạch đẹp và phải trân trọng, biết ơn những người làm công việc lao công đó.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19404" y="624555"/>
            <a:ext cx="10193685" cy="5262245"/>
            <a:chOff x="683" y="2299"/>
            <a:chExt cx="17264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683" y="2341"/>
              <a:ext cx="5709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599" y="2341"/>
              <a:ext cx="6179" cy="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985" y="2299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800" dirty="0"/>
                <a:t>)</a:t>
              </a:r>
            </a:p>
          </p:txBody>
        </p:sp>
      </p:grpSp>
      <p:pic>
        <p:nvPicPr>
          <p:cNvPr id="5" name="Content Placeholder 4" descr="AA11_preview_rev_1 (1)"/>
          <p:cNvPicPr>
            <a:picLocks noGrp="1" noChangeAspect="1"/>
          </p:cNvPicPr>
          <p:nvPr>
            <p:ph idx="1"/>
          </p:nvPr>
        </p:nvPicPr>
        <p:blipFill>
          <a:blip r:embed="rId4"/>
          <a:srcRect l="3370" t="15503" b="12106"/>
          <a:stretch>
            <a:fillRect/>
          </a:stretch>
        </p:blipFill>
        <p:spPr>
          <a:xfrm>
            <a:off x="-47007" y="5313503"/>
            <a:ext cx="3355777" cy="15813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45893" y="0"/>
            <a:ext cx="2721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0" name="Plaque 9"/>
          <p:cNvSpPr/>
          <p:nvPr/>
        </p:nvSpPr>
        <p:spPr>
          <a:xfrm>
            <a:off x="5654675" y="6054090"/>
            <a:ext cx="3228340" cy="698500"/>
          </a:xfrm>
          <a:prstGeom prst="plaqu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sp>
        <p:nvSpPr>
          <p:cNvPr id="4" name="Oval 3"/>
          <p:cNvSpPr/>
          <p:nvPr/>
        </p:nvSpPr>
        <p:spPr>
          <a:xfrm>
            <a:off x="1143280" y="607682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80255" y="609600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417577" y="651225"/>
            <a:ext cx="381000" cy="349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5000" t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07081" y="2467700"/>
            <a:ext cx="6694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772</Words>
  <Application>Microsoft Office PowerPoint</Application>
  <PresentationFormat>Widescreen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Montserrat</vt:lpstr>
      <vt:lpstr>Times New Roman</vt:lpstr>
      <vt:lpstr>Wingdings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114</cp:revision>
  <dcterms:created xsi:type="dcterms:W3CDTF">2021-06-19T10:18:00Z</dcterms:created>
  <dcterms:modified xsi:type="dcterms:W3CDTF">2026-04-11T13:14:10Z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36B13B9D02344D37A2C4617069314CF2</vt:lpwstr>
  </property>
</Properties>
</file>