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7" r:id="rId2"/>
  </p:sldMasterIdLst>
  <p:notesMasterIdLst>
    <p:notesMasterId r:id="rId9"/>
  </p:notesMasterIdLst>
  <p:sldIdLst>
    <p:sldId id="519" r:id="rId3"/>
    <p:sldId id="615" r:id="rId4"/>
    <p:sldId id="327" r:id="rId5"/>
    <p:sldId id="328" r:id="rId6"/>
    <p:sldId id="616" r:id="rId7"/>
    <p:sldId id="61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04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30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046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8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21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35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61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4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4229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None/>
              <a:defRPr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11109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0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3" r:id="rId12"/>
    <p:sldLayoutId id="2147483722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26285" y="2575560"/>
            <a:ext cx="81394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ai, ngày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3 năm 202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904105" y="986156"/>
            <a:ext cx="2570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056256" y="3897630"/>
            <a:ext cx="626554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  <a:p>
            <a:pPr algn="ctr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+ 2 )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51330" y="200660"/>
            <a:ext cx="869823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600" b="1" dirty="0">
                <a:latin typeface="HP001 4 hàng" panose="020B0603050302020204" charset="0"/>
                <a:cs typeface="HP001 4 hàng" panose="020B0603050302020204" charset="0"/>
              </a:rPr>
              <a:t>Thứ </a:t>
            </a:r>
            <a:r>
              <a:rPr lang="en-US" altLang="en-US" sz="3600" b="1" dirty="0">
                <a:latin typeface="HP001 4 hàng" panose="020B0603050302020204" charset="0"/>
                <a:cs typeface="HP001 4 hàng" panose="020B0603050302020204" charset="0"/>
              </a:rPr>
              <a:t>Ba</a:t>
            </a:r>
            <a:r>
              <a:rPr lang="vi-VN" altLang="en-US" sz="3600" b="1" dirty="0">
                <a:latin typeface="HP001 4 hàng" panose="020B0603050302020204" charset="0"/>
                <a:cs typeface="HP001 4 hàng" panose="020B0603050302020204" charset="0"/>
              </a:rPr>
              <a:t> ngày </a:t>
            </a:r>
            <a:r>
              <a:rPr lang="en-US" altLang="en-US" sz="3600" b="1" dirty="0">
                <a:latin typeface="HP001 4 hàng" panose="020B0603050302020204" charset="0"/>
                <a:cs typeface="HP001 4 hàng" panose="020B0603050302020204" charset="0"/>
              </a:rPr>
              <a:t>11</a:t>
            </a:r>
            <a:r>
              <a:rPr lang="vi-VN" altLang="en-US" sz="3600" b="1" dirty="0">
                <a:latin typeface="HP001 4 hàng" panose="020B0603050302020204" charset="0"/>
                <a:cs typeface="HP001 4 hàng" panose="020B0603050302020204" charset="0"/>
              </a:rPr>
              <a:t> tháng 3 năm 202</a:t>
            </a:r>
            <a:r>
              <a:rPr lang="en-US" altLang="en-US" sz="3600" b="1" dirty="0">
                <a:latin typeface="HP001 4 hàng" panose="020B0603050302020204" charset="0"/>
                <a:cs typeface="HP001 4 hàng" panose="020B0603050302020204" charset="0"/>
              </a:rPr>
              <a:t>5</a:t>
            </a:r>
            <a:endParaRPr lang="vi-VN" altLang="en-US" sz="3600" b="1" dirty="0">
              <a:latin typeface="HP001 4 hàng" panose="020B0603050302020204" charset="0"/>
              <a:cs typeface="HP001 4 hàng" panose="020B060305030202020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Môn: Tiếng Việt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967991" y="2072641"/>
            <a:ext cx="626554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altLang="en-US" sz="44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Bài 13:</a:t>
            </a:r>
          </a:p>
          <a:p>
            <a:pPr algn="ctr">
              <a:lnSpc>
                <a:spcPct val="100000"/>
              </a:lnSpc>
            </a:pPr>
            <a:r>
              <a:rPr lang="vi-VN" altLang="en-US" sz="66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Viết hoa chữ 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3070226" y="3598546"/>
            <a:ext cx="2599055" cy="28581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23281" y="3743326"/>
            <a:ext cx="3973195" cy="2713355"/>
            <a:chOff x="1417547" y="1264224"/>
            <a:chExt cx="4405927" cy="33182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3" name="TextBox 21"/>
            <p:cNvSpPr txBox="1"/>
            <p:nvPr/>
          </p:nvSpPr>
          <p:spPr>
            <a:xfrm>
              <a:off x="3045373" y="2844116"/>
              <a:ext cx="2009748" cy="12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458856" y="2416133"/>
              <a:ext cx="3041009" cy="90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6557010" y="3490596"/>
            <a:ext cx="2202180" cy="210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183131" y="1475106"/>
            <a:ext cx="3715385" cy="412305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924686" y="238761"/>
            <a:ext cx="8341995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Chữ hoa </a:t>
            </a:r>
            <a:r>
              <a:rPr lang="vi-VN" altLang="en-US" sz="4000">
                <a:latin typeface="HP001 4 hàng" panose="020B0603050302020204" charset="0"/>
                <a:cs typeface="HP001 4 hàng" panose="020B0603050302020204" charset="0"/>
              </a:rPr>
              <a:t>V 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bởi mấy nét</a:t>
            </a:r>
            <a:r>
              <a:rPr lang="vi-VN" altLang="en-US" sz="400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24686" y="238761"/>
            <a:ext cx="8341995" cy="93871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cao và độ rộng của chữ hoa </a:t>
            </a:r>
            <a:r>
              <a:rPr lang="en-US" altLang="en-US" sz="4000" dirty="0">
                <a:latin typeface="HP001 4 hàng" panose="020B0603050302020204" charset="0"/>
                <a:cs typeface="Times New Roman" panose="02020603050405020304" pitchFamily="18" charset="0"/>
              </a:rPr>
              <a:t>X</a:t>
            </a:r>
            <a:r>
              <a:rPr lang="vi-VN" altLang="en-US" sz="4000" dirty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4203701" y="171451"/>
            <a:ext cx="4224655" cy="887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charset="0"/>
                <a:ea typeface="Arial-Rounded" panose="020B0500000000000000" pitchFamily="34" charset="0"/>
                <a:cs typeface="HP001 4 hàng" panose="020B0603050302020204" charset="0"/>
              </a:rPr>
              <a:t>dụng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42111" y="1073150"/>
            <a:ext cx="9349105" cy="2360930"/>
            <a:chOff x="186" y="1690"/>
            <a:chExt cx="14723" cy="371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>
              <a:fillRect/>
            </a:stretch>
          </p:blipFill>
          <p:spPr bwMode="auto">
            <a:xfrm>
              <a:off x="186" y="1690"/>
              <a:ext cx="14029" cy="3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3"/>
            <p:cNvSpPr txBox="1"/>
            <p:nvPr/>
          </p:nvSpPr>
          <p:spPr>
            <a:xfrm>
              <a:off x="547" y="3542"/>
              <a:ext cx="14362" cy="101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3600" b="1">
                  <a:latin typeface="HP001 4 hàng" panose="020B0603050302020204" charset="0"/>
                  <a:cs typeface="HP001 4 hàng" panose="020B0603050302020204" charset="0"/>
                </a:rPr>
                <a:t>Xuân ωϙ, hànƑ câ⌐ χĹn đưŊƑ Ǉhay áo mƞ.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42110" y="3735071"/>
            <a:ext cx="4888230" cy="730885"/>
            <a:chOff x="186" y="5882"/>
            <a:chExt cx="7698" cy="1151"/>
          </a:xfrm>
        </p:grpSpPr>
        <p:sp>
          <p:nvSpPr>
            <p:cNvPr id="7" name="Text Box 6"/>
            <p:cNvSpPr txBox="1"/>
            <p:nvPr/>
          </p:nvSpPr>
          <p:spPr>
            <a:xfrm>
              <a:off x="186" y="5882"/>
              <a:ext cx="7698" cy="105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altLang="en-US" sz="32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Chữ nào được viết hoa?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86" y="5974"/>
              <a:ext cx="1035" cy="10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7673340" y="3721736"/>
            <a:ext cx="1813560" cy="6955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</a:t>
            </a:r>
            <a:r>
              <a:rPr lang="vi-VN" altLang="en-US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93535" y="4137025"/>
            <a:ext cx="887730" cy="0"/>
          </a:xfrm>
          <a:prstGeom prst="straightConnector1">
            <a:avLst/>
          </a:prstGeom>
          <a:ln w="444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642111" y="4650106"/>
            <a:ext cx="5316855" cy="1308735"/>
            <a:chOff x="186" y="7323"/>
            <a:chExt cx="8373" cy="2061"/>
          </a:xfrm>
        </p:grpSpPr>
        <p:sp>
          <p:nvSpPr>
            <p:cNvPr id="13" name="Text Box 12"/>
            <p:cNvSpPr txBox="1"/>
            <p:nvPr/>
          </p:nvSpPr>
          <p:spPr>
            <a:xfrm>
              <a:off x="186" y="7323"/>
              <a:ext cx="8373" cy="206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altLang="en-US" sz="32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Những chữ nào cao 2,5 ô li?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86" y="7369"/>
              <a:ext cx="1035" cy="10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 Box 13"/>
          <p:cNvSpPr txBox="1"/>
          <p:nvPr/>
        </p:nvSpPr>
        <p:spPr>
          <a:xfrm>
            <a:off x="7695566" y="4650741"/>
            <a:ext cx="2883535" cy="6955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altLang="en-US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X,h,g,y,b.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058026" y="5011420"/>
            <a:ext cx="608965" cy="7620"/>
          </a:xfrm>
          <a:prstGeom prst="straightConnector1">
            <a:avLst/>
          </a:prstGeom>
          <a:ln w="444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42111" y="5506721"/>
            <a:ext cx="657225" cy="6724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73341" y="5839460"/>
            <a:ext cx="608965" cy="7620"/>
          </a:xfrm>
          <a:prstGeom prst="straightConnector1">
            <a:avLst/>
          </a:prstGeom>
          <a:ln w="444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8315960" y="5549266"/>
            <a:ext cx="2185670" cy="66864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chữ 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42110" y="5565141"/>
            <a:ext cx="5939790" cy="1308735"/>
            <a:chOff x="186" y="8605"/>
            <a:chExt cx="9354" cy="2061"/>
          </a:xfrm>
        </p:grpSpPr>
        <p:sp>
          <p:nvSpPr>
            <p:cNvPr id="17" name="Text Box 16"/>
            <p:cNvSpPr txBox="1"/>
            <p:nvPr/>
          </p:nvSpPr>
          <p:spPr>
            <a:xfrm>
              <a:off x="186" y="8605"/>
              <a:ext cx="9354" cy="206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altLang="en-US" sz="32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Khoảng cách giữa các con chữ?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86" y="8672"/>
              <a:ext cx="1035" cy="10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4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8000" t="-11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06505" y="1271271"/>
            <a:ext cx="39290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710055" y="5066030"/>
            <a:ext cx="5081270" cy="645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grpSp>
        <p:nvGrpSpPr>
          <p:cNvPr id="8" name="Group 7"/>
          <p:cNvGrpSpPr/>
          <p:nvPr/>
        </p:nvGrpSpPr>
        <p:grpSpPr>
          <a:xfrm>
            <a:off x="1610360" y="386080"/>
            <a:ext cx="6027420" cy="5325110"/>
            <a:chOff x="136" y="608"/>
            <a:chExt cx="9492" cy="8386"/>
          </a:xfrm>
        </p:grpSpPr>
        <p:sp>
          <p:nvSpPr>
            <p:cNvPr id="2" name="Text Box 1"/>
            <p:cNvSpPr txBox="1"/>
            <p:nvPr/>
          </p:nvSpPr>
          <p:spPr>
            <a:xfrm>
              <a:off x="616" y="608"/>
              <a:ext cx="9013" cy="1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/>
            </a:p>
          </p:txBody>
        </p:sp>
        <p:sp>
          <p:nvSpPr>
            <p:cNvPr id="6" name="Text Box 5"/>
            <p:cNvSpPr txBox="1"/>
            <p:nvPr/>
          </p:nvSpPr>
          <p:spPr>
            <a:xfrm rot="16200000">
              <a:off x="-3549" y="4293"/>
              <a:ext cx="8386" cy="1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393" y="7978"/>
              <a:ext cx="8002" cy="1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/>
            </a:p>
          </p:txBody>
        </p:sp>
      </p:grpSp>
      <p:sp>
        <p:nvSpPr>
          <p:cNvPr id="4" name="Oval 3"/>
          <p:cNvSpPr/>
          <p:nvPr/>
        </p:nvSpPr>
        <p:spPr>
          <a:xfrm>
            <a:off x="3766185" y="386080"/>
            <a:ext cx="1588770" cy="8597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73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pic>
        <p:nvPicPr>
          <p:cNvPr id="5122" name="Picture 2" descr="Student Writing (#4) | Free 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16" y="1871980"/>
            <a:ext cx="4502785" cy="401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4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97276" y="1402081"/>
            <a:ext cx="53346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vi-VN" alt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1525" y="4465956"/>
            <a:ext cx="4996180" cy="514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241</Words>
  <Application>Microsoft Office PowerPoint</Application>
  <PresentationFormat>Widescreen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HP001 4 hàng</vt:lpstr>
      <vt:lpstr>Montserrat</vt:lpstr>
      <vt:lpstr>Montserrat Medium</vt:lpstr>
      <vt:lpstr>Nunito</vt:lpstr>
      <vt:lpstr>Times New Roman</vt:lpstr>
      <vt:lpstr>Wingdings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113</cp:revision>
  <dcterms:created xsi:type="dcterms:W3CDTF">2021-06-19T10:18:00Z</dcterms:created>
  <dcterms:modified xsi:type="dcterms:W3CDTF">2026-04-11T13:17:09Z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36B13B9D02344D37A2C4617069314CF2</vt:lpwstr>
  </property>
</Properties>
</file>