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77" r:id="rId2"/>
    <p:sldMasterId id="2147483793" r:id="rId3"/>
    <p:sldMasterId id="2147483813" r:id="rId4"/>
    <p:sldMasterId id="2147483820" r:id="rId5"/>
    <p:sldMasterId id="2147483824" r:id="rId6"/>
  </p:sldMasterIdLst>
  <p:notesMasterIdLst>
    <p:notesMasterId r:id="rId23"/>
  </p:notesMasterIdLst>
  <p:handoutMasterIdLst>
    <p:handoutMasterId r:id="rId24"/>
  </p:handoutMasterIdLst>
  <p:sldIdLst>
    <p:sldId id="2007577119" r:id="rId7"/>
    <p:sldId id="2007577122" r:id="rId8"/>
    <p:sldId id="294" r:id="rId9"/>
    <p:sldId id="295" r:id="rId10"/>
    <p:sldId id="265" r:id="rId11"/>
    <p:sldId id="2007577108" r:id="rId12"/>
    <p:sldId id="283" r:id="rId13"/>
    <p:sldId id="2007577096" r:id="rId14"/>
    <p:sldId id="347" r:id="rId15"/>
    <p:sldId id="2007577113" r:id="rId16"/>
    <p:sldId id="2007577114" r:id="rId17"/>
    <p:sldId id="306" r:id="rId18"/>
    <p:sldId id="2007577123" r:id="rId19"/>
    <p:sldId id="2007577115" r:id="rId20"/>
    <p:sldId id="2007577116" r:id="rId21"/>
    <p:sldId id="20075771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372077-FBD7-49A2-9B56-2E74D17313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3D237-1FEC-49A9-B2E9-39976BBAEF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6BDCA-4ED8-4937-BACE-08C9C8811492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A847A-F7CA-475B-9660-C56EC7FA0B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027B1-D6D3-4F81-9897-7860AFFE0F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BE7AA-042B-4CB9-A15B-EADC2626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9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54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6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0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3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09" y="4929010"/>
            <a:ext cx="2856619" cy="2856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7A22A-14E7-401B-9E46-89937EEBB8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172" y="5922005"/>
            <a:ext cx="1044828" cy="10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826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2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0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5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920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78746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0225951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3252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1743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75258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1529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5642474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45879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172751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997136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742196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4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03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9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90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33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753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1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47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36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16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2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11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5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7" r:id="rId3"/>
    <p:sldLayoutId id="2147483799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4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9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89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4C60DC-48CF-8AB2-4CC0-C137A566D2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90" y="67659"/>
            <a:ext cx="1849909" cy="184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1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.xml"/><Relationship Id="rId6" Type="http://schemas.openxmlformats.org/officeDocument/2006/relationships/image" Target="../media/image105.png"/><Relationship Id="rId5" Type="http://schemas.microsoft.com/office/2007/relationships/hdphoto" Target="../media/hdphoto3.wdp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34" Type="http://schemas.openxmlformats.org/officeDocument/2006/relationships/image" Target="../media/image52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33" Type="http://schemas.openxmlformats.org/officeDocument/2006/relationships/image" Target="../media/image51.svg"/><Relationship Id="rId38" Type="http://schemas.openxmlformats.org/officeDocument/2006/relationships/image" Target="../media/image107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sv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31" Type="http://schemas.openxmlformats.org/officeDocument/2006/relationships/image" Target="../media/image49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svg"/><Relationship Id="rId30" Type="http://schemas.openxmlformats.org/officeDocument/2006/relationships/image" Target="../media/image48.png"/><Relationship Id="rId35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34" Type="http://schemas.openxmlformats.org/officeDocument/2006/relationships/image" Target="../media/image52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33" Type="http://schemas.openxmlformats.org/officeDocument/2006/relationships/image" Target="../media/image51.svg"/><Relationship Id="rId38" Type="http://schemas.openxmlformats.org/officeDocument/2006/relationships/image" Target="../media/image56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sv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31" Type="http://schemas.openxmlformats.org/officeDocument/2006/relationships/image" Target="../media/image49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svg"/><Relationship Id="rId30" Type="http://schemas.openxmlformats.org/officeDocument/2006/relationships/image" Target="../media/image48.png"/><Relationship Id="rId35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3.svg"/><Relationship Id="rId21" Type="http://schemas.openxmlformats.org/officeDocument/2006/relationships/image" Target="../media/image79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33" Type="http://schemas.openxmlformats.org/officeDocument/2006/relationships/image" Target="../media/image89.svg"/><Relationship Id="rId2" Type="http://schemas.openxmlformats.org/officeDocument/2006/relationships/image" Target="../media/image62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24" Type="http://schemas.openxmlformats.org/officeDocument/2006/relationships/image" Target="../media/image82.png"/><Relationship Id="rId32" Type="http://schemas.openxmlformats.org/officeDocument/2006/relationships/image" Target="../media/image88.png"/><Relationship Id="rId5" Type="http://schemas.openxmlformats.org/officeDocument/2006/relationships/image" Target="../media/image65.svg"/><Relationship Id="rId15" Type="http://schemas.openxmlformats.org/officeDocument/2006/relationships/image" Target="../media/image4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10" Type="http://schemas.openxmlformats.org/officeDocument/2006/relationships/image" Target="../media/image70.png"/><Relationship Id="rId19" Type="http://schemas.openxmlformats.org/officeDocument/2006/relationships/image" Target="../media/image77.svg"/><Relationship Id="rId31" Type="http://schemas.openxmlformats.org/officeDocument/2006/relationships/image" Target="../media/image37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4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Relationship Id="rId30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3" Type="http://schemas.openxmlformats.org/officeDocument/2006/relationships/image" Target="../media/image36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9.svg"/><Relationship Id="rId11" Type="http://schemas.openxmlformats.org/officeDocument/2006/relationships/image" Target="../media/image96.png"/><Relationship Id="rId5" Type="http://schemas.openxmlformats.org/officeDocument/2006/relationships/image" Target="../media/image48.png"/><Relationship Id="rId10" Type="http://schemas.openxmlformats.org/officeDocument/2006/relationships/image" Target="../media/image95.svg"/><Relationship Id="rId4" Type="http://schemas.openxmlformats.org/officeDocument/2006/relationships/image" Target="../media/image37.svg"/><Relationship Id="rId9" Type="http://schemas.openxmlformats.org/officeDocument/2006/relationships/image" Target="../media/image94.png"/><Relationship Id="rId14" Type="http://schemas.openxmlformats.org/officeDocument/2006/relationships/image" Target="../media/image9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9" y="198750"/>
            <a:ext cx="11803802" cy="6460500"/>
          </a:xfrm>
          <a:prstGeom prst="rect">
            <a:avLst/>
          </a:prstGeom>
        </p:spPr>
      </p:pic>
      <p:pic>
        <p:nvPicPr>
          <p:cNvPr id="19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637E3C2A-7C8C-4353-9827-E5F99C1BBE0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319416"/>
            <a:ext cx="2310140" cy="14325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C7BFD7-D4D6-4D8D-A78E-3A5AC7DF7E43}"/>
              </a:ext>
            </a:extLst>
          </p:cNvPr>
          <p:cNvCxnSpPr/>
          <p:nvPr/>
        </p:nvCxnSpPr>
        <p:spPr>
          <a:xfrm flipV="1">
            <a:off x="7899635" y="2723909"/>
            <a:ext cx="318977" cy="191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5B14F4-E40D-4E7D-82BB-0D7B5FC0AFBF}"/>
              </a:ext>
            </a:extLst>
          </p:cNvPr>
          <p:cNvSpPr txBox="1"/>
          <p:nvPr/>
        </p:nvSpPr>
        <p:spPr>
          <a:xfrm>
            <a:off x="3175474" y="584630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01A204-0DF8-46DD-B039-4650AC34C7B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32290" y="1539901"/>
            <a:ext cx="7096359" cy="2517866"/>
          </a:xfrm>
          <a:prstGeom prst="rect">
            <a:avLst/>
          </a:prstGeom>
        </p:spPr>
      </p:pic>
      <p:pic>
        <p:nvPicPr>
          <p:cNvPr id="4" name="Picture 3" descr="A picture containing seat&#10;&#10;Description automatically generated">
            <a:extLst>
              <a:ext uri="{FF2B5EF4-FFF2-40B4-BE49-F238E27FC236}">
                <a16:creationId xmlns:a16="http://schemas.microsoft.com/office/drawing/2014/main" id="{9C6F34B7-19D8-42AF-8655-81FD0EC30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5" y="1784359"/>
            <a:ext cx="8496300" cy="5664200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9E67985-FF97-445A-BA32-F49066BAA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899" y="3755504"/>
            <a:ext cx="2782011" cy="2517866"/>
          </a:xfrm>
          <a:prstGeom prst="rect">
            <a:avLst/>
          </a:prstGeom>
        </p:spPr>
      </p:pic>
      <p:pic>
        <p:nvPicPr>
          <p:cNvPr id="20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48956A6C-EA65-4F33-BA39-C0414C693D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" y="198750"/>
            <a:ext cx="2310140" cy="14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51EF94-77EA-42FC-A6EA-29344F19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829" y="481254"/>
            <a:ext cx="8567057" cy="573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1EF710-B4BD-4988-B76D-85AE98D857ED}"/>
              </a:ext>
            </a:extLst>
          </p:cNvPr>
          <p:cNvSpPr/>
          <p:nvPr/>
        </p:nvSpPr>
        <p:spPr>
          <a:xfrm>
            <a:off x="5584373" y="1883229"/>
            <a:ext cx="211182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AB8E8E-A790-4E72-8593-F0D4C3CCC252}"/>
              </a:ext>
            </a:extLst>
          </p:cNvPr>
          <p:cNvSpPr/>
          <p:nvPr/>
        </p:nvSpPr>
        <p:spPr>
          <a:xfrm>
            <a:off x="7935687" y="1654628"/>
            <a:ext cx="2743200" cy="772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ước rửa bát và dầu ăn để cạnh nhau dễ gây nhầm lẫn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B9359B6-F81F-45A7-8C15-03430F5F3D9A}"/>
              </a:ext>
            </a:extLst>
          </p:cNvPr>
          <p:cNvSpPr/>
          <p:nvPr/>
        </p:nvSpPr>
        <p:spPr>
          <a:xfrm>
            <a:off x="2503716" y="2198913"/>
            <a:ext cx="211182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Hoa quả bị hỏng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2E6E3E-5ACD-4BDE-83DC-E0A65013703F}"/>
              </a:ext>
            </a:extLst>
          </p:cNvPr>
          <p:cNvSpPr/>
          <p:nvPr/>
        </p:nvSpPr>
        <p:spPr>
          <a:xfrm>
            <a:off x="3298371" y="3987329"/>
            <a:ext cx="3004459" cy="457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631145-8D85-403D-93D0-54D82C7C78A6}"/>
              </a:ext>
            </a:extLst>
          </p:cNvPr>
          <p:cNvSpPr/>
          <p:nvPr/>
        </p:nvSpPr>
        <p:spPr>
          <a:xfrm>
            <a:off x="7391399" y="3710347"/>
            <a:ext cx="3004459" cy="720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8AE888-EA3F-4CD6-95B0-8A7EB150D8DE}"/>
              </a:ext>
            </a:extLst>
          </p:cNvPr>
          <p:cNvSpPr/>
          <p:nvPr/>
        </p:nvSpPr>
        <p:spPr>
          <a:xfrm>
            <a:off x="5442856" y="5933588"/>
            <a:ext cx="3004459" cy="556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1565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7AEF8A-569A-4A06-84A8-E5B3BE02FE10}"/>
              </a:ext>
            </a:extLst>
          </p:cNvPr>
          <p:cNvGrpSpPr/>
          <p:nvPr/>
        </p:nvGrpSpPr>
        <p:grpSpPr>
          <a:xfrm>
            <a:off x="2255519" y="0"/>
            <a:ext cx="8389945" cy="3154680"/>
            <a:chOff x="6460312" y="898660"/>
            <a:chExt cx="5022879" cy="3346493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72B3DFD-7522-4628-86B3-80D54CB9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460312" y="898660"/>
              <a:ext cx="5022879" cy="334649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B09C3-BD8C-4350-BD09-D8CD43519DD1}"/>
                </a:ext>
              </a:extLst>
            </p:cNvPr>
            <p:cNvSpPr txBox="1"/>
            <p:nvPr/>
          </p:nvSpPr>
          <p:spPr>
            <a:xfrm>
              <a:off x="7025992" y="1710994"/>
              <a:ext cx="4213926" cy="11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Dấu hiệu cho biết thức ăn, đồ uống bị hỏng, ôi thiu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164D52-7792-4E38-84EB-5F44A8B22C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9" b="34815"/>
          <a:stretch/>
        </p:blipFill>
        <p:spPr>
          <a:xfrm>
            <a:off x="-619760" y="2062067"/>
            <a:ext cx="13573760" cy="4281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6DAFA-B060-4BA7-A72E-83E4C1FD6305}"/>
              </a:ext>
            </a:extLst>
          </p:cNvPr>
          <p:cNvSpPr txBox="1"/>
          <p:nvPr/>
        </p:nvSpPr>
        <p:spPr>
          <a:xfrm>
            <a:off x="1546536" y="3102388"/>
            <a:ext cx="9209944" cy="202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 quả bị hỏng (mốc, thối, chuyển màu)</a:t>
            </a: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 mì bị mốc trắng, thức ăn có mùi ôi thiu,...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0076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8A5A8FC6-37C6-4CD1-954F-5DE8DC87DB01}"/>
              </a:ext>
            </a:extLst>
          </p:cNvPr>
          <p:cNvSpPr/>
          <p:nvPr/>
        </p:nvSpPr>
        <p:spPr>
          <a:xfrm>
            <a:off x="487023" y="757855"/>
            <a:ext cx="11217949" cy="212919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文本框 34">
            <a:extLst>
              <a:ext uri="{FF2B5EF4-FFF2-40B4-BE49-F238E27FC236}">
                <a16:creationId xmlns:a16="http://schemas.microsoft.com/office/drawing/2014/main" id="{44C357DF-CB75-4FA3-B1FC-9CA3EBE2201C}"/>
              </a:ext>
            </a:extLst>
          </p:cNvPr>
          <p:cNvSpPr txBox="1"/>
          <p:nvPr/>
        </p:nvSpPr>
        <p:spPr>
          <a:xfrm>
            <a:off x="840000" y="865510"/>
            <a:ext cx="10511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4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thêm tên một số đồ dùng, thức ăn, đồ uống có thể gây ngộ độc nếu không được cất giữ cẩn thận.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ADF7D59-C528-46E6-A2EA-CBE038E4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10" y="249516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7F3139-F999-BC71-5CFE-624C07D1A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5" y="3275828"/>
            <a:ext cx="4946592" cy="2913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66293B-31D5-DA4B-3780-674C8D179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0054" y="3343274"/>
            <a:ext cx="2587409" cy="30173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7150"/>
            <a:ext cx="12192000" cy="686383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65989" y="467075"/>
            <a:ext cx="9674356" cy="46591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64633" y="2106193"/>
            <a:ext cx="1141567" cy="35076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98009" y="1069529"/>
            <a:ext cx="5869923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09014" y="5493175"/>
            <a:ext cx="3144337" cy="674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59135" y="3662965"/>
            <a:ext cx="2120221" cy="21675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97385" y="3951972"/>
            <a:ext cx="1363941" cy="2113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53107"/>
          <a:stretch>
            <a:fillRect/>
          </a:stretch>
        </p:blipFill>
        <p:spPr>
          <a:xfrm>
            <a:off x="1243183" y="3859996"/>
            <a:ext cx="1196863" cy="17341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324" y="4187280"/>
            <a:ext cx="1488614" cy="18778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36290">
            <a:off x="1496691" y="3081530"/>
            <a:ext cx="270763" cy="3316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427821">
            <a:off x="2565771" y="2988844"/>
            <a:ext cx="351588" cy="5170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05119" y="490440"/>
            <a:ext cx="524795" cy="5561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15786" y="1321487"/>
            <a:ext cx="342337" cy="5883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3978358" flipH="1">
            <a:off x="3337976" y="709567"/>
            <a:ext cx="418865" cy="7199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6829536" y="4470439"/>
            <a:ext cx="1176249" cy="2566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l="31958"/>
          <a:stretch>
            <a:fillRect/>
          </a:stretch>
        </p:blipFill>
        <p:spPr>
          <a:xfrm>
            <a:off x="1365990" y="2461786"/>
            <a:ext cx="628453" cy="5541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22201" r="24736"/>
          <a:stretch>
            <a:fillRect/>
          </a:stretch>
        </p:blipFill>
        <p:spPr>
          <a:xfrm>
            <a:off x="10295135" y="467075"/>
            <a:ext cx="732511" cy="454311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05181">
            <a:off x="2124604" y="3188751"/>
            <a:ext cx="630886" cy="432444"/>
          </a:xfrm>
          <a:prstGeom prst="rect">
            <a:avLst/>
          </a:prstGeom>
        </p:spPr>
      </p:pic>
      <p:pic>
        <p:nvPicPr>
          <p:cNvPr id="22" name="Picture 2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946367">
            <a:off x="9462004" y="2837852"/>
            <a:ext cx="550437" cy="455751"/>
          </a:xfrm>
          <a:prstGeom prst="rect">
            <a:avLst/>
          </a:prstGeom>
        </p:spPr>
      </p:pic>
      <p:pic>
        <p:nvPicPr>
          <p:cNvPr id="23" name="Picture 2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-987158">
            <a:off x="9878744" y="3009055"/>
            <a:ext cx="451321" cy="309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4CD920-A1DF-8FCD-55C2-ACD0F34E43C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166497" y="2113604"/>
            <a:ext cx="802912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B264C91-9BF6-4C74-A1D3-EE39156FF905}"/>
              </a:ext>
            </a:extLst>
          </p:cNvPr>
          <p:cNvGrpSpPr/>
          <p:nvPr/>
        </p:nvGrpSpPr>
        <p:grpSpPr>
          <a:xfrm>
            <a:off x="426099" y="3907972"/>
            <a:ext cx="4396272" cy="223157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645D859B-DDD5-4B68-B804-7405F71A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F83C120-CA48-42CE-84A6-E39FF3590216}"/>
                </a:ext>
              </a:extLst>
            </p:cNvPr>
            <p:cNvSpPr/>
            <p:nvPr/>
          </p:nvSpPr>
          <p:spPr>
            <a:xfrm>
              <a:off x="1234979" y="5405120"/>
              <a:ext cx="337766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9" name="Rounded Rectangular Callout 18">
            <a:extLst>
              <a:ext uri="{FF2B5EF4-FFF2-40B4-BE49-F238E27FC236}">
                <a16:creationId xmlns:a16="http://schemas.microsoft.com/office/drawing/2014/main" id="{6F0BCAAE-EA17-4B73-A5FE-13F4D51C6586}"/>
              </a:ext>
            </a:extLst>
          </p:cNvPr>
          <p:cNvSpPr/>
          <p:nvPr/>
        </p:nvSpPr>
        <p:spPr>
          <a:xfrm>
            <a:off x="1441065" y="1328057"/>
            <a:ext cx="10384970" cy="1700337"/>
          </a:xfrm>
          <a:prstGeom prst="wedgeRoundRectCallout">
            <a:avLst>
              <a:gd name="adj1" fmla="val -36505"/>
              <a:gd name="adj2" fmla="val 869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tên một số thức ăn, đồ uống, đồ dùng khác có thể gây ngộ độc nếu cất giữ, bảo quản không cẩn thận. </a:t>
            </a:r>
            <a:endParaRPr lang="en-US" sz="4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550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9B60D-CEBB-4AD5-B017-A433EC29CB84}"/>
              </a:ext>
            </a:extLst>
          </p:cNvPr>
          <p:cNvSpPr/>
          <p:nvPr/>
        </p:nvSpPr>
        <p:spPr>
          <a:xfrm>
            <a:off x="2012955" y="350695"/>
            <a:ext cx="8166085" cy="707886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Hoàn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phiếu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sau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đây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9C89D1-5C0F-437A-B9DA-56AA7EFE4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951161"/>
              </p:ext>
            </p:extLst>
          </p:nvPr>
        </p:nvGraphicFramePr>
        <p:xfrm>
          <a:off x="794657" y="1491342"/>
          <a:ext cx="10352313" cy="416451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454892">
                  <a:extLst>
                    <a:ext uri="{9D8B030D-6E8A-4147-A177-3AD203B41FA5}">
                      <a16:colId xmlns:a16="http://schemas.microsoft.com/office/drawing/2014/main" val="1312758102"/>
                    </a:ext>
                  </a:extLst>
                </a:gridCol>
                <a:gridCol w="3689578">
                  <a:extLst>
                    <a:ext uri="{9D8B030D-6E8A-4147-A177-3AD203B41FA5}">
                      <a16:colId xmlns:a16="http://schemas.microsoft.com/office/drawing/2014/main" val="3157027059"/>
                    </a:ext>
                  </a:extLst>
                </a:gridCol>
                <a:gridCol w="2231932">
                  <a:extLst>
                    <a:ext uri="{9D8B030D-6E8A-4147-A177-3AD203B41FA5}">
                      <a16:colId xmlns:a16="http://schemas.microsoft.com/office/drawing/2014/main" val="2835428689"/>
                    </a:ext>
                  </a:extLst>
                </a:gridCol>
                <a:gridCol w="2975911">
                  <a:extLst>
                    <a:ext uri="{9D8B030D-6E8A-4147-A177-3AD203B41FA5}">
                      <a16:colId xmlns:a16="http://schemas.microsoft.com/office/drawing/2014/main" val="3050237366"/>
                    </a:ext>
                  </a:extLst>
                </a:gridCol>
              </a:tblGrid>
              <a:tr h="66221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PHIẾU NHÓM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997297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 </a:t>
                      </a: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đồ ăn thức uống, đồ dùng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Nơi đang để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Đề xuất cách cất giữ, bảo quản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690278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cúm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Kệ ti vi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Tủ thuốc gia đình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1075082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835163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3270267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099117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57912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7D899-D488-47D1-9F0B-D7EA59C217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4" y="2623458"/>
            <a:ext cx="4364576" cy="4364576"/>
          </a:xfrm>
          <a:prstGeom prst="rect">
            <a:avLst/>
          </a:prstGeom>
        </p:spPr>
      </p:pic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id="{BDE7F2D2-251A-4C3B-A5D2-FBB9610C0B2C}"/>
              </a:ext>
            </a:extLst>
          </p:cNvPr>
          <p:cNvSpPr/>
          <p:nvPr/>
        </p:nvSpPr>
        <p:spPr>
          <a:xfrm>
            <a:off x="1807030" y="272143"/>
            <a:ext cx="10384970" cy="1852737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Em đã từng thấy đồ ăn thức uống, đồ dùng nào ở gia đình em không được cất giữ, bảo quản không cẩn thận có thể gây ngộ độc?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4ECD85C3-A63A-4297-9D1F-663268FC1FE3}"/>
              </a:ext>
            </a:extLst>
          </p:cNvPr>
          <p:cNvSpPr/>
          <p:nvPr/>
        </p:nvSpPr>
        <p:spPr>
          <a:xfrm>
            <a:off x="3602214" y="2764971"/>
            <a:ext cx="8589785" cy="157536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Em đã làm hoặc nhìn thấy bố mẹ làm gì để bảo quản đồ ăn thức uống an toàn?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63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7150"/>
            <a:ext cx="12192000" cy="686383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65989" y="467075"/>
            <a:ext cx="9674356" cy="46591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64633" y="2106193"/>
            <a:ext cx="1141567" cy="35076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806995" y="1069529"/>
            <a:ext cx="7038754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09014" y="5493175"/>
            <a:ext cx="3144337" cy="674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59135" y="3662965"/>
            <a:ext cx="2120221" cy="21675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97385" y="3951972"/>
            <a:ext cx="1363941" cy="2113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53107"/>
          <a:stretch>
            <a:fillRect/>
          </a:stretch>
        </p:blipFill>
        <p:spPr>
          <a:xfrm>
            <a:off x="1243183" y="3859996"/>
            <a:ext cx="1196863" cy="17341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324" y="4187280"/>
            <a:ext cx="1488614" cy="18778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36290">
            <a:off x="1496691" y="3081530"/>
            <a:ext cx="270763" cy="3316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427821">
            <a:off x="2565771" y="2988844"/>
            <a:ext cx="351588" cy="5170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05119" y="490440"/>
            <a:ext cx="524795" cy="5561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15786" y="1321487"/>
            <a:ext cx="342337" cy="5883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3978358" flipH="1">
            <a:off x="3337976" y="709567"/>
            <a:ext cx="418865" cy="7199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6829536" y="4470439"/>
            <a:ext cx="1176249" cy="2566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l="31958"/>
          <a:stretch>
            <a:fillRect/>
          </a:stretch>
        </p:blipFill>
        <p:spPr>
          <a:xfrm>
            <a:off x="1365990" y="2461786"/>
            <a:ext cx="628453" cy="5541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22201" r="24736"/>
          <a:stretch>
            <a:fillRect/>
          </a:stretch>
        </p:blipFill>
        <p:spPr>
          <a:xfrm>
            <a:off x="10295135" y="467075"/>
            <a:ext cx="732511" cy="454311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05181">
            <a:off x="2124604" y="3188751"/>
            <a:ext cx="630886" cy="432444"/>
          </a:xfrm>
          <a:prstGeom prst="rect">
            <a:avLst/>
          </a:prstGeom>
        </p:spPr>
      </p:pic>
      <p:pic>
        <p:nvPicPr>
          <p:cNvPr id="22" name="Picture 2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946367">
            <a:off x="9462004" y="2837852"/>
            <a:ext cx="550437" cy="455751"/>
          </a:xfrm>
          <a:prstGeom prst="rect">
            <a:avLst/>
          </a:prstGeom>
        </p:spPr>
      </p:pic>
      <p:pic>
        <p:nvPicPr>
          <p:cNvPr id="23" name="Picture 2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-987158">
            <a:off x="9878744" y="3009055"/>
            <a:ext cx="451321" cy="309359"/>
          </a:xfrm>
          <a:prstGeom prst="rect">
            <a:avLst/>
          </a:prstGeom>
        </p:spPr>
      </p:pic>
      <p:pic>
        <p:nvPicPr>
          <p:cNvPr id="26" name="Picture 25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392B072-0417-8020-21E6-40601AB5750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72" y="1796902"/>
            <a:ext cx="6128358" cy="20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67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77440" y="0"/>
            <a:ext cx="9272016" cy="2820380"/>
            <a:chOff x="2372945" y="14126"/>
            <a:chExt cx="6954012" cy="2115285"/>
          </a:xfrm>
        </p:grpSpPr>
        <p:sp>
          <p:nvSpPr>
            <p:cNvPr id="7" name="任意多边形 6"/>
            <p:cNvSpPr/>
            <p:nvPr/>
          </p:nvSpPr>
          <p:spPr>
            <a:xfrm>
              <a:off x="4613907" y="14126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954012" cy="90024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Một số lí do gây ngộ độc qua đường ăn uống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440526" y="110986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873682" y="1104642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FDD7A0-8811-45AC-85DB-EB5954EAA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415" y="1616856"/>
            <a:ext cx="1085850" cy="981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8">
            <a:extLst>
              <a:ext uri="{FF2B5EF4-FFF2-40B4-BE49-F238E27FC236}">
                <a16:creationId xmlns:a16="http://schemas.microsoft.com/office/drawing/2014/main" id="{E1A0A9BD-D111-45CF-9DBA-6BE70ADBAC46}"/>
              </a:ext>
            </a:extLst>
          </p:cNvPr>
          <p:cNvSpPr/>
          <p:nvPr/>
        </p:nvSpPr>
        <p:spPr>
          <a:xfrm>
            <a:off x="3734254" y="763006"/>
            <a:ext cx="8272689" cy="161472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600" kern="0" dirty="0">
                <a:solidFill>
                  <a:srgbClr val="002060"/>
                </a:solidFill>
                <a:latin typeface="Arial" panose="020B0604020202020204" pitchFamily="34" charset="0"/>
              </a:rPr>
              <a:t>Vì sao nhiều người bị ngộ độc qua đường ăn uống?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98A8A-C9DE-4C76-A16D-A7F7DE03D6B3}"/>
              </a:ext>
            </a:extLst>
          </p:cNvPr>
          <p:cNvGrpSpPr/>
          <p:nvPr/>
        </p:nvGrpSpPr>
        <p:grpSpPr>
          <a:xfrm>
            <a:off x="395240" y="2952170"/>
            <a:ext cx="4535989" cy="2523344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783136FD-BE05-4F28-8755-EE159752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09BC77-0D95-4A5D-B079-BD6DC8575E71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6034">
            <a:off x="6827139" y="5687729"/>
            <a:ext cx="747172" cy="618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0822" y="1317096"/>
            <a:ext cx="1663794" cy="36300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8514">
            <a:off x="5159036" y="-140989"/>
            <a:ext cx="647706" cy="632397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48732">
            <a:off x="3555093" y="4936"/>
            <a:ext cx="547906" cy="538940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3260">
            <a:off x="6766916" y="-179529"/>
            <a:ext cx="802013" cy="647443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77368">
            <a:off x="25464" y="-124511"/>
            <a:ext cx="599442" cy="599442"/>
          </a:xfrm>
          <a:prstGeom prst="rect">
            <a:avLst/>
          </a:prstGeom>
        </p:spPr>
      </p:pic>
      <p:pic>
        <p:nvPicPr>
          <p:cNvPr id="32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855143" flipH="1">
            <a:off x="1701968" y="-336009"/>
            <a:ext cx="653401" cy="1123032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905822">
            <a:off x="10186247" y="45402"/>
            <a:ext cx="723864" cy="458009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13241">
            <a:off x="11819695" y="71822"/>
            <a:ext cx="529256" cy="569649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3800185">
            <a:off x="8577412" y="-65047"/>
            <a:ext cx="659125" cy="694481"/>
          </a:xfrm>
          <a:prstGeom prst="rect">
            <a:avLst/>
          </a:prstGeom>
        </p:spPr>
      </p:pic>
      <p:pic>
        <p:nvPicPr>
          <p:cNvPr id="36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978358" flipH="1">
            <a:off x="159229" y="6118814"/>
            <a:ext cx="497559" cy="855179"/>
          </a:xfrm>
          <a:prstGeom prst="rect">
            <a:avLst/>
          </a:prstGeom>
        </p:spPr>
      </p:pic>
      <p:pic>
        <p:nvPicPr>
          <p:cNvPr id="37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669255">
            <a:off x="1847925" y="6416097"/>
            <a:ext cx="795730" cy="776922"/>
          </a:xfrm>
          <a:prstGeom prst="rect">
            <a:avLst/>
          </a:prstGeom>
        </p:spPr>
      </p:pic>
      <p:pic>
        <p:nvPicPr>
          <p:cNvPr id="38" name="Picture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674905">
            <a:off x="11432936" y="6147475"/>
            <a:ext cx="940846" cy="779001"/>
          </a:xfrm>
          <a:prstGeom prst="rect">
            <a:avLst/>
          </a:prstGeom>
        </p:spPr>
      </p:pic>
      <p:pic>
        <p:nvPicPr>
          <p:cNvPr id="39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-2142565">
            <a:off x="9483246" y="6326959"/>
            <a:ext cx="1013485" cy="641260"/>
          </a:xfrm>
          <a:prstGeom prst="rect">
            <a:avLst/>
          </a:prstGeom>
        </p:spPr>
      </p:pic>
      <p:pic>
        <p:nvPicPr>
          <p:cNvPr id="40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244800">
            <a:off x="3744858" y="6241459"/>
            <a:ext cx="549121" cy="591031"/>
          </a:xfrm>
          <a:prstGeom prst="rect">
            <a:avLst/>
          </a:prstGeom>
        </p:spPr>
      </p:pic>
      <p:pic>
        <p:nvPicPr>
          <p:cNvPr id="41" name="Picture 1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2275575">
            <a:off x="7660272" y="6237062"/>
            <a:ext cx="593922" cy="873415"/>
          </a:xfrm>
          <a:prstGeom prst="rect">
            <a:avLst/>
          </a:prstGeom>
        </p:spPr>
      </p:pic>
      <p:pic>
        <p:nvPicPr>
          <p:cNvPr id="42" name="Picture 1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10362912">
            <a:off x="5453706" y="6476607"/>
            <a:ext cx="1079000" cy="394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A504A3-C414-7726-2CB9-B9AE6E5AC6A2}"/>
              </a:ext>
            </a:extLst>
          </p:cNvPr>
          <p:cNvSpPr/>
          <p:nvPr/>
        </p:nvSpPr>
        <p:spPr>
          <a:xfrm>
            <a:off x="1082100" y="714911"/>
            <a:ext cx="10868132" cy="707886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Lý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do </a:t>
            </a: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bị ngộ độc qua đường ăn uống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6E142-F819-14F2-4F87-5BA32210D140}"/>
              </a:ext>
            </a:extLst>
          </p:cNvPr>
          <p:cNvSpPr txBox="1"/>
          <p:nvPr/>
        </p:nvSpPr>
        <p:spPr>
          <a:xfrm>
            <a:off x="1998889" y="2010242"/>
            <a:ext cx="9176658" cy="769441"/>
          </a:xfrm>
          <a:custGeom>
            <a:avLst/>
            <a:gdLst>
              <a:gd name="connsiteX0" fmla="*/ 0 w 9176658"/>
              <a:gd name="connsiteY0" fmla="*/ 0 h 769441"/>
              <a:gd name="connsiteX1" fmla="*/ 9176658 w 9176658"/>
              <a:gd name="connsiteY1" fmla="*/ 0 h 769441"/>
              <a:gd name="connsiteX2" fmla="*/ 9176658 w 9176658"/>
              <a:gd name="connsiteY2" fmla="*/ 769441 h 769441"/>
              <a:gd name="connsiteX3" fmla="*/ 0 w 9176658"/>
              <a:gd name="connsiteY3" fmla="*/ 769441 h 769441"/>
              <a:gd name="connsiteX4" fmla="*/ 0 w 9176658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658" h="769441" fill="none" extrusionOk="0">
                <a:moveTo>
                  <a:pt x="0" y="0"/>
                </a:moveTo>
                <a:cubicBezTo>
                  <a:pt x="1209450" y="5222"/>
                  <a:pt x="5189860" y="24918"/>
                  <a:pt x="9176658" y="0"/>
                </a:cubicBezTo>
                <a:cubicBezTo>
                  <a:pt x="9184711" y="136447"/>
                  <a:pt x="9144278" y="415250"/>
                  <a:pt x="9176658" y="769441"/>
                </a:cubicBezTo>
                <a:cubicBezTo>
                  <a:pt x="6785533" y="604680"/>
                  <a:pt x="2614991" y="887591"/>
                  <a:pt x="0" y="769441"/>
                </a:cubicBezTo>
                <a:cubicBezTo>
                  <a:pt x="-63285" y="415593"/>
                  <a:pt x="-48607" y="149513"/>
                  <a:pt x="0" y="0"/>
                </a:cubicBezTo>
                <a:close/>
              </a:path>
              <a:path w="9176658" h="769441" stroke="0" extrusionOk="0">
                <a:moveTo>
                  <a:pt x="0" y="0"/>
                </a:moveTo>
                <a:cubicBezTo>
                  <a:pt x="1962897" y="11849"/>
                  <a:pt x="5487199" y="-161459"/>
                  <a:pt x="9176658" y="0"/>
                </a:cubicBezTo>
                <a:cubicBezTo>
                  <a:pt x="9228075" y="236383"/>
                  <a:pt x="9212430" y="641266"/>
                  <a:pt x="9176658" y="769441"/>
                </a:cubicBezTo>
                <a:cubicBezTo>
                  <a:pt x="4990342" y="623581"/>
                  <a:pt x="3696278" y="691117"/>
                  <a:pt x="0" y="769441"/>
                </a:cubicBezTo>
                <a:cubicBezTo>
                  <a:pt x="63536" y="508616"/>
                  <a:pt x="33017" y="31293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9908D-0FDA-31B1-5DDA-B45425606A89}"/>
              </a:ext>
            </a:extLst>
          </p:cNvPr>
          <p:cNvSpPr txBox="1"/>
          <p:nvPr/>
        </p:nvSpPr>
        <p:spPr>
          <a:xfrm>
            <a:off x="1922689" y="3193340"/>
            <a:ext cx="9252858" cy="707886"/>
          </a:xfrm>
          <a:custGeom>
            <a:avLst/>
            <a:gdLst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2858" h="707886" fill="none" extrusionOk="0">
                <a:moveTo>
                  <a:pt x="0" y="0"/>
                </a:moveTo>
                <a:cubicBezTo>
                  <a:pt x="2000847" y="5222"/>
                  <a:pt x="8319514" y="24918"/>
                  <a:pt x="9252858" y="0"/>
                </a:cubicBezTo>
                <a:cubicBezTo>
                  <a:pt x="9256791" y="114725"/>
                  <a:pt x="9191878" y="322193"/>
                  <a:pt x="9252858" y="707886"/>
                </a:cubicBezTo>
                <a:cubicBezTo>
                  <a:pt x="4493649" y="678234"/>
                  <a:pt x="1759945" y="838006"/>
                  <a:pt x="0" y="707886"/>
                </a:cubicBezTo>
                <a:cubicBezTo>
                  <a:pt x="-54607" y="375467"/>
                  <a:pt x="-47781" y="174165"/>
                  <a:pt x="0" y="0"/>
                </a:cubicBezTo>
                <a:close/>
              </a:path>
              <a:path w="9252858" h="707886" stroke="0" extrusionOk="0">
                <a:moveTo>
                  <a:pt x="0" y="0"/>
                </a:moveTo>
                <a:cubicBezTo>
                  <a:pt x="3768163" y="6607"/>
                  <a:pt x="8527770" y="-207177"/>
                  <a:pt x="9252858" y="0"/>
                </a:cubicBezTo>
                <a:cubicBezTo>
                  <a:pt x="9284973" y="199749"/>
                  <a:pt x="9328046" y="578852"/>
                  <a:pt x="9252858" y="707886"/>
                </a:cubicBezTo>
                <a:cubicBezTo>
                  <a:pt x="4883477" y="613969"/>
                  <a:pt x="4572475" y="563209"/>
                  <a:pt x="0" y="707886"/>
                </a:cubicBezTo>
                <a:cubicBezTo>
                  <a:pt x="38050" y="472411"/>
                  <a:pt x="61931" y="315128"/>
                  <a:pt x="0" y="0"/>
                </a:cubicBezTo>
                <a:close/>
              </a:path>
              <a:path w="9252858" h="707886" fill="none" stroke="0" extrusionOk="0">
                <a:moveTo>
                  <a:pt x="0" y="0"/>
                </a:moveTo>
                <a:cubicBezTo>
                  <a:pt x="3500752" y="57968"/>
                  <a:pt x="8281739" y="-44206"/>
                  <a:pt x="9252858" y="0"/>
                </a:cubicBezTo>
                <a:cubicBezTo>
                  <a:pt x="9286786" y="153664"/>
                  <a:pt x="9202929" y="396486"/>
                  <a:pt x="9252858" y="707886"/>
                </a:cubicBezTo>
                <a:cubicBezTo>
                  <a:pt x="4871602" y="920496"/>
                  <a:pt x="1886115" y="976577"/>
                  <a:pt x="0" y="707886"/>
                </a:cubicBezTo>
                <a:cubicBezTo>
                  <a:pt x="-49338" y="376737"/>
                  <a:pt x="-65526" y="139071"/>
                  <a:pt x="0" y="0"/>
                </a:cubicBezTo>
                <a:close/>
              </a:path>
              <a:path w="9252858" h="707886" fill="none" stroke="0" extrusionOk="0">
                <a:moveTo>
                  <a:pt x="0" y="0"/>
                </a:moveTo>
                <a:cubicBezTo>
                  <a:pt x="3477102" y="11849"/>
                  <a:pt x="8312053" y="-161459"/>
                  <a:pt x="9252858" y="0"/>
                </a:cubicBezTo>
                <a:cubicBezTo>
                  <a:pt x="9272081" y="130190"/>
                  <a:pt x="9196520" y="342843"/>
                  <a:pt x="9252858" y="707886"/>
                </a:cubicBezTo>
                <a:cubicBezTo>
                  <a:pt x="4673709" y="851471"/>
                  <a:pt x="1744494" y="874271"/>
                  <a:pt x="0" y="707886"/>
                </a:cubicBezTo>
                <a:cubicBezTo>
                  <a:pt x="-64344" y="356124"/>
                  <a:pt x="-44758" y="168981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9252858"/>
                      <a:gd name="connsiteY0" fmla="*/ 0 h 707886"/>
                      <a:gd name="connsiteX1" fmla="*/ 9252858 w 9252858"/>
                      <a:gd name="connsiteY1" fmla="*/ 0 h 707886"/>
                      <a:gd name="connsiteX2" fmla="*/ 9252858 w 9252858"/>
                      <a:gd name="connsiteY2" fmla="*/ 707886 h 707886"/>
                      <a:gd name="connsiteX3" fmla="*/ 0 w 9252858"/>
                      <a:gd name="connsiteY3" fmla="*/ 707886 h 707886"/>
                      <a:gd name="connsiteX4" fmla="*/ 0 w 9252858"/>
                      <a:gd name="connsiteY4" fmla="*/ 0 h 707886"/>
                      <a:gd name="connsiteX0" fmla="*/ 0 w 9252858"/>
                      <a:gd name="connsiteY0" fmla="*/ 0 h 707886"/>
                      <a:gd name="connsiteX1" fmla="*/ 9252858 w 9252858"/>
                      <a:gd name="connsiteY1" fmla="*/ 0 h 707886"/>
                      <a:gd name="connsiteX2" fmla="*/ 9252858 w 9252858"/>
                      <a:gd name="connsiteY2" fmla="*/ 707886 h 707886"/>
                      <a:gd name="connsiteX3" fmla="*/ 0 w 9252858"/>
                      <a:gd name="connsiteY3" fmla="*/ 707886 h 707886"/>
                      <a:gd name="connsiteX4" fmla="*/ 0 w 9252858"/>
                      <a:gd name="connsiteY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52858" h="707886" fill="none" extrusionOk="0">
                        <a:moveTo>
                          <a:pt x="0" y="0"/>
                        </a:moveTo>
                        <a:cubicBezTo>
                          <a:pt x="2000847" y="5222"/>
                          <a:pt x="8319514" y="24918"/>
                          <a:pt x="9252858" y="0"/>
                        </a:cubicBezTo>
                        <a:cubicBezTo>
                          <a:pt x="9258486" y="119170"/>
                          <a:pt x="9199475" y="338087"/>
                          <a:pt x="9252858" y="707886"/>
                        </a:cubicBezTo>
                        <a:cubicBezTo>
                          <a:pt x="4560969" y="636435"/>
                          <a:pt x="1711751" y="831008"/>
                          <a:pt x="0" y="707886"/>
                        </a:cubicBezTo>
                        <a:cubicBezTo>
                          <a:pt x="-58908" y="378876"/>
                          <a:pt x="-48421" y="145783"/>
                          <a:pt x="0" y="0"/>
                        </a:cubicBezTo>
                        <a:close/>
                      </a:path>
                      <a:path w="9252858" h="707886" stroke="0" extrusionOk="0">
                        <a:moveTo>
                          <a:pt x="0" y="0"/>
                        </a:moveTo>
                        <a:cubicBezTo>
                          <a:pt x="3652932" y="8307"/>
                          <a:pt x="8398389" y="-172010"/>
                          <a:pt x="9252858" y="0"/>
                        </a:cubicBezTo>
                        <a:cubicBezTo>
                          <a:pt x="9302188" y="215556"/>
                          <a:pt x="9303298" y="585829"/>
                          <a:pt x="9252858" y="707886"/>
                        </a:cubicBezTo>
                        <a:cubicBezTo>
                          <a:pt x="4866146" y="598999"/>
                          <a:pt x="4576552" y="590168"/>
                          <a:pt x="0" y="707886"/>
                        </a:cubicBezTo>
                        <a:cubicBezTo>
                          <a:pt x="60634" y="468437"/>
                          <a:pt x="58450" y="311851"/>
                          <a:pt x="0" y="0"/>
                        </a:cubicBezTo>
                        <a:close/>
                      </a:path>
                      <a:path w="9252858" h="707886" fill="none" stroke="0" extrusionOk="0">
                        <a:moveTo>
                          <a:pt x="0" y="0"/>
                        </a:moveTo>
                        <a:cubicBezTo>
                          <a:pt x="3477102" y="11849"/>
                          <a:pt x="8312053" y="-161459"/>
                          <a:pt x="9252858" y="0"/>
                        </a:cubicBezTo>
                        <a:cubicBezTo>
                          <a:pt x="9290469" y="149490"/>
                          <a:pt x="9201644" y="412346"/>
                          <a:pt x="9252858" y="707886"/>
                        </a:cubicBezTo>
                        <a:cubicBezTo>
                          <a:pt x="4825830" y="815335"/>
                          <a:pt x="1765003" y="1018203"/>
                          <a:pt x="0" y="707886"/>
                        </a:cubicBezTo>
                        <a:cubicBezTo>
                          <a:pt x="-64867" y="375723"/>
                          <a:pt x="-47688" y="1433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 nước ngọt quá hạn sử dụng.</a:t>
            </a:r>
            <a:endParaRPr lang="en-US" sz="4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5177F-F573-B983-A3B5-2B41359D2890}"/>
              </a:ext>
            </a:extLst>
          </p:cNvPr>
          <p:cNvSpPr txBox="1"/>
          <p:nvPr/>
        </p:nvSpPr>
        <p:spPr>
          <a:xfrm>
            <a:off x="1998889" y="4512761"/>
            <a:ext cx="9252858" cy="1446550"/>
          </a:xfrm>
          <a:custGeom>
            <a:avLst/>
            <a:gdLst>
              <a:gd name="connsiteX0" fmla="*/ 0 w 9252858"/>
              <a:gd name="connsiteY0" fmla="*/ 0 h 1446550"/>
              <a:gd name="connsiteX1" fmla="*/ 9252858 w 9252858"/>
              <a:gd name="connsiteY1" fmla="*/ 0 h 1446550"/>
              <a:gd name="connsiteX2" fmla="*/ 9252858 w 9252858"/>
              <a:gd name="connsiteY2" fmla="*/ 1446550 h 1446550"/>
              <a:gd name="connsiteX3" fmla="*/ 0 w 9252858"/>
              <a:gd name="connsiteY3" fmla="*/ 1446550 h 1446550"/>
              <a:gd name="connsiteX4" fmla="*/ 0 w 9252858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2858" h="1446550" fill="none" extrusionOk="0">
                <a:moveTo>
                  <a:pt x="0" y="0"/>
                </a:moveTo>
                <a:cubicBezTo>
                  <a:pt x="2000847" y="5222"/>
                  <a:pt x="8319514" y="24918"/>
                  <a:pt x="9252858" y="0"/>
                </a:cubicBezTo>
                <a:cubicBezTo>
                  <a:pt x="9163600" y="169848"/>
                  <a:pt x="9288645" y="914679"/>
                  <a:pt x="9252858" y="1446550"/>
                </a:cubicBezTo>
                <a:cubicBezTo>
                  <a:pt x="4690024" y="1281789"/>
                  <a:pt x="161241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9252858" h="1446550" stroke="0" extrusionOk="0">
                <a:moveTo>
                  <a:pt x="0" y="0"/>
                </a:moveTo>
                <a:cubicBezTo>
                  <a:pt x="3477102" y="11849"/>
                  <a:pt x="8312053" y="-161459"/>
                  <a:pt x="9252858" y="0"/>
                </a:cubicBezTo>
                <a:cubicBezTo>
                  <a:pt x="9249581" y="353962"/>
                  <a:pt x="9328519" y="871797"/>
                  <a:pt x="9252858" y="1446550"/>
                </a:cubicBezTo>
                <a:cubicBezTo>
                  <a:pt x="4836849" y="1300690"/>
                  <a:pt x="45834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7D899-D488-47D1-9F0B-D7EA59C217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4" y="3170178"/>
            <a:ext cx="3817855" cy="3817855"/>
          </a:xfrm>
          <a:prstGeom prst="rect">
            <a:avLst/>
          </a:prstGeom>
        </p:spPr>
      </p:pic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id="{BDE7F2D2-251A-4C3B-A5D2-FBB9610C0B2C}"/>
              </a:ext>
            </a:extLst>
          </p:cNvPr>
          <p:cNvSpPr/>
          <p:nvPr/>
        </p:nvSpPr>
        <p:spPr>
          <a:xfrm>
            <a:off x="1800293" y="368222"/>
            <a:ext cx="10384970" cy="138654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Tại sao thức ăn ngày hôm trước bảo quản không đúng cách thì hôm sau sẽ không nên ăn?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4ECD85C3-A63A-4297-9D1F-663268FC1FE3}"/>
              </a:ext>
            </a:extLst>
          </p:cNvPr>
          <p:cNvSpPr/>
          <p:nvPr/>
        </p:nvSpPr>
        <p:spPr>
          <a:xfrm>
            <a:off x="2861986" y="2295497"/>
            <a:ext cx="8261584" cy="126106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Uống nước ngọt để qua đêm thường đau bụng, vì sao?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5" name="Rounded Rectangular Callout 18">
            <a:extLst>
              <a:ext uri="{FF2B5EF4-FFF2-40B4-BE49-F238E27FC236}">
                <a16:creationId xmlns:a16="http://schemas.microsoft.com/office/drawing/2014/main" id="{B5DEB360-7E07-4A66-A92C-BAD15CA767DB}"/>
              </a:ext>
            </a:extLst>
          </p:cNvPr>
          <p:cNvSpPr/>
          <p:nvPr/>
        </p:nvSpPr>
        <p:spPr>
          <a:xfrm>
            <a:off x="3535049" y="4195871"/>
            <a:ext cx="8261584" cy="126106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Vì sao thuốc phải để xa tầm tay của trẻ em?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7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76200"/>
            <a:ext cx="5038072" cy="162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927600" y="663218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vi-VN" sz="1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44800">
            <a:off x="-117053" y="216640"/>
            <a:ext cx="622761" cy="913267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2201" r="24736"/>
          <a:stretch>
            <a:fillRect/>
          </a:stretch>
        </p:blipFill>
        <p:spPr>
          <a:xfrm>
            <a:off x="11086245" y="0"/>
            <a:ext cx="1105755" cy="6858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072537" flipH="1">
            <a:off x="11670191" y="3552897"/>
            <a:ext cx="498639" cy="857036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98318">
            <a:off x="11133617" y="6551259"/>
            <a:ext cx="969585" cy="613483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156462">
            <a:off x="3725988" y="6417623"/>
            <a:ext cx="725325" cy="72532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80541" y="1728174"/>
            <a:ext cx="9357199" cy="39241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87600" y="2428354"/>
            <a:ext cx="8026400" cy="25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 nhiều nguyên nhân gây ngộ độc qua đường ăn uống: Ăn phải thức ăn ôi thiu, bảo quản không đúng cách, thức ăn, đồ uống quá hạn sử dụng; uống thuốc không đúng chỉ dẫn</a:t>
            </a:r>
          </a:p>
        </p:txBody>
      </p:sp>
    </p:spTree>
    <p:extLst>
      <p:ext uri="{BB962C8B-B14F-4D97-AF65-F5344CB8AC3E}">
        <p14:creationId xmlns:p14="http://schemas.microsoft.com/office/powerpoint/2010/main" val="36159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77440" y="0"/>
            <a:ext cx="9272016" cy="2868725"/>
            <a:chOff x="2372945" y="14126"/>
            <a:chExt cx="6954012" cy="2151544"/>
          </a:xfrm>
        </p:grpSpPr>
        <p:sp>
          <p:nvSpPr>
            <p:cNvPr id="7" name="任意多边形 6"/>
            <p:cNvSpPr/>
            <p:nvPr/>
          </p:nvSpPr>
          <p:spPr>
            <a:xfrm>
              <a:off x="4613907" y="14126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954012" cy="93650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Hoạt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động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2: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Cách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nhận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biết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thức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ăn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đồ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uống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đồ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dùng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không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an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toàn</a:t>
              </a:r>
              <a:endParaRPr lang="en-US" sz="3600" dirty="0"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440526" y="110986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873682" y="1104642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9">
            <a:extLst>
              <a:ext uri="{FF2B5EF4-FFF2-40B4-BE49-F238E27FC236}">
                <a16:creationId xmlns:a16="http://schemas.microsoft.com/office/drawing/2014/main" id="{1F853BB9-2CC0-4E71-9447-2D4518949C56}"/>
              </a:ext>
            </a:extLst>
          </p:cNvPr>
          <p:cNvSpPr txBox="1"/>
          <p:nvPr/>
        </p:nvSpPr>
        <p:spPr>
          <a:xfrm>
            <a:off x="2460172" y="118533"/>
            <a:ext cx="878477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2. Quan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đây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biết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347814-A70D-4277-94E2-DF4AC3720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88" y="1003769"/>
            <a:ext cx="6999112" cy="573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BC0218-3F7F-4781-A4D4-BE261361BC37}"/>
              </a:ext>
            </a:extLst>
          </p:cNvPr>
          <p:cNvSpPr/>
          <p:nvPr/>
        </p:nvSpPr>
        <p:spPr>
          <a:xfrm>
            <a:off x="406400" y="1068512"/>
            <a:ext cx="3195216" cy="44178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vi-VN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 một số thức ăn, đồ uống, đồ dùng,... nếu không được cất giữ, bảo quản cẩn thận có thể gây ngộ độc. 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B18107-EA65-4495-B4A7-F4884E8D1161}"/>
              </a:ext>
            </a:extLst>
          </p:cNvPr>
          <p:cNvSpPr/>
          <p:nvPr/>
        </p:nvSpPr>
        <p:spPr>
          <a:xfrm>
            <a:off x="406399" y="1037690"/>
            <a:ext cx="3195216" cy="44487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hiệu nào cho em biết thức ăn, đồ uống bị hỏng, ôi thiu?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64A62A-5E22-9023-632F-B118D390FCA6}"/>
              </a:ext>
            </a:extLst>
          </p:cNvPr>
          <p:cNvGrpSpPr/>
          <p:nvPr/>
        </p:nvGrpSpPr>
        <p:grpSpPr>
          <a:xfrm>
            <a:off x="8492414" y="4626429"/>
            <a:ext cx="3786672" cy="223157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B6722D4B-0822-3DFA-C51C-A54832F5B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B10760-FB23-07E5-26FC-61D5B4B0C614}"/>
                </a:ext>
              </a:extLst>
            </p:cNvPr>
            <p:cNvSpPr/>
            <p:nvPr/>
          </p:nvSpPr>
          <p:spPr>
            <a:xfrm>
              <a:off x="1234979" y="5405120"/>
              <a:ext cx="337766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94157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494</Words>
  <Application>Microsoft Office PowerPoint</Application>
  <PresentationFormat>Widescreen</PresentationFormat>
  <Paragraphs>61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Cambria</vt:lpstr>
      <vt:lpstr>Times New Roman</vt:lpstr>
      <vt:lpstr>印品黑体</vt:lpstr>
      <vt:lpstr>字魂58号-创中黑</vt:lpstr>
      <vt:lpstr>2_Office Theme</vt:lpstr>
      <vt:lpstr>更多模版请关注:尚佳素材公社shop64427429.taobao.com</vt:lpstr>
      <vt:lpstr>-</vt:lpstr>
      <vt:lpstr>1_-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64</cp:revision>
  <dcterms:created xsi:type="dcterms:W3CDTF">2021-05-29T03:33:56Z</dcterms:created>
  <dcterms:modified xsi:type="dcterms:W3CDTF">2026-04-12T11:02:53Z</dcterms:modified>
</cp:coreProperties>
</file>