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</p:sldMasterIdLst>
  <p:notesMasterIdLst>
    <p:notesMasterId r:id="rId25"/>
  </p:notesMasterIdLst>
  <p:sldIdLst>
    <p:sldId id="280" r:id="rId4"/>
    <p:sldId id="312" r:id="rId5"/>
    <p:sldId id="317" r:id="rId6"/>
    <p:sldId id="318" r:id="rId7"/>
    <p:sldId id="319" r:id="rId8"/>
    <p:sldId id="259" r:id="rId9"/>
    <p:sldId id="322" r:id="rId10"/>
    <p:sldId id="260" r:id="rId11"/>
    <p:sldId id="268" r:id="rId12"/>
    <p:sldId id="351" r:id="rId13"/>
    <p:sldId id="352" r:id="rId14"/>
    <p:sldId id="258" r:id="rId15"/>
    <p:sldId id="353" r:id="rId16"/>
    <p:sldId id="266" r:id="rId17"/>
    <p:sldId id="283" r:id="rId18"/>
    <p:sldId id="284" r:id="rId19"/>
    <p:sldId id="356" r:id="rId20"/>
    <p:sldId id="358" r:id="rId21"/>
    <p:sldId id="359" r:id="rId22"/>
    <p:sldId id="360" r:id="rId23"/>
    <p:sldId id="32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026A0A-873C-4ADF-B864-B37B55F3D40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B6021-4B97-4CF1-A1C2-EDCFE1937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48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424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124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62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đề để ra đáp án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48182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14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45A72-CF29-9E06-A31A-751334B27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5E1200E-333D-5221-669D-C7979F8AE5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B54744D-81A0-2473-5E88-F47DB39446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3A0E13-7105-A5EF-F4AF-DD2A1F9DBB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5533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417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3552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them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8688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4952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3419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051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253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871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CE2D367-7335-4C5D-8AD1-6C3D1E6F6D31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4814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3.xml"/><Relationship Id="rId4" Type="http://schemas.openxmlformats.org/officeDocument/2006/relationships/slide" Target="../slides/slide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3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6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7" name="Google Shape;6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8632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2" name="Google Shape;7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Google Shape;7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9584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8" name="Google Shape;78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9" name="Google Shape;79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9929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12948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68781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533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6041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5329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6946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960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1342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6685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28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17149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68046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17428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996001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5" y="179664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28" y="232600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0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498" y="245433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696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47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3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75" y="2486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0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0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" action="ppaction://noaction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0" y="557126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5119932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68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990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501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297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3145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8" name="Google Shape;4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897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7651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5021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625647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" name="Google Shape;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" name="Google Shape;1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71028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07361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11.xml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slide" Target="slide1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6.xml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g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g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825672" y="646475"/>
            <a:ext cx="9867483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782494E-53FA-4285-AD05-BCA18FC2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C526400-2692-4251-8210-6AC252B0B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13E0C92A-3FDA-45B2-ACA8-54B3EC161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0F4B10E6-31C1-465F-8EFF-89DCFEC8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703DD82A-BBC0-4D34-8D3F-3ED00DC3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F68F70A-84D7-4A5B-9D8A-D1170A7AFD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6A7CA63-DEB9-4F49-9B56-C981AF45F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27" name="图片 26" descr="图片包含 玩偶, 玩具&#10;&#10;已生成高可信度的说明">
            <a:extLst>
              <a:ext uri="{FF2B5EF4-FFF2-40B4-BE49-F238E27FC236}">
                <a16:creationId xmlns:a16="http://schemas.microsoft.com/office/drawing/2014/main" id="{1DE4D653-9BA5-485C-9940-60F26FE7ED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AB95BF0-0D58-4B6D-9E9C-0BF5B761DE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B0B750F-9B20-407C-A392-F1CB93AFE2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id="{0942A2FA-F4DC-41F5-9D6C-CAB0FEF8B4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>
            <a:extLst>
              <a:ext uri="{FF2B5EF4-FFF2-40B4-BE49-F238E27FC236}">
                <a16:creationId xmlns:a16="http://schemas.microsoft.com/office/drawing/2014/main" id="{65CC889D-2AF5-45B5-BBD8-46B64078C1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256559" y="-70639"/>
            <a:ext cx="398280" cy="426067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8780A172-3114-4E23-9C21-40975F5ECC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782CFB-E852-4067-8AF6-A958515E33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942" y="1835010"/>
            <a:ext cx="6431028" cy="150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 rotWithShape="1">
          <a:blip r:embed="rId5" cstate="print"/>
          <a:srcRect t="30712"/>
          <a:stretch/>
        </p:blipFill>
        <p:spPr>
          <a:xfrm>
            <a:off x="15081" y="-1131689"/>
            <a:ext cx="12161838" cy="827731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27793" y="5275210"/>
            <a:ext cx="2533716" cy="2736413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68252" y="5376558"/>
            <a:ext cx="2533716" cy="2558314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87333" y="5346366"/>
            <a:ext cx="2533716" cy="2558314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72298" y="4768466"/>
            <a:ext cx="2229670" cy="222967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30491" y="4768466"/>
            <a:ext cx="2331019" cy="22296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96079" y="5517918"/>
            <a:ext cx="2128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800" ker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B. 12</a:t>
            </a:r>
            <a:endParaRPr lang="en-US" sz="4800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72298" y="5517917"/>
            <a:ext cx="1841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800" ker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C. 11</a:t>
            </a:r>
            <a:endParaRPr lang="en-US" sz="4800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 rotWithShape="1">
          <a:blip r:embed="rId10" cstate="print"/>
          <a:srcRect b="31711"/>
          <a:stretch/>
        </p:blipFill>
        <p:spPr>
          <a:xfrm>
            <a:off x="-2952914" y="1525092"/>
            <a:ext cx="5472827" cy="3391282"/>
          </a:xfrm>
          <a:prstGeom prst="rect">
            <a:avLst/>
          </a:prstGeom>
        </p:spPr>
      </p:pic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99472" y="5954459"/>
            <a:ext cx="709441" cy="629999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87333" y="4640824"/>
            <a:ext cx="2533716" cy="263116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779406" y="5619486"/>
            <a:ext cx="2396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A. 13</a:t>
            </a:r>
            <a:endParaRPr lang="en-US" sz="4400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199745" y="5545182"/>
            <a:ext cx="1621578" cy="9121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Rất tiếc</a:t>
            </a:r>
            <a:endParaRPr lang="en-US" sz="28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224321" y="5510518"/>
            <a:ext cx="1621578" cy="9121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Rất tiếc</a:t>
            </a:r>
            <a:endParaRPr lang="en-US" sz="28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Right Arrow 36">
            <a:hlinkClick r:id="rId13" action="ppaction://hlinksldjump"/>
          </p:cNvPr>
          <p:cNvSpPr/>
          <p:nvPr/>
        </p:nvSpPr>
        <p:spPr>
          <a:xfrm>
            <a:off x="11538998" y="6638879"/>
            <a:ext cx="608092" cy="506743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2394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627FEB6-3A87-4416-BFE4-4DCD51344A1E}"/>
              </a:ext>
            </a:extLst>
          </p:cNvPr>
          <p:cNvGrpSpPr/>
          <p:nvPr/>
        </p:nvGrpSpPr>
        <p:grpSpPr>
          <a:xfrm>
            <a:off x="-318794" y="-119321"/>
            <a:ext cx="12161838" cy="1621578"/>
            <a:chOff x="-333875" y="-119321"/>
            <a:chExt cx="12161838" cy="1621578"/>
          </a:xfrm>
        </p:grpSpPr>
        <p:sp>
          <p:nvSpPr>
            <p:cNvPr id="17" name="Rectangle 16"/>
            <p:cNvSpPr/>
            <p:nvPr/>
          </p:nvSpPr>
          <p:spPr>
            <a:xfrm>
              <a:off x="-333875" y="-119321"/>
              <a:ext cx="12161838" cy="162157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4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 dm + 8 dm =      dm	</a:t>
              </a:r>
              <a:endParaRPr lang="en-US" sz="4256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AF4FD55-278F-45A3-B8C5-CFAE04B876F5}"/>
                </a:ext>
              </a:extLst>
            </p:cNvPr>
            <p:cNvSpPr/>
            <p:nvPr/>
          </p:nvSpPr>
          <p:spPr>
            <a:xfrm>
              <a:off x="6806242" y="371428"/>
              <a:ext cx="640080" cy="64008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3600" kern="0">
                  <a:solidFill>
                    <a:srgbClr val="000000"/>
                  </a:solidFill>
                  <a:latin typeface="Arial"/>
                  <a:sym typeface="Arial"/>
                </a:rPr>
                <a:t>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3832073-3EC5-465E-8C59-3A204CA2F10C}"/>
              </a:ext>
            </a:extLst>
          </p:cNvPr>
          <p:cNvSpPr/>
          <p:nvPr/>
        </p:nvSpPr>
        <p:spPr>
          <a:xfrm>
            <a:off x="6657899" y="318133"/>
            <a:ext cx="821555" cy="714012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571E-6 4.07407E-6 L 0.56664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25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0312 -0.04653 0.00694 -0.09236 0.05659 -0.11852 C 0.10625 -0.14468 0.23316 -0.14584 0.29809 -0.15787 C 0.36267 -0.16991 0.42708 -0.17269 0.44479 -0.19167 C 0.4625 -0.21065 0.41406 -0.26459 0.4033 -0.27223 C 0.39236 -0.27894 0.38593 -0.25834 0.37968 -0.23658 " pathEditMode="relative" rAng="0" ptsTypes="aaaaaA">
                                      <p:cBhvr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-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2" grpId="0"/>
      <p:bldP spid="34" grpId="0" animBg="1"/>
      <p:bldP spid="35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81" y="-3505200"/>
            <a:ext cx="12161838" cy="10415761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201" y="5187634"/>
            <a:ext cx="2533716" cy="2736413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12660" y="5288982"/>
            <a:ext cx="2533716" cy="2558314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31741" y="5288982"/>
            <a:ext cx="2533716" cy="2558314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74899" y="4680890"/>
            <a:ext cx="2331019" cy="22296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617" y="226102"/>
            <a:ext cx="12161838" cy="162157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65 m – 30 m =         m	</a:t>
            </a:r>
            <a:endParaRPr lang="en-US" sz="4256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245" y="5515327"/>
            <a:ext cx="1944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B. 20</a:t>
            </a:r>
            <a:endParaRPr lang="en-US" sz="4400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 rotWithShape="1">
          <a:blip r:embed="rId8" cstate="print"/>
          <a:srcRect r="8333" b="27551"/>
          <a:stretch/>
        </p:blipFill>
        <p:spPr>
          <a:xfrm>
            <a:off x="-4140213" y="1184363"/>
            <a:ext cx="5016760" cy="3597876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31742" y="4680890"/>
            <a:ext cx="2635065" cy="253371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884676" y="5708479"/>
            <a:ext cx="1565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A. 30</a:t>
            </a:r>
            <a:endParaRPr lang="en-US" sz="4400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524799" y="5897075"/>
            <a:ext cx="709441" cy="629999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16706" y="4782239"/>
            <a:ext cx="2229670" cy="222967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937581" y="5603190"/>
            <a:ext cx="1883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C. 25</a:t>
            </a:r>
            <a:endParaRPr lang="en-US" sz="4400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74337" y="5606051"/>
            <a:ext cx="1719357" cy="9121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394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Rất tiếc</a:t>
            </a:r>
            <a:endParaRPr lang="en-US" sz="2394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028271" y="5372629"/>
            <a:ext cx="1418881" cy="9121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394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Rất tiếc</a:t>
            </a:r>
            <a:endParaRPr lang="en-US" sz="2394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7" name="Right Arrow 36">
            <a:hlinkClick r:id="rId12" action="ppaction://hlinksldjump"/>
          </p:cNvPr>
          <p:cNvSpPr/>
          <p:nvPr/>
        </p:nvSpPr>
        <p:spPr>
          <a:xfrm>
            <a:off x="11568827" y="6403818"/>
            <a:ext cx="608092" cy="506743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2394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FE8DBDE-7986-4AE7-9421-76EF5952A2D8}"/>
              </a:ext>
            </a:extLst>
          </p:cNvPr>
          <p:cNvSpPr/>
          <p:nvPr/>
        </p:nvSpPr>
        <p:spPr>
          <a:xfrm>
            <a:off x="7163865" y="716851"/>
            <a:ext cx="937142" cy="64008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8F1824-63A1-41CD-8B00-4714D5464A12}"/>
              </a:ext>
            </a:extLst>
          </p:cNvPr>
          <p:cNvSpPr/>
          <p:nvPr/>
        </p:nvSpPr>
        <p:spPr>
          <a:xfrm>
            <a:off x="7161574" y="606901"/>
            <a:ext cx="994082" cy="78541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894E-7 -3.7037E-6 L 0.56664 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25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2.96296E-6 C 0.04686 -0.03473 0.09372 -0.06945 0.10938 -0.10996 C 0.12504 -0.15047 0.12465 -0.20672 0.09372 -0.24422 C 0.06265 -0.28172 -0.0389 -0.34306 -0.07689 -0.33496 C -0.11435 -0.32709 -0.19058 -0.3125 -0.19959 -0.27292 " pathEditMode="relative" rAng="0" ptsTypes="AAAAA">
                                      <p:cBhvr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4" y="-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32" grpId="0"/>
      <p:bldP spid="20" grpId="0"/>
      <p:bldP spid="25" grpId="0" animBg="1"/>
      <p:bldP spid="26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81" y="-5029200"/>
            <a:ext cx="12161838" cy="13018889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36625" y="5383544"/>
            <a:ext cx="2533716" cy="2736413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7084" y="5484892"/>
            <a:ext cx="2533716" cy="2558314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96165" y="5484892"/>
            <a:ext cx="2533716" cy="2558314"/>
          </a:xfrm>
          <a:prstGeom prst="rect">
            <a:avLst/>
          </a:prstGeom>
        </p:spPr>
      </p:pic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4140215" y="1719491"/>
            <a:ext cx="5472827" cy="4966084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96166" y="4876800"/>
            <a:ext cx="2635065" cy="253371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11010" y="5852195"/>
            <a:ext cx="16999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A. 70</a:t>
            </a:r>
            <a:endParaRPr lang="en-US" sz="4400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50112" y="5991637"/>
            <a:ext cx="709441" cy="629999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981130" y="4876801"/>
            <a:ext cx="2229670" cy="233101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992608" y="5707705"/>
            <a:ext cx="1925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C. 72</a:t>
            </a:r>
            <a:endParaRPr lang="en-US" sz="4400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839323" y="4876800"/>
            <a:ext cx="2331019" cy="22296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91344" y="5657589"/>
            <a:ext cx="2026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B. 71</a:t>
            </a:r>
            <a:endParaRPr lang="en-US" sz="4400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001559" y="5636915"/>
            <a:ext cx="1520230" cy="10134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394" kern="0">
                <a:solidFill>
                  <a:srgbClr val="000000"/>
                </a:solidFill>
                <a:latin typeface="Arial"/>
                <a:sym typeface="Arial"/>
              </a:rPr>
              <a:t>Rất tiếc</a:t>
            </a:r>
            <a:endParaRPr lang="en-US" sz="2394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195305" y="5535565"/>
            <a:ext cx="1520230" cy="10134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394" kern="0">
                <a:solidFill>
                  <a:srgbClr val="000000"/>
                </a:solidFill>
                <a:latin typeface="Arial"/>
                <a:sym typeface="Arial"/>
              </a:rPr>
              <a:t>Rất tiếc</a:t>
            </a:r>
            <a:endParaRPr lang="en-US" sz="2394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26" name="Right Arrow 25">
            <a:hlinkClick r:id="rId12" action="ppaction://hlinksldjump"/>
          </p:cNvPr>
          <p:cNvSpPr/>
          <p:nvPr/>
        </p:nvSpPr>
        <p:spPr>
          <a:xfrm>
            <a:off x="11551288" y="6825300"/>
            <a:ext cx="608092" cy="506743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2394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C2F950-EB90-41C9-AFC7-78FF0BFC3929}"/>
              </a:ext>
            </a:extLst>
          </p:cNvPr>
          <p:cNvGrpSpPr/>
          <p:nvPr/>
        </p:nvGrpSpPr>
        <p:grpSpPr>
          <a:xfrm>
            <a:off x="37821" y="83376"/>
            <a:ext cx="12161838" cy="1621578"/>
            <a:chOff x="22740" y="83376"/>
            <a:chExt cx="12161838" cy="1621578"/>
          </a:xfrm>
        </p:grpSpPr>
        <p:sp>
          <p:nvSpPr>
            <p:cNvPr id="17" name="Rectangle 16"/>
            <p:cNvSpPr/>
            <p:nvPr/>
          </p:nvSpPr>
          <p:spPr>
            <a:xfrm>
              <a:off x="22740" y="83376"/>
              <a:ext cx="12161838" cy="162157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  <a:buClr>
                  <a:srgbClr val="000000"/>
                </a:buClr>
              </a:pPr>
              <a:r>
                <a:rPr lang="en-US" sz="4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26 dm + 45 dm =        dm</a:t>
              </a:r>
              <a:endParaRPr lang="en-US" sz="36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144BC3D-400C-4A88-B273-994875A0F675}"/>
                </a:ext>
              </a:extLst>
            </p:cNvPr>
            <p:cNvSpPr/>
            <p:nvPr/>
          </p:nvSpPr>
          <p:spPr>
            <a:xfrm>
              <a:off x="7448276" y="771593"/>
              <a:ext cx="878385" cy="703246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3600" kern="0">
                  <a:solidFill>
                    <a:srgbClr val="000000"/>
                  </a:solidFill>
                  <a:latin typeface="Arial"/>
                  <a:sym typeface="Arial"/>
                </a:rPr>
                <a:t>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21DB2D8-05C3-45C7-949D-483721641F83}"/>
              </a:ext>
            </a:extLst>
          </p:cNvPr>
          <p:cNvSpPr/>
          <p:nvPr/>
        </p:nvSpPr>
        <p:spPr>
          <a:xfrm>
            <a:off x="7376786" y="692365"/>
            <a:ext cx="994082" cy="78541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69 C 0.05078 0.00371 0.10169 0.00764 0.14176 -0.01944 C 0.18197 -0.04629 0.22439 -0.1199 0.24018 -0.16296 C 0.25611 -0.20578 0.26015 -0.25 0.23718 -0.27731 C 0.21434 -0.30463 0.12858 -0.32361 0.10247 -0.32685 C 0.06501 -0.32523 -0.05221 -0.27013 -0.04568 -0.25694 " pathEditMode="relative" rAng="0" ptsTypes="AAAAAA">
                                      <p:cBhvr>
                                        <p:cTn id="2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3" y="-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/>
      <p:bldP spid="20" grpId="0"/>
      <p:bldP spid="19" grpId="0"/>
      <p:bldP spid="22" grpId="0" animBg="1"/>
      <p:bldP spid="25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81" y="-4724400"/>
            <a:ext cx="12161838" cy="12714089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02093" y="5506648"/>
            <a:ext cx="2533716" cy="2736413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17581" y="5662442"/>
            <a:ext cx="2408981" cy="2432369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61633" y="5607996"/>
            <a:ext cx="2533716" cy="2558314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04791" y="4999904"/>
            <a:ext cx="2331019" cy="22296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006140" y="5852480"/>
            <a:ext cx="1891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B. 34</a:t>
            </a:r>
            <a:endParaRPr lang="en-US" sz="4400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 rotWithShape="1">
          <a:blip r:embed="rId9" cstate="print"/>
          <a:srcRect b="29508"/>
          <a:stretch/>
        </p:blipFill>
        <p:spPr>
          <a:xfrm>
            <a:off x="-4140214" y="1752600"/>
            <a:ext cx="5472827" cy="3500676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61634" y="4999904"/>
            <a:ext cx="2635065" cy="253371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94240" y="5928395"/>
            <a:ext cx="1824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33</a:t>
            </a:r>
            <a:endParaRPr lang="en-US" sz="4400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629718" y="6067837"/>
            <a:ext cx="709441" cy="629999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20277" y="5155698"/>
            <a:ext cx="2331019" cy="233101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072299" y="6117713"/>
            <a:ext cx="1699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C. 35</a:t>
            </a:r>
            <a:endParaRPr lang="en-US" sz="4400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978167" y="5679782"/>
            <a:ext cx="1722927" cy="111483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394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Rất tiếc</a:t>
            </a:r>
            <a:endParaRPr lang="en-US" sz="2394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90448" y="5645633"/>
            <a:ext cx="1722927" cy="111483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394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Rất tiếc</a:t>
            </a:r>
            <a:endParaRPr lang="en-US" sz="2394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9C527E-CEC1-448F-B2F5-8E458A40ACD7}"/>
              </a:ext>
            </a:extLst>
          </p:cNvPr>
          <p:cNvGrpSpPr/>
          <p:nvPr/>
        </p:nvGrpSpPr>
        <p:grpSpPr>
          <a:xfrm>
            <a:off x="438306" y="382131"/>
            <a:ext cx="11061290" cy="1370469"/>
            <a:chOff x="423225" y="382130"/>
            <a:chExt cx="11061290" cy="1370469"/>
          </a:xfrm>
        </p:grpSpPr>
        <p:sp>
          <p:nvSpPr>
            <p:cNvPr id="17" name="Rectangle 16"/>
            <p:cNvSpPr/>
            <p:nvPr/>
          </p:nvSpPr>
          <p:spPr>
            <a:xfrm>
              <a:off x="423225" y="382130"/>
              <a:ext cx="11061290" cy="137046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4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51 m – 16 m =        m</a:t>
              </a:r>
              <a:endParaRPr lang="en-US" sz="4256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29655BE-402D-470E-9703-D655E9097FBF}"/>
                </a:ext>
              </a:extLst>
            </p:cNvPr>
            <p:cNvSpPr/>
            <p:nvPr/>
          </p:nvSpPr>
          <p:spPr>
            <a:xfrm>
              <a:off x="7188724" y="712366"/>
              <a:ext cx="704088" cy="64008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3600" kern="0">
                  <a:solidFill>
                    <a:srgbClr val="000000"/>
                  </a:solidFill>
                  <a:latin typeface="Arial"/>
                  <a:sym typeface="Arial"/>
                </a:rPr>
                <a:t>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1F01ADB-3EF6-4B7E-9E32-C5312D788834}"/>
              </a:ext>
            </a:extLst>
          </p:cNvPr>
          <p:cNvSpPr/>
          <p:nvPr/>
        </p:nvSpPr>
        <p:spPr>
          <a:xfrm>
            <a:off x="7058808" y="674658"/>
            <a:ext cx="994082" cy="78541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35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4844E-6 1.85185E-6 L 0.56663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25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59 4.44444E-6 C 0.0466 -0.02084 0.06475 -0.04144 0.0701 -0.075 C 0.07545 -0.10857 0.07075 -0.17014 0.0607 -0.20209 C 0.05065 -0.23403 0.03211 -0.25579 0.00979 -0.26667 C -0.01253 -0.27755 -0.0432 -0.26667 -0.0731 -0.26667 C -0.10312 -0.26667 -0.14698 -0.27917 -0.17021 -0.26667 C -0.19345 -0.25417 -0.20311 -0.22292 -0.2125 -0.19167 " pathEditMode="relative" rAng="0" ptsTypes="AAAAAAA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8" y="-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9" grpId="0"/>
      <p:bldP spid="32" grpId="0"/>
      <p:bldP spid="21" grpId="0"/>
      <p:bldP spid="22" grpId="0" animBg="1"/>
      <p:bldP spid="25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bf70f5ebf1a718aef076b27dd45a5b3.png">
            <a:extLst>
              <a:ext uri="{FF2B5EF4-FFF2-40B4-BE49-F238E27FC236}">
                <a16:creationId xmlns:a16="http://schemas.microsoft.com/office/drawing/2014/main" id="{B3DE62C2-1CF5-4147-8EBC-54161AAC9C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8630"/>
          <a:stretch/>
        </p:blipFill>
        <p:spPr>
          <a:xfrm>
            <a:off x="15081" y="1"/>
            <a:ext cx="12161838" cy="7989689"/>
          </a:xfrm>
          <a:prstGeom prst="rect">
            <a:avLst/>
          </a:prstGeom>
        </p:spPr>
      </p:pic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6100" y="2668885"/>
            <a:ext cx="7499800" cy="5574176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602744" y="1503377"/>
            <a:ext cx="3851249" cy="2939111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Ông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cảm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ơn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cháu</a:t>
            </a:r>
            <a:r>
              <a:rPr lang="en-US" sz="2394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đã giúp ông </a:t>
            </a:r>
            <a:r>
              <a:rPr lang="en-US" sz="2394" kern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2394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cá nhé!</a:t>
            </a:r>
            <a:endParaRPr lang="en-US" sz="2394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74970" y="4239789"/>
            <a:ext cx="304046" cy="30404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2394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96001" y="3747236"/>
            <a:ext cx="506743" cy="40539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2394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5118901" y="4543836"/>
            <a:ext cx="304046" cy="20269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2394" kern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4" y="1016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6" name="矩形 11">
            <a:extLst>
              <a:ext uri="{FF2B5EF4-FFF2-40B4-BE49-F238E27FC236}">
                <a16:creationId xmlns:a16="http://schemas.microsoft.com/office/drawing/2014/main" id="{E23AB851-6275-4D1E-BB0C-BE5FEA6F83E8}"/>
              </a:ext>
            </a:extLst>
          </p:cNvPr>
          <p:cNvSpPr/>
          <p:nvPr/>
        </p:nvSpPr>
        <p:spPr>
          <a:xfrm>
            <a:off x="2857500" y="602524"/>
            <a:ext cx="7159323" cy="819971"/>
          </a:xfrm>
          <a:prstGeom prst="rect">
            <a:avLst/>
          </a:prstGeom>
          <a:solidFill>
            <a:srgbClr val="59B77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86683" tIns="43341" rIns="86683" bIns="43341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Arial"/>
              <a:sym typeface="+mn-lt"/>
            </a:endParaRPr>
          </a:p>
        </p:txBody>
      </p:sp>
      <p:grpSp>
        <p:nvGrpSpPr>
          <p:cNvPr id="88" name="Google Shape;4475;p11">
            <a:extLst>
              <a:ext uri="{FF2B5EF4-FFF2-40B4-BE49-F238E27FC236}">
                <a16:creationId xmlns:a16="http://schemas.microsoft.com/office/drawing/2014/main" id="{916F21D1-E67A-4FF8-BF8C-D0B4A59AFC01}"/>
              </a:ext>
            </a:extLst>
          </p:cNvPr>
          <p:cNvGrpSpPr/>
          <p:nvPr/>
        </p:nvGrpSpPr>
        <p:grpSpPr>
          <a:xfrm>
            <a:off x="3116339" y="750919"/>
            <a:ext cx="7622726" cy="523180"/>
            <a:chOff x="3097954" y="584692"/>
            <a:chExt cx="7193703" cy="523180"/>
          </a:xfrm>
        </p:grpSpPr>
        <p:sp>
          <p:nvSpPr>
            <p:cNvPr id="89" name="Google Shape;4476;p11">
              <a:extLst>
                <a:ext uri="{FF2B5EF4-FFF2-40B4-BE49-F238E27FC236}">
                  <a16:creationId xmlns:a16="http://schemas.microsoft.com/office/drawing/2014/main" id="{978BF99F-9343-43F3-B047-EAA2C55965F1}"/>
                </a:ext>
              </a:extLst>
            </p:cNvPr>
            <p:cNvSpPr/>
            <p:nvPr/>
          </p:nvSpPr>
          <p:spPr>
            <a:xfrm>
              <a:off x="3097954" y="617511"/>
              <a:ext cx="437322" cy="447159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2</a:t>
              </a: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4477;p11">
              <a:extLst>
                <a:ext uri="{FF2B5EF4-FFF2-40B4-BE49-F238E27FC236}">
                  <a16:creationId xmlns:a16="http://schemas.microsoft.com/office/drawing/2014/main" id="{21427033-7501-4E2C-8289-EA70A15D2EDC}"/>
                </a:ext>
              </a:extLst>
            </p:cNvPr>
            <p:cNvSpPr txBox="1"/>
            <p:nvPr/>
          </p:nvSpPr>
          <p:spPr>
            <a:xfrm>
              <a:off x="3535276" y="584692"/>
              <a:ext cx="6756381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Quan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sát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tranh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và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trả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lời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câu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: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91" name="Google Shape;4478;p11">
            <a:extLst>
              <a:ext uri="{FF2B5EF4-FFF2-40B4-BE49-F238E27FC236}">
                <a16:creationId xmlns:a16="http://schemas.microsoft.com/office/drawing/2014/main" id="{1FE7247C-BE33-494B-81F5-42CD628A8FC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312" y="1378497"/>
            <a:ext cx="9504106" cy="2967468"/>
          </a:xfrm>
          <a:prstGeom prst="roundRect">
            <a:avLst>
              <a:gd name="adj" fmla="val 23762"/>
            </a:avLst>
          </a:prstGeom>
          <a:noFill/>
          <a:ln>
            <a:noFill/>
          </a:ln>
        </p:spPr>
      </p:pic>
      <p:sp>
        <p:nvSpPr>
          <p:cNvPr id="92" name="Google Shape;4479;p11">
            <a:extLst>
              <a:ext uri="{FF2B5EF4-FFF2-40B4-BE49-F238E27FC236}">
                <a16:creationId xmlns:a16="http://schemas.microsoft.com/office/drawing/2014/main" id="{9C619FDE-5C77-4493-84FE-198D403FFDCC}"/>
              </a:ext>
            </a:extLst>
          </p:cNvPr>
          <p:cNvSpPr txBox="1"/>
          <p:nvPr/>
        </p:nvSpPr>
        <p:spPr>
          <a:xfrm>
            <a:off x="998774" y="4546498"/>
            <a:ext cx="1002380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ea typeface="Arial"/>
                <a:cs typeface="Arial"/>
                <a:sym typeface="Arial"/>
              </a:rPr>
              <a:t>Để đi đến cầu trượt rồi ra bập bênh. Rô – bốt cần đi bao nhiêu mét?</a:t>
            </a:r>
            <a:endParaRPr sz="2400">
              <a:solidFill>
                <a:prstClr val="black"/>
              </a:solidFill>
              <a:ea typeface="Arial"/>
              <a:cs typeface="Arial"/>
              <a:sym typeface="Arial"/>
            </a:endParaRPr>
          </a:p>
          <a:p>
            <a:endParaRPr sz="2400">
              <a:solidFill>
                <a:prstClr val="black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" name="Google Shape;4480;p11">
            <a:extLst>
              <a:ext uri="{FF2B5EF4-FFF2-40B4-BE49-F238E27FC236}">
                <a16:creationId xmlns:a16="http://schemas.microsoft.com/office/drawing/2014/main" id="{F29CDD06-2157-4FEB-8579-DEAF49C972C3}"/>
              </a:ext>
            </a:extLst>
          </p:cNvPr>
          <p:cNvSpPr txBox="1"/>
          <p:nvPr/>
        </p:nvSpPr>
        <p:spPr>
          <a:xfrm>
            <a:off x="3579742" y="5271086"/>
            <a:ext cx="37100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30 m + 15 m =  45 m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4" name="Google Shape;4481;p11">
            <a:extLst>
              <a:ext uri="{FF2B5EF4-FFF2-40B4-BE49-F238E27FC236}">
                <a16:creationId xmlns:a16="http://schemas.microsoft.com/office/drawing/2014/main" id="{31A0BC5D-BA65-4076-B384-40D1C1D0509C}"/>
              </a:ext>
            </a:extLst>
          </p:cNvPr>
          <p:cNvSpPr txBox="1"/>
          <p:nvPr/>
        </p:nvSpPr>
        <p:spPr>
          <a:xfrm>
            <a:off x="998774" y="5995674"/>
            <a:ext cx="421117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ea typeface="Arial"/>
                <a:cs typeface="Arial"/>
                <a:sym typeface="Arial"/>
              </a:rPr>
              <a:t>=&gt; </a:t>
            </a:r>
            <a:r>
              <a:rPr lang="en-US" sz="2800" dirty="0" err="1">
                <a:solidFill>
                  <a:prstClr val="black"/>
                </a:solidFill>
                <a:ea typeface="Arial"/>
                <a:cs typeface="Arial"/>
                <a:sym typeface="Arial"/>
              </a:rPr>
              <a:t>Rô</a:t>
            </a:r>
            <a:r>
              <a:rPr lang="en-US" sz="2800" dirty="0">
                <a:solidFill>
                  <a:prstClr val="black"/>
                </a:solidFill>
                <a:ea typeface="Arial"/>
                <a:cs typeface="Arial"/>
                <a:sym typeface="Arial"/>
              </a:rPr>
              <a:t> - </a:t>
            </a:r>
            <a:r>
              <a:rPr lang="en-US" sz="2800" dirty="0" err="1">
                <a:solidFill>
                  <a:prstClr val="black"/>
                </a:solidFill>
                <a:ea typeface="Arial"/>
                <a:cs typeface="Arial"/>
                <a:sym typeface="Arial"/>
              </a:rPr>
              <a:t>bốt</a:t>
            </a:r>
            <a:r>
              <a:rPr lang="en-US" sz="2800" dirty="0">
                <a:solidFill>
                  <a:prstClr val="black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Arial"/>
                <a:cs typeface="Arial"/>
                <a:sym typeface="Arial"/>
              </a:rPr>
              <a:t>phải</a:t>
            </a:r>
            <a:r>
              <a:rPr lang="en-US" sz="2800" dirty="0">
                <a:solidFill>
                  <a:prstClr val="black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Arial"/>
                <a:cs typeface="Arial"/>
                <a:sym typeface="Arial"/>
              </a:rPr>
              <a:t>đi</a:t>
            </a:r>
            <a:r>
              <a:rPr lang="en-US" sz="2800" dirty="0">
                <a:solidFill>
                  <a:prstClr val="black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45 m</a:t>
            </a:r>
            <a:r>
              <a:rPr lang="en-US" sz="2800" dirty="0">
                <a:solidFill>
                  <a:prstClr val="black"/>
                </a:solidFill>
                <a:ea typeface="Arial"/>
                <a:cs typeface="Arial"/>
                <a:sym typeface="Arial"/>
              </a:rPr>
              <a:t>.</a:t>
            </a:r>
            <a:endParaRPr sz="2800" dirty="0">
              <a:solidFill>
                <a:prstClr val="black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A68091D-D9BA-4E1A-A9E0-E2C98F379046}"/>
              </a:ext>
            </a:extLst>
          </p:cNvPr>
          <p:cNvSpPr/>
          <p:nvPr/>
        </p:nvSpPr>
        <p:spPr>
          <a:xfrm>
            <a:off x="3314700" y="2524125"/>
            <a:ext cx="6619875" cy="1247775"/>
          </a:xfrm>
          <a:custGeom>
            <a:avLst/>
            <a:gdLst>
              <a:gd name="connsiteX0" fmla="*/ 0 w 6619875"/>
              <a:gd name="connsiteY0" fmla="*/ 1247775 h 1247775"/>
              <a:gd name="connsiteX1" fmla="*/ 57150 w 6619875"/>
              <a:gd name="connsiteY1" fmla="*/ 1228725 h 1247775"/>
              <a:gd name="connsiteX2" fmla="*/ 276225 w 6619875"/>
              <a:gd name="connsiteY2" fmla="*/ 1171575 h 1247775"/>
              <a:gd name="connsiteX3" fmla="*/ 485775 w 6619875"/>
              <a:gd name="connsiteY3" fmla="*/ 1095375 h 1247775"/>
              <a:gd name="connsiteX4" fmla="*/ 600075 w 6619875"/>
              <a:gd name="connsiteY4" fmla="*/ 1076325 h 1247775"/>
              <a:gd name="connsiteX5" fmla="*/ 695325 w 6619875"/>
              <a:gd name="connsiteY5" fmla="*/ 1038225 h 1247775"/>
              <a:gd name="connsiteX6" fmla="*/ 771525 w 6619875"/>
              <a:gd name="connsiteY6" fmla="*/ 1019175 h 1247775"/>
              <a:gd name="connsiteX7" fmla="*/ 876300 w 6619875"/>
              <a:gd name="connsiteY7" fmla="*/ 990600 h 1247775"/>
              <a:gd name="connsiteX8" fmla="*/ 933450 w 6619875"/>
              <a:gd name="connsiteY8" fmla="*/ 971550 h 1247775"/>
              <a:gd name="connsiteX9" fmla="*/ 981075 w 6619875"/>
              <a:gd name="connsiteY9" fmla="*/ 952500 h 1247775"/>
              <a:gd name="connsiteX10" fmla="*/ 1057275 w 6619875"/>
              <a:gd name="connsiteY10" fmla="*/ 942975 h 1247775"/>
              <a:gd name="connsiteX11" fmla="*/ 1190625 w 6619875"/>
              <a:gd name="connsiteY11" fmla="*/ 923925 h 1247775"/>
              <a:gd name="connsiteX12" fmla="*/ 1447800 w 6619875"/>
              <a:gd name="connsiteY12" fmla="*/ 904875 h 1247775"/>
              <a:gd name="connsiteX13" fmla="*/ 1628775 w 6619875"/>
              <a:gd name="connsiteY13" fmla="*/ 857250 h 1247775"/>
              <a:gd name="connsiteX14" fmla="*/ 2028825 w 6619875"/>
              <a:gd name="connsiteY14" fmla="*/ 866775 h 1247775"/>
              <a:gd name="connsiteX15" fmla="*/ 2085975 w 6619875"/>
              <a:gd name="connsiteY15" fmla="*/ 876300 h 1247775"/>
              <a:gd name="connsiteX16" fmla="*/ 2324100 w 6619875"/>
              <a:gd name="connsiteY16" fmla="*/ 895350 h 1247775"/>
              <a:gd name="connsiteX17" fmla="*/ 2371725 w 6619875"/>
              <a:gd name="connsiteY17" fmla="*/ 904875 h 1247775"/>
              <a:gd name="connsiteX18" fmla="*/ 3571875 w 6619875"/>
              <a:gd name="connsiteY18" fmla="*/ 904875 h 1247775"/>
              <a:gd name="connsiteX19" fmla="*/ 3648075 w 6619875"/>
              <a:gd name="connsiteY19" fmla="*/ 885825 h 1247775"/>
              <a:gd name="connsiteX20" fmla="*/ 3762375 w 6619875"/>
              <a:gd name="connsiteY20" fmla="*/ 838200 h 1247775"/>
              <a:gd name="connsiteX21" fmla="*/ 3848100 w 6619875"/>
              <a:gd name="connsiteY21" fmla="*/ 790575 h 1247775"/>
              <a:gd name="connsiteX22" fmla="*/ 3933825 w 6619875"/>
              <a:gd name="connsiteY22" fmla="*/ 742950 h 1247775"/>
              <a:gd name="connsiteX23" fmla="*/ 4019550 w 6619875"/>
              <a:gd name="connsiteY23" fmla="*/ 685800 h 1247775"/>
              <a:gd name="connsiteX24" fmla="*/ 4067175 w 6619875"/>
              <a:gd name="connsiteY24" fmla="*/ 676275 h 1247775"/>
              <a:gd name="connsiteX25" fmla="*/ 4124325 w 6619875"/>
              <a:gd name="connsiteY25" fmla="*/ 638175 h 1247775"/>
              <a:gd name="connsiteX26" fmla="*/ 4171950 w 6619875"/>
              <a:gd name="connsiteY26" fmla="*/ 628650 h 1247775"/>
              <a:gd name="connsiteX27" fmla="*/ 4248150 w 6619875"/>
              <a:gd name="connsiteY27" fmla="*/ 609600 h 1247775"/>
              <a:gd name="connsiteX28" fmla="*/ 4248150 w 6619875"/>
              <a:gd name="connsiteY28" fmla="*/ 609600 h 1247775"/>
              <a:gd name="connsiteX29" fmla="*/ 4362450 w 6619875"/>
              <a:gd name="connsiteY29" fmla="*/ 571500 h 1247775"/>
              <a:gd name="connsiteX30" fmla="*/ 4457700 w 6619875"/>
              <a:gd name="connsiteY30" fmla="*/ 542925 h 1247775"/>
              <a:gd name="connsiteX31" fmla="*/ 4619625 w 6619875"/>
              <a:gd name="connsiteY31" fmla="*/ 523875 h 1247775"/>
              <a:gd name="connsiteX32" fmla="*/ 4819650 w 6619875"/>
              <a:gd name="connsiteY32" fmla="*/ 476250 h 1247775"/>
              <a:gd name="connsiteX33" fmla="*/ 4819650 w 6619875"/>
              <a:gd name="connsiteY33" fmla="*/ 476250 h 1247775"/>
              <a:gd name="connsiteX34" fmla="*/ 4924425 w 6619875"/>
              <a:gd name="connsiteY34" fmla="*/ 447675 h 1247775"/>
              <a:gd name="connsiteX35" fmla="*/ 4981575 w 6619875"/>
              <a:gd name="connsiteY35" fmla="*/ 428625 h 1247775"/>
              <a:gd name="connsiteX36" fmla="*/ 5010150 w 6619875"/>
              <a:gd name="connsiteY36" fmla="*/ 409575 h 1247775"/>
              <a:gd name="connsiteX37" fmla="*/ 5200650 w 6619875"/>
              <a:gd name="connsiteY37" fmla="*/ 361950 h 1247775"/>
              <a:gd name="connsiteX38" fmla="*/ 5372100 w 6619875"/>
              <a:gd name="connsiteY38" fmla="*/ 342900 h 1247775"/>
              <a:gd name="connsiteX39" fmla="*/ 5429250 w 6619875"/>
              <a:gd name="connsiteY39" fmla="*/ 323850 h 1247775"/>
              <a:gd name="connsiteX40" fmla="*/ 5734050 w 6619875"/>
              <a:gd name="connsiteY40" fmla="*/ 304800 h 1247775"/>
              <a:gd name="connsiteX41" fmla="*/ 5876925 w 6619875"/>
              <a:gd name="connsiteY41" fmla="*/ 276225 h 1247775"/>
              <a:gd name="connsiteX42" fmla="*/ 6038850 w 6619875"/>
              <a:gd name="connsiteY42" fmla="*/ 257175 h 1247775"/>
              <a:gd name="connsiteX43" fmla="*/ 6134100 w 6619875"/>
              <a:gd name="connsiteY43" fmla="*/ 219075 h 1247775"/>
              <a:gd name="connsiteX44" fmla="*/ 6181725 w 6619875"/>
              <a:gd name="connsiteY44" fmla="*/ 209550 h 1247775"/>
              <a:gd name="connsiteX45" fmla="*/ 6219825 w 6619875"/>
              <a:gd name="connsiteY45" fmla="*/ 190500 h 1247775"/>
              <a:gd name="connsiteX46" fmla="*/ 6305550 w 6619875"/>
              <a:gd name="connsiteY46" fmla="*/ 180975 h 1247775"/>
              <a:gd name="connsiteX47" fmla="*/ 6381750 w 6619875"/>
              <a:gd name="connsiteY47" fmla="*/ 161925 h 1247775"/>
              <a:gd name="connsiteX48" fmla="*/ 6419850 w 6619875"/>
              <a:gd name="connsiteY48" fmla="*/ 142875 h 1247775"/>
              <a:gd name="connsiteX49" fmla="*/ 6477000 w 6619875"/>
              <a:gd name="connsiteY49" fmla="*/ 95250 h 1247775"/>
              <a:gd name="connsiteX50" fmla="*/ 6524625 w 6619875"/>
              <a:gd name="connsiteY50" fmla="*/ 76200 h 1247775"/>
              <a:gd name="connsiteX51" fmla="*/ 6562725 w 6619875"/>
              <a:gd name="connsiteY51" fmla="*/ 47625 h 1247775"/>
              <a:gd name="connsiteX52" fmla="*/ 6591300 w 6619875"/>
              <a:gd name="connsiteY52" fmla="*/ 28575 h 1247775"/>
              <a:gd name="connsiteX53" fmla="*/ 6619875 w 6619875"/>
              <a:gd name="connsiteY53" fmla="*/ 0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6619875" h="1247775">
                <a:moveTo>
                  <a:pt x="0" y="1247775"/>
                </a:moveTo>
                <a:cubicBezTo>
                  <a:pt x="19050" y="1241425"/>
                  <a:pt x="37793" y="1234065"/>
                  <a:pt x="57150" y="1228725"/>
                </a:cubicBezTo>
                <a:cubicBezTo>
                  <a:pt x="129901" y="1208656"/>
                  <a:pt x="204050" y="1193628"/>
                  <a:pt x="276225" y="1171575"/>
                </a:cubicBezTo>
                <a:cubicBezTo>
                  <a:pt x="282535" y="1169647"/>
                  <a:pt x="457286" y="1099445"/>
                  <a:pt x="485775" y="1095375"/>
                </a:cubicBezTo>
                <a:cubicBezTo>
                  <a:pt x="500876" y="1093218"/>
                  <a:pt x="579183" y="1083289"/>
                  <a:pt x="600075" y="1076325"/>
                </a:cubicBezTo>
                <a:cubicBezTo>
                  <a:pt x="632516" y="1065511"/>
                  <a:pt x="662884" y="1049039"/>
                  <a:pt x="695325" y="1038225"/>
                </a:cubicBezTo>
                <a:cubicBezTo>
                  <a:pt x="720163" y="1029946"/>
                  <a:pt x="746205" y="1025838"/>
                  <a:pt x="771525" y="1019175"/>
                </a:cubicBezTo>
                <a:cubicBezTo>
                  <a:pt x="806534" y="1009962"/>
                  <a:pt x="841957" y="1002048"/>
                  <a:pt x="876300" y="990600"/>
                </a:cubicBezTo>
                <a:cubicBezTo>
                  <a:pt x="895350" y="984250"/>
                  <a:pt x="914579" y="978412"/>
                  <a:pt x="933450" y="971550"/>
                </a:cubicBezTo>
                <a:cubicBezTo>
                  <a:pt x="949518" y="965707"/>
                  <a:pt x="964415" y="956345"/>
                  <a:pt x="981075" y="952500"/>
                </a:cubicBezTo>
                <a:cubicBezTo>
                  <a:pt x="1006017" y="946744"/>
                  <a:pt x="1031975" y="946867"/>
                  <a:pt x="1057275" y="942975"/>
                </a:cubicBezTo>
                <a:cubicBezTo>
                  <a:pt x="1160133" y="927151"/>
                  <a:pt x="1040788" y="936411"/>
                  <a:pt x="1190625" y="923925"/>
                </a:cubicBezTo>
                <a:lnTo>
                  <a:pt x="1447800" y="904875"/>
                </a:lnTo>
                <a:cubicBezTo>
                  <a:pt x="1585951" y="881850"/>
                  <a:pt x="1526598" y="901040"/>
                  <a:pt x="1628775" y="857250"/>
                </a:cubicBezTo>
                <a:lnTo>
                  <a:pt x="2028825" y="866775"/>
                </a:lnTo>
                <a:cubicBezTo>
                  <a:pt x="2048121" y="867579"/>
                  <a:pt x="2066752" y="874440"/>
                  <a:pt x="2085975" y="876300"/>
                </a:cubicBezTo>
                <a:cubicBezTo>
                  <a:pt x="2165233" y="883970"/>
                  <a:pt x="2244725" y="889000"/>
                  <a:pt x="2324100" y="895350"/>
                </a:cubicBezTo>
                <a:lnTo>
                  <a:pt x="2371725" y="904875"/>
                </a:lnTo>
                <a:cubicBezTo>
                  <a:pt x="2770204" y="977326"/>
                  <a:pt x="3090205" y="908889"/>
                  <a:pt x="3571875" y="904875"/>
                </a:cubicBezTo>
                <a:cubicBezTo>
                  <a:pt x="3597275" y="898525"/>
                  <a:pt x="3623560" y="895018"/>
                  <a:pt x="3648075" y="885825"/>
                </a:cubicBezTo>
                <a:cubicBezTo>
                  <a:pt x="3823893" y="819893"/>
                  <a:pt x="3656201" y="864744"/>
                  <a:pt x="3762375" y="838200"/>
                </a:cubicBezTo>
                <a:cubicBezTo>
                  <a:pt x="3790950" y="822325"/>
                  <a:pt x="3820070" y="807393"/>
                  <a:pt x="3848100" y="790575"/>
                </a:cubicBezTo>
                <a:cubicBezTo>
                  <a:pt x="3929980" y="741447"/>
                  <a:pt x="3876348" y="762109"/>
                  <a:pt x="3933825" y="742950"/>
                </a:cubicBezTo>
                <a:cubicBezTo>
                  <a:pt x="3956729" y="725772"/>
                  <a:pt x="3993305" y="696298"/>
                  <a:pt x="4019550" y="685800"/>
                </a:cubicBezTo>
                <a:cubicBezTo>
                  <a:pt x="4034581" y="679787"/>
                  <a:pt x="4051300" y="679450"/>
                  <a:pt x="4067175" y="676275"/>
                </a:cubicBezTo>
                <a:cubicBezTo>
                  <a:pt x="4086225" y="663575"/>
                  <a:pt x="4103482" y="647649"/>
                  <a:pt x="4124325" y="638175"/>
                </a:cubicBezTo>
                <a:cubicBezTo>
                  <a:pt x="4139063" y="631476"/>
                  <a:pt x="4156175" y="632290"/>
                  <a:pt x="4171950" y="628650"/>
                </a:cubicBezTo>
                <a:cubicBezTo>
                  <a:pt x="4197461" y="622763"/>
                  <a:pt x="4222750" y="615950"/>
                  <a:pt x="4248150" y="609600"/>
                </a:cubicBezTo>
                <a:lnTo>
                  <a:pt x="4248150" y="609600"/>
                </a:lnTo>
                <a:cubicBezTo>
                  <a:pt x="4314547" y="576401"/>
                  <a:pt x="4263477" y="598493"/>
                  <a:pt x="4362450" y="571500"/>
                </a:cubicBezTo>
                <a:cubicBezTo>
                  <a:pt x="4424804" y="554494"/>
                  <a:pt x="4354089" y="565127"/>
                  <a:pt x="4457700" y="542925"/>
                </a:cubicBezTo>
                <a:cubicBezTo>
                  <a:pt x="4494548" y="535029"/>
                  <a:pt x="4589322" y="526905"/>
                  <a:pt x="4619625" y="523875"/>
                </a:cubicBezTo>
                <a:cubicBezTo>
                  <a:pt x="4722851" y="489466"/>
                  <a:pt x="4657084" y="508763"/>
                  <a:pt x="4819650" y="476250"/>
                </a:cubicBezTo>
                <a:lnTo>
                  <a:pt x="4819650" y="476250"/>
                </a:lnTo>
                <a:cubicBezTo>
                  <a:pt x="4854575" y="466725"/>
                  <a:pt x="4889695" y="457890"/>
                  <a:pt x="4924425" y="447675"/>
                </a:cubicBezTo>
                <a:cubicBezTo>
                  <a:pt x="4943690" y="442009"/>
                  <a:pt x="4963225" y="436780"/>
                  <a:pt x="4981575" y="428625"/>
                </a:cubicBezTo>
                <a:cubicBezTo>
                  <a:pt x="4992036" y="423976"/>
                  <a:pt x="4999198" y="412908"/>
                  <a:pt x="5010150" y="409575"/>
                </a:cubicBezTo>
                <a:cubicBezTo>
                  <a:pt x="5072768" y="390517"/>
                  <a:pt x="5135596" y="369178"/>
                  <a:pt x="5200650" y="361950"/>
                </a:cubicBezTo>
                <a:lnTo>
                  <a:pt x="5372100" y="342900"/>
                </a:lnTo>
                <a:cubicBezTo>
                  <a:pt x="5391150" y="336550"/>
                  <a:pt x="5409513" y="327551"/>
                  <a:pt x="5429250" y="323850"/>
                </a:cubicBezTo>
                <a:cubicBezTo>
                  <a:pt x="5492543" y="311983"/>
                  <a:pt x="5715116" y="305661"/>
                  <a:pt x="5734050" y="304800"/>
                </a:cubicBezTo>
                <a:cubicBezTo>
                  <a:pt x="5781675" y="295275"/>
                  <a:pt x="5828654" y="281588"/>
                  <a:pt x="5876925" y="276225"/>
                </a:cubicBezTo>
                <a:cubicBezTo>
                  <a:pt x="5988091" y="263873"/>
                  <a:pt x="5934121" y="270266"/>
                  <a:pt x="6038850" y="257175"/>
                </a:cubicBezTo>
                <a:cubicBezTo>
                  <a:pt x="6070600" y="244475"/>
                  <a:pt x="6101659" y="229889"/>
                  <a:pt x="6134100" y="219075"/>
                </a:cubicBezTo>
                <a:cubicBezTo>
                  <a:pt x="6149459" y="213955"/>
                  <a:pt x="6166366" y="214670"/>
                  <a:pt x="6181725" y="209550"/>
                </a:cubicBezTo>
                <a:cubicBezTo>
                  <a:pt x="6195195" y="205060"/>
                  <a:pt x="6205990" y="193693"/>
                  <a:pt x="6219825" y="190500"/>
                </a:cubicBezTo>
                <a:cubicBezTo>
                  <a:pt x="6247840" y="184035"/>
                  <a:pt x="6277088" y="185041"/>
                  <a:pt x="6305550" y="180975"/>
                </a:cubicBezTo>
                <a:cubicBezTo>
                  <a:pt x="6327913" y="177780"/>
                  <a:pt x="6359589" y="171422"/>
                  <a:pt x="6381750" y="161925"/>
                </a:cubicBezTo>
                <a:cubicBezTo>
                  <a:pt x="6394801" y="156332"/>
                  <a:pt x="6408218" y="151018"/>
                  <a:pt x="6419850" y="142875"/>
                </a:cubicBezTo>
                <a:cubicBezTo>
                  <a:pt x="6440165" y="128655"/>
                  <a:pt x="6456079" y="108563"/>
                  <a:pt x="6477000" y="95250"/>
                </a:cubicBezTo>
                <a:cubicBezTo>
                  <a:pt x="6491425" y="86071"/>
                  <a:pt x="6509679" y="84503"/>
                  <a:pt x="6524625" y="76200"/>
                </a:cubicBezTo>
                <a:cubicBezTo>
                  <a:pt x="6538502" y="68490"/>
                  <a:pt x="6549807" y="56852"/>
                  <a:pt x="6562725" y="47625"/>
                </a:cubicBezTo>
                <a:cubicBezTo>
                  <a:pt x="6572040" y="40971"/>
                  <a:pt x="6582506" y="35904"/>
                  <a:pt x="6591300" y="28575"/>
                </a:cubicBezTo>
                <a:cubicBezTo>
                  <a:pt x="6601648" y="19951"/>
                  <a:pt x="6619875" y="0"/>
                  <a:pt x="6619875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90001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3936" y="96402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27" name="Google Shape;4486;p12">
            <a:extLst>
              <a:ext uri="{FF2B5EF4-FFF2-40B4-BE49-F238E27FC236}">
                <a16:creationId xmlns:a16="http://schemas.microsoft.com/office/drawing/2014/main" id="{F057B857-DEA5-4677-8EE7-9D178C968733}"/>
              </a:ext>
            </a:extLst>
          </p:cNvPr>
          <p:cNvGrpSpPr/>
          <p:nvPr/>
        </p:nvGrpSpPr>
        <p:grpSpPr>
          <a:xfrm>
            <a:off x="837073" y="197778"/>
            <a:ext cx="10187765" cy="1384954"/>
            <a:chOff x="2967936" y="602271"/>
            <a:chExt cx="10187765" cy="1384954"/>
          </a:xfrm>
        </p:grpSpPr>
        <p:sp>
          <p:nvSpPr>
            <p:cNvPr id="128" name="Google Shape;4487;p12">
              <a:extLst>
                <a:ext uri="{FF2B5EF4-FFF2-40B4-BE49-F238E27FC236}">
                  <a16:creationId xmlns:a16="http://schemas.microsoft.com/office/drawing/2014/main" id="{F6AD6834-312F-4834-B7FE-5ED496D8AF68}"/>
                </a:ext>
              </a:extLst>
            </p:cNvPr>
            <p:cNvSpPr/>
            <p:nvPr/>
          </p:nvSpPr>
          <p:spPr>
            <a:xfrm>
              <a:off x="2967936" y="700290"/>
              <a:ext cx="437322" cy="447159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3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4488;p12">
              <a:extLst>
                <a:ext uri="{FF2B5EF4-FFF2-40B4-BE49-F238E27FC236}">
                  <a16:creationId xmlns:a16="http://schemas.microsoft.com/office/drawing/2014/main" id="{1417397A-412C-49CF-8B7A-FD364888AA4A}"/>
                </a:ext>
              </a:extLst>
            </p:cNvPr>
            <p:cNvSpPr txBox="1"/>
            <p:nvPr/>
          </p:nvSpPr>
          <p:spPr>
            <a:xfrm>
              <a:off x="3449501" y="602271"/>
              <a:ext cx="9706200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Nam,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Việt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và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Rô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–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bốt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chơi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đá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cầu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. Nam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đá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quả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cầu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bay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xa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4 m.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Việt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đá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quả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cầu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bay ra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xa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5 m.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Rô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–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bốt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đá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quả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c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</a:rPr>
                <a:t>ầ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bay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xa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7 m. </a:t>
              </a: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30" name="Google Shape;4489;p12">
            <a:extLst>
              <a:ext uri="{FF2B5EF4-FFF2-40B4-BE49-F238E27FC236}">
                <a16:creationId xmlns:a16="http://schemas.microsoft.com/office/drawing/2014/main" id="{72100DD5-466F-4205-A5C6-46A53A627CF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941" y="1817068"/>
            <a:ext cx="6365912" cy="2337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4490;p12">
            <a:extLst>
              <a:ext uri="{FF2B5EF4-FFF2-40B4-BE49-F238E27FC236}">
                <a16:creationId xmlns:a16="http://schemas.microsoft.com/office/drawing/2014/main" id="{2AC2161C-A547-45FA-8BF2-A33A5CF0AD40}"/>
              </a:ext>
            </a:extLst>
          </p:cNvPr>
          <p:cNvCxnSpPr>
            <a:cxnSpLocks/>
          </p:cNvCxnSpPr>
          <p:nvPr/>
        </p:nvCxnSpPr>
        <p:spPr>
          <a:xfrm>
            <a:off x="7913432" y="671186"/>
            <a:ext cx="75210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2" name="Google Shape;4491;p12">
            <a:extLst>
              <a:ext uri="{FF2B5EF4-FFF2-40B4-BE49-F238E27FC236}">
                <a16:creationId xmlns:a16="http://schemas.microsoft.com/office/drawing/2014/main" id="{608617D9-99DB-43EA-81D9-8A97F3B5054E}"/>
              </a:ext>
            </a:extLst>
          </p:cNvPr>
          <p:cNvCxnSpPr>
            <a:cxnSpLocks/>
          </p:cNvCxnSpPr>
          <p:nvPr/>
        </p:nvCxnSpPr>
        <p:spPr>
          <a:xfrm>
            <a:off x="2544382" y="1090286"/>
            <a:ext cx="63475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3" name="Google Shape;4492;p12">
            <a:extLst>
              <a:ext uri="{FF2B5EF4-FFF2-40B4-BE49-F238E27FC236}">
                <a16:creationId xmlns:a16="http://schemas.microsoft.com/office/drawing/2014/main" id="{9B3E2643-03D4-42EA-8D75-8D45FE3DE85A}"/>
              </a:ext>
            </a:extLst>
          </p:cNvPr>
          <p:cNvCxnSpPr/>
          <p:nvPr/>
        </p:nvCxnSpPr>
        <p:spPr>
          <a:xfrm>
            <a:off x="3344225" y="1106342"/>
            <a:ext cx="664841" cy="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4" name="Google Shape;4493;p12">
            <a:extLst>
              <a:ext uri="{FF2B5EF4-FFF2-40B4-BE49-F238E27FC236}">
                <a16:creationId xmlns:a16="http://schemas.microsoft.com/office/drawing/2014/main" id="{95537BF5-1E14-40D2-8533-1C5DC8888EB5}"/>
              </a:ext>
            </a:extLst>
          </p:cNvPr>
          <p:cNvCxnSpPr>
            <a:cxnSpLocks/>
          </p:cNvCxnSpPr>
          <p:nvPr/>
        </p:nvCxnSpPr>
        <p:spPr>
          <a:xfrm>
            <a:off x="7492393" y="1106342"/>
            <a:ext cx="588351" cy="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5" name="Google Shape;4494;p12">
            <a:extLst>
              <a:ext uri="{FF2B5EF4-FFF2-40B4-BE49-F238E27FC236}">
                <a16:creationId xmlns:a16="http://schemas.microsoft.com/office/drawing/2014/main" id="{AF5BA2AA-D69C-41FA-BF85-535E8A4C4310}"/>
              </a:ext>
            </a:extLst>
          </p:cNvPr>
          <p:cNvCxnSpPr>
            <a:cxnSpLocks/>
          </p:cNvCxnSpPr>
          <p:nvPr/>
        </p:nvCxnSpPr>
        <p:spPr>
          <a:xfrm>
            <a:off x="8250865" y="1127607"/>
            <a:ext cx="1280539" cy="0"/>
          </a:xfrm>
          <a:prstGeom prst="straightConnector1">
            <a:avLst/>
          </a:prstGeom>
          <a:noFill/>
          <a:ln w="38100" cap="flat" cmpd="sng">
            <a:solidFill>
              <a:srgbClr val="F7941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6" name="Google Shape;4495;p12">
            <a:extLst>
              <a:ext uri="{FF2B5EF4-FFF2-40B4-BE49-F238E27FC236}">
                <a16:creationId xmlns:a16="http://schemas.microsoft.com/office/drawing/2014/main" id="{A1E9D391-2A1F-40E8-ABBC-AB93F98DFBEE}"/>
              </a:ext>
            </a:extLst>
          </p:cNvPr>
          <p:cNvCxnSpPr/>
          <p:nvPr/>
        </p:nvCxnSpPr>
        <p:spPr>
          <a:xfrm>
            <a:off x="3226099" y="1551716"/>
            <a:ext cx="664841" cy="0"/>
          </a:xfrm>
          <a:prstGeom prst="straightConnector1">
            <a:avLst/>
          </a:prstGeom>
          <a:noFill/>
          <a:ln w="38100" cap="flat" cmpd="sng">
            <a:solidFill>
              <a:srgbClr val="F7941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7" name="Google Shape;4496;p12">
            <a:extLst>
              <a:ext uri="{FF2B5EF4-FFF2-40B4-BE49-F238E27FC236}">
                <a16:creationId xmlns:a16="http://schemas.microsoft.com/office/drawing/2014/main" id="{F4B24998-1FF8-4B8C-B391-2446A7EA2330}"/>
              </a:ext>
            </a:extLst>
          </p:cNvPr>
          <p:cNvSpPr txBox="1"/>
          <p:nvPr/>
        </p:nvSpPr>
        <p:spPr>
          <a:xfrm>
            <a:off x="7398893" y="1853865"/>
            <a:ext cx="394564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181818"/>
                </a:solidFill>
                <a:ea typeface="Arial"/>
                <a:cs typeface="Arial"/>
                <a:sym typeface="Arial"/>
              </a:rPr>
              <a:t>a) </a:t>
            </a:r>
            <a:r>
              <a:rPr lang="en-US" sz="2800" dirty="0" err="1">
                <a:solidFill>
                  <a:srgbClr val="181818"/>
                </a:solidFill>
                <a:ea typeface="Arial"/>
                <a:cs typeface="Arial"/>
                <a:sym typeface="Arial"/>
              </a:rPr>
              <a:t>Bạn</a:t>
            </a:r>
            <a:r>
              <a:rPr lang="en-US" sz="2800" dirty="0">
                <a:solidFill>
                  <a:srgbClr val="181818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181818"/>
                </a:solidFill>
                <a:ea typeface="Arial"/>
                <a:cs typeface="Arial"/>
                <a:sym typeface="Arial"/>
              </a:rPr>
              <a:t>nào</a:t>
            </a:r>
            <a:r>
              <a:rPr lang="en-US" sz="2800" dirty="0">
                <a:solidFill>
                  <a:srgbClr val="181818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181818"/>
                </a:solidFill>
                <a:ea typeface="Arial"/>
                <a:cs typeface="Arial"/>
                <a:sym typeface="Arial"/>
              </a:rPr>
              <a:t>đá</a:t>
            </a:r>
            <a:r>
              <a:rPr lang="en-US" sz="2800" dirty="0">
                <a:solidFill>
                  <a:srgbClr val="181818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181818"/>
                </a:solidFill>
                <a:ea typeface="Arial"/>
                <a:cs typeface="Arial"/>
                <a:sym typeface="Arial"/>
              </a:rPr>
              <a:t>quả</a:t>
            </a:r>
            <a:r>
              <a:rPr lang="en-US" sz="2800" dirty="0">
                <a:solidFill>
                  <a:srgbClr val="181818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181818"/>
                </a:solidFill>
                <a:ea typeface="Arial"/>
                <a:cs typeface="Arial"/>
                <a:sym typeface="Arial"/>
              </a:rPr>
              <a:t>cầu</a:t>
            </a:r>
            <a:r>
              <a:rPr lang="en-US" sz="2800" dirty="0">
                <a:solidFill>
                  <a:srgbClr val="181818"/>
                </a:solidFill>
                <a:ea typeface="Arial"/>
                <a:cs typeface="Arial"/>
                <a:sym typeface="Arial"/>
              </a:rPr>
              <a:t> bay </a:t>
            </a:r>
            <a:r>
              <a:rPr lang="en-US" sz="2800" dirty="0" err="1">
                <a:solidFill>
                  <a:srgbClr val="181818"/>
                </a:solidFill>
                <a:ea typeface="Arial"/>
                <a:cs typeface="Arial"/>
                <a:sym typeface="Arial"/>
              </a:rPr>
              <a:t>xa</a:t>
            </a:r>
            <a:r>
              <a:rPr lang="en-US" sz="2800" dirty="0">
                <a:solidFill>
                  <a:srgbClr val="181818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181818"/>
                </a:solidFill>
                <a:ea typeface="Arial"/>
                <a:cs typeface="Arial"/>
                <a:sym typeface="Arial"/>
              </a:rPr>
              <a:t>nhất</a:t>
            </a:r>
            <a:r>
              <a:rPr lang="en-US" sz="2800" dirty="0">
                <a:solidFill>
                  <a:srgbClr val="181818"/>
                </a:solidFill>
                <a:ea typeface="Arial"/>
                <a:cs typeface="Arial"/>
                <a:sym typeface="Arial"/>
              </a:rPr>
              <a:t>?</a:t>
            </a:r>
            <a:endParaRPr sz="2800" dirty="0">
              <a:solidFill>
                <a:srgbClr val="181818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8" name="Google Shape;4497;p12">
            <a:extLst>
              <a:ext uri="{FF2B5EF4-FFF2-40B4-BE49-F238E27FC236}">
                <a16:creationId xmlns:a16="http://schemas.microsoft.com/office/drawing/2014/main" id="{BEB215B9-4550-4C48-8221-DFB2A6633069}"/>
              </a:ext>
            </a:extLst>
          </p:cNvPr>
          <p:cNvSpPr txBox="1"/>
          <p:nvPr/>
        </p:nvSpPr>
        <p:spPr>
          <a:xfrm>
            <a:off x="7398893" y="2742664"/>
            <a:ext cx="426502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=&gt;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Rô-bốt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đá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xa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nhất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(7 m &gt; 5m &gt; 2m)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</a:endParaRPr>
          </a:p>
        </p:txBody>
      </p:sp>
      <p:sp>
        <p:nvSpPr>
          <p:cNvPr id="139" name="Google Shape;4498;p12">
            <a:extLst>
              <a:ext uri="{FF2B5EF4-FFF2-40B4-BE49-F238E27FC236}">
                <a16:creationId xmlns:a16="http://schemas.microsoft.com/office/drawing/2014/main" id="{BB566C93-F5CB-4687-9435-CB0F965C7777}"/>
              </a:ext>
            </a:extLst>
          </p:cNvPr>
          <p:cNvSpPr txBox="1"/>
          <p:nvPr/>
        </p:nvSpPr>
        <p:spPr>
          <a:xfrm>
            <a:off x="1055734" y="4154103"/>
            <a:ext cx="1099095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b)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Việt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đá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cầu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bay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xa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hơn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Nam bao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nhiêu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mét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?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</a:endParaRPr>
          </a:p>
        </p:txBody>
      </p:sp>
      <p:sp>
        <p:nvSpPr>
          <p:cNvPr id="140" name="Google Shape;4499;p12">
            <a:extLst>
              <a:ext uri="{FF2B5EF4-FFF2-40B4-BE49-F238E27FC236}">
                <a16:creationId xmlns:a16="http://schemas.microsoft.com/office/drawing/2014/main" id="{4755B3B2-088E-4CA4-B21E-B3B9EAF9B874}"/>
              </a:ext>
            </a:extLst>
          </p:cNvPr>
          <p:cNvSpPr txBox="1"/>
          <p:nvPr/>
        </p:nvSpPr>
        <p:spPr>
          <a:xfrm>
            <a:off x="1829224" y="4844381"/>
            <a:ext cx="7581287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giải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Việt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đá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cầu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xa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hơn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Nam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mét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: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5 – 4 = 1 (m)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Đáp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: 1 m.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217216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4508;p14" descr="Không có mô tả.">
            <a:extLst>
              <a:ext uri="{FF2B5EF4-FFF2-40B4-BE49-F238E27FC236}">
                <a16:creationId xmlns:a16="http://schemas.microsoft.com/office/drawing/2014/main" id="{5B56DFA3-C2F5-455D-B34F-EBB19F238E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82" y="161730"/>
            <a:ext cx="2330549" cy="8878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4509;p14">
            <a:extLst>
              <a:ext uri="{FF2B5EF4-FFF2-40B4-BE49-F238E27FC236}">
                <a16:creationId xmlns:a16="http://schemas.microsoft.com/office/drawing/2014/main" id="{493A2DB3-DB14-4621-8E3E-559A545BF5D5}"/>
              </a:ext>
            </a:extLst>
          </p:cNvPr>
          <p:cNvSpPr txBox="1"/>
          <p:nvPr/>
        </p:nvSpPr>
        <p:spPr>
          <a:xfrm flipH="1">
            <a:off x="3036510" y="740676"/>
            <a:ext cx="5608221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FA1E72"/>
                </a:solidFill>
                <a:latin typeface="Cookie"/>
                <a:ea typeface="Cookie"/>
                <a:cs typeface="Cookie"/>
                <a:sym typeface="Cookie"/>
              </a:rPr>
              <a:t>CẦU THANG - CẦU TRƯỢT</a:t>
            </a: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" name="Google Shape;4510;p14">
            <a:extLst>
              <a:ext uri="{FF2B5EF4-FFF2-40B4-BE49-F238E27FC236}">
                <a16:creationId xmlns:a16="http://schemas.microsoft.com/office/drawing/2014/main" id="{958D37DB-51B0-4CF0-9314-4449456A61C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40685" y="201766"/>
            <a:ext cx="1693179" cy="142674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4512;p14">
            <a:extLst>
              <a:ext uri="{FF2B5EF4-FFF2-40B4-BE49-F238E27FC236}">
                <a16:creationId xmlns:a16="http://schemas.microsoft.com/office/drawing/2014/main" id="{392B6187-B06A-4730-AB7A-7D814A239B9A}"/>
              </a:ext>
            </a:extLst>
          </p:cNvPr>
          <p:cNvSpPr txBox="1"/>
          <p:nvPr/>
        </p:nvSpPr>
        <p:spPr>
          <a:xfrm>
            <a:off x="1011775" y="2308218"/>
            <a:ext cx="9937608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 ker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Chơi theo nhóm.</a:t>
            </a: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5750" indent="-285750" algn="just">
              <a:lnSpc>
                <a:spcPct val="150000"/>
              </a:lnSpc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 ker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Người chơi bắt đầu từ ô </a:t>
            </a:r>
            <a:r>
              <a:rPr lang="en-US" sz="2400" b="1" ker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xuất phát</a:t>
            </a:r>
            <a:r>
              <a:rPr lang="en-US" sz="2400" ker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Khi đến lượt, người chơi gieo xúc xắc. Đếm số chấm ở mặt trên xúc xắc rồi di chuyển số ô bằng số chấm đó. Nếu số thích hợp với      ở ô đi đến, nếu nêu sai số thì phải quay về ô xuất phát trước đó. Khi đến chân cầu thang, em leo lên. Khi đến đỉnh cầu trượt, em trượt xuống.</a:t>
            </a: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5750" indent="-285750" algn="just">
              <a:lnSpc>
                <a:spcPct val="150000"/>
              </a:lnSpc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 ker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Trò chơi kết thúc khi có người đến được </a:t>
            </a:r>
            <a:r>
              <a:rPr lang="en-US" sz="2400" b="1" ker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kho báu</a:t>
            </a:r>
            <a:r>
              <a:rPr lang="en-US" sz="2400" ker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4513;p14">
            <a:extLst>
              <a:ext uri="{FF2B5EF4-FFF2-40B4-BE49-F238E27FC236}">
                <a16:creationId xmlns:a16="http://schemas.microsoft.com/office/drawing/2014/main" id="{5DE2466E-581F-4E6B-9AA9-9A70F7E291D7}"/>
              </a:ext>
            </a:extLst>
          </p:cNvPr>
          <p:cNvSpPr/>
          <p:nvPr/>
        </p:nvSpPr>
        <p:spPr>
          <a:xfrm>
            <a:off x="874803" y="1628506"/>
            <a:ext cx="10183416" cy="469499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lg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4514;p14">
            <a:extLst>
              <a:ext uri="{FF2B5EF4-FFF2-40B4-BE49-F238E27FC236}">
                <a16:creationId xmlns:a16="http://schemas.microsoft.com/office/drawing/2014/main" id="{25DC4B81-94A0-4421-AF4A-B1726ABC18AF}"/>
              </a:ext>
            </a:extLst>
          </p:cNvPr>
          <p:cNvSpPr/>
          <p:nvPr/>
        </p:nvSpPr>
        <p:spPr>
          <a:xfrm>
            <a:off x="5694907" y="4042868"/>
            <a:ext cx="443163" cy="48502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7941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4509;p14">
            <a:extLst>
              <a:ext uri="{FF2B5EF4-FFF2-40B4-BE49-F238E27FC236}">
                <a16:creationId xmlns:a16="http://schemas.microsoft.com/office/drawing/2014/main" id="{0A871407-2BE5-4CF6-91CC-2CC5CFFCC5D2}"/>
              </a:ext>
            </a:extLst>
          </p:cNvPr>
          <p:cNvSpPr txBox="1"/>
          <p:nvPr/>
        </p:nvSpPr>
        <p:spPr>
          <a:xfrm flipH="1">
            <a:off x="1133782" y="1775709"/>
            <a:ext cx="5608221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>
                <a:solidFill>
                  <a:srgbClr val="FA1E72"/>
                </a:solidFill>
                <a:latin typeface="Cookie"/>
                <a:ea typeface="Cookie"/>
                <a:cs typeface="Cookie"/>
                <a:sym typeface="Cookie"/>
              </a:rPr>
              <a:t>Cách chơi:</a:t>
            </a: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057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22;p15">
            <a:extLst>
              <a:ext uri="{FF2B5EF4-FFF2-40B4-BE49-F238E27FC236}">
                <a16:creationId xmlns:a16="http://schemas.microsoft.com/office/drawing/2014/main" id="{AED510B0-3A08-48B5-A308-16063390980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49997" y="311728"/>
            <a:ext cx="6122852" cy="6234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AE7E78B5-FAA1-4CFD-AE43-07CA4D3DC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615" y="2385211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1D51784B-F382-4F00-949E-29424F802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2280941" y="2370704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2D1B73CE-39A8-49F8-AA46-1BD8087C4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72" y="2407379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7AC4B2-2683-4801-A961-ACB597F9E3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5570" y="5370285"/>
            <a:ext cx="812800" cy="8128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4EFD2BD-9B9E-4B04-A02A-851233B30DAD}"/>
              </a:ext>
            </a:extLst>
          </p:cNvPr>
          <p:cNvSpPr/>
          <p:nvPr/>
        </p:nvSpPr>
        <p:spPr>
          <a:xfrm>
            <a:off x="8119586" y="4492870"/>
            <a:ext cx="473044" cy="32846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100" kern="0">
                <a:solidFill>
                  <a:srgbClr val="C00000"/>
                </a:solidFill>
                <a:latin typeface="Arial"/>
                <a:sym typeface="Arial"/>
              </a:rPr>
              <a:t>300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0A26A06-FF4E-4925-9A9C-028192F97885}"/>
              </a:ext>
            </a:extLst>
          </p:cNvPr>
          <p:cNvSpPr/>
          <p:nvPr/>
        </p:nvSpPr>
        <p:spPr>
          <a:xfrm>
            <a:off x="9704555" y="3293796"/>
            <a:ext cx="390945" cy="32846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100" kern="0">
                <a:solidFill>
                  <a:srgbClr val="C00000"/>
                </a:solidFill>
                <a:latin typeface="Arial"/>
                <a:sym typeface="Arial"/>
              </a:rPr>
              <a:t>70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B80439D-247F-4FA2-88A5-83F971FD130E}"/>
              </a:ext>
            </a:extLst>
          </p:cNvPr>
          <p:cNvSpPr/>
          <p:nvPr/>
        </p:nvSpPr>
        <p:spPr>
          <a:xfrm>
            <a:off x="8240390" y="2036670"/>
            <a:ext cx="390945" cy="32846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200" kern="0">
                <a:solidFill>
                  <a:srgbClr val="C00000"/>
                </a:solidFill>
                <a:latin typeface="Arial"/>
                <a:sym typeface="Arial"/>
              </a:rPr>
              <a:t>50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B2B58A5-5CA0-4B12-9DC5-657C88460874}"/>
              </a:ext>
            </a:extLst>
          </p:cNvPr>
          <p:cNvSpPr/>
          <p:nvPr/>
        </p:nvSpPr>
        <p:spPr>
          <a:xfrm>
            <a:off x="6640082" y="2020861"/>
            <a:ext cx="482273" cy="32846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400" kern="0">
                <a:solidFill>
                  <a:srgbClr val="C00000"/>
                </a:solidFill>
                <a:latin typeface="Arial"/>
                <a:sym typeface="Arial"/>
              </a:rPr>
              <a:t>70</a:t>
            </a:r>
          </a:p>
        </p:txBody>
      </p:sp>
      <p:pic>
        <p:nvPicPr>
          <p:cNvPr id="18" name="Picture 2" descr="Dice PNG">
            <a:extLst>
              <a:ext uri="{FF2B5EF4-FFF2-40B4-BE49-F238E27FC236}">
                <a16:creationId xmlns:a16="http://schemas.microsoft.com/office/drawing/2014/main" id="{BB784E1F-C5D7-4CE3-A96D-CEC936F77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67544">
            <a:off x="2234582" y="2269420"/>
            <a:ext cx="987159" cy="9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E9A13991-EDD4-4E3C-BB53-F5BC792EB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2280940" y="2318587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27C9C38-26EB-4238-80A2-8E257D543886}"/>
              </a:ext>
            </a:extLst>
          </p:cNvPr>
          <p:cNvSpPr/>
          <p:nvPr/>
        </p:nvSpPr>
        <p:spPr>
          <a:xfrm>
            <a:off x="9669172" y="2049889"/>
            <a:ext cx="490736" cy="30280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200" kern="0">
                <a:solidFill>
                  <a:srgbClr val="C00000"/>
                </a:solidFill>
                <a:latin typeface="Arial"/>
                <a:sym typeface="Arial"/>
              </a:rPr>
              <a:t>200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EB943DB-FE5C-4A96-ABAE-0F5C2CCDE072}"/>
              </a:ext>
            </a:extLst>
          </p:cNvPr>
          <p:cNvSpPr/>
          <p:nvPr/>
        </p:nvSpPr>
        <p:spPr>
          <a:xfrm>
            <a:off x="8125254" y="837553"/>
            <a:ext cx="490736" cy="30280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200" kern="0">
                <a:solidFill>
                  <a:srgbClr val="C00000"/>
                </a:solidFill>
                <a:latin typeface="Arial"/>
                <a:sym typeface="Arial"/>
              </a:rPr>
              <a:t>90</a:t>
            </a:r>
          </a:p>
        </p:txBody>
      </p:sp>
      <p:pic>
        <p:nvPicPr>
          <p:cNvPr id="22" name="Picture 2" descr="Dice PNG">
            <a:extLst>
              <a:ext uri="{FF2B5EF4-FFF2-40B4-BE49-F238E27FC236}">
                <a16:creationId xmlns:a16="http://schemas.microsoft.com/office/drawing/2014/main" id="{DA1C01CF-1967-4E5D-A9E0-6F457803A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67544">
            <a:off x="2250850" y="2322088"/>
            <a:ext cx="987159" cy="9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58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0.00046 L -0.00196 0.00139 C -0.00862 -0.01713 -0.01266 -0.03449 -0.01919 -0.05 C -0.02271 -0.05717 -0.02559 -0.06782 -0.03002 -0.06944 L -0.03955 -0.0713 C -0.04778 -0.07037 -0.056 -0.07037 -0.06357 -0.06944 C -0.06566 -0.06875 -0.06762 -0.06852 -0.06971 -0.0669 C -0.0855 -0.05509 -0.06448 -0.06505 -0.07897 -0.0588 C -0.08015 -0.05694 -0.08145 -0.05602 -0.08276 -0.05417 C -0.08472 -0.05255 -0.08602 -0.05255 -0.08772 -0.05 C -0.08811 -0.04884 -0.08798 -0.04537 -0.08876 -0.04352 C -0.09072 -0.04028 -0.09294 -0.03819 -0.09451 -0.03542 C -0.09607 -0.0331 -0.09712 -0.03102 -0.09816 -0.02917 C -0.09973 -0.01713 -0.09803 -0.02153 -0.10273 -0.01597 C -0.10534 -0.02106 -0.10769 -0.02639 -0.11017 -0.03102 L -0.12192 -0.04352 L -0.14829 -0.06065 L -0.16395 -0.06505 L -0.18901 -0.0669 L -0.19958 -0.0669 L -0.22582 -0.06319 C -0.23404 -0.05694 -0.23613 -0.05717 -0.24148 -0.05 C -0.24227 -0.04977 -0.24227 -0.04884 -0.24266 -0.04792 L -0.25715 -0.03542 C -0.26185 -0.02592 -0.26655 -0.0162 -0.27125 -0.00717 C -0.27764 -0.02222 -0.28404 -0.0375 -0.2903 -0.05255 L -0.32267 -0.06944 L -0.35962 -0.07315 L -0.37397 -0.0669 C -0.3775 -0.0463 -0.38115 -0.02454 -0.38455 -0.00278 C -0.39094 -0.0044 -0.40726 -0.04977 -0.41339 -0.06782 C -0.41966 -0.08565 -0.42096 -0.09467 -0.42175 -0.11065 C -0.42514 -0.13565 -0.42253 -0.15856 -0.41692 -0.17199 C -0.3959 -0.18565 -0.39133 -0.16458 -0.38337 -0.17708 L -0.35714 -0.22778 L -0.30584 -0.24305 L -0.27842 -0.23241 L -0.26537 -0.22153 C -0.25911 -0.20602 -0.25271 -0.19051 -0.24618 -0.175 C -0.24148 -0.19375 -0.23679 -0.2118 -0.23183 -0.22986 L -0.20807 -0.25555 C -0.19345 -0.25903 -0.1847 -0.24537 -0.16995 -0.24884 C -0.16238 -0.24282 -0.16356 -0.23426 -0.16121 -0.22153 " pathEditMode="relative" rAng="0" ptsTypes="AAAAAAAAAAAAAAAAAAAAAAAAAAAAAAAAAAAAAAAAAAA">
                                      <p:cBhvr>
                                        <p:cTn id="26" dur="4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-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121 -0.22153 L -0.13615 -0.2787 L -0.10873 -0.30417 L -0.06109 -0.31296 L -0.03237 -0.2956 L -0.01567 -0.24282 C -0.01501 -0.23796 -0.0141 -0.2331 -0.01345 -0.22801 L 0.04164 -0.26597 L 0.05091 -0.27454 L 0.07153 -0.36134 C 0.07022 -0.38287 0.06892 -0.40393 0.06787 -0.42477 L 0.03798 -0.45856 C 0.0248 -0.45532 0.01162 -0.43704 -0.00144 -0.43356 " pathEditMode="relative" rAng="0" ptsTypes="AAAAAAAAAAAAA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30" y="-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43611 L 0.00209 -0.43588 C 1.48675E-6 -0.44097 -0.00157 -0.44676 -0.00392 -0.45092 C -0.00522 -0.45324 -0.00718 -0.4537 -0.00875 -0.45509 C -0.00992 -0.45648 -0.01097 -0.45833 -0.01227 -0.45949 C -0.01345 -0.46042 -0.01475 -0.46042 -0.01593 -0.46157 C -0.0171 -0.46273 -0.01815 -0.46458 -0.01945 -0.46574 C -0.02102 -0.46736 -0.02258 -0.46852 -0.02428 -0.46991 C -0.03773 -0.46921 -0.0513 -0.46921 -0.06474 -0.46782 C -0.06801 -0.46759 -0.07284 -0.46319 -0.07558 -0.46157 C -0.07793 -0.45995 -0.08263 -0.45717 -0.08263 -0.45694 C -0.09137 -0.44699 -0.08041 -0.45949 -0.09098 -0.44884 C -0.0962 -0.44352 -0.10273 -0.43241 -0.10534 -0.42546 L -0.11017 -0.41296 C -0.11056 -0.40926 -0.10939 -0.40139 -0.11134 -0.40231 C -0.11513 -0.40393 -0.11657 -0.41296 -0.1197 -0.41713 C -0.12127 -0.41921 -0.12296 -0.42106 -0.1244 -0.42338 C -0.12609 -0.42616 -0.1274 -0.42963 -0.12923 -0.43194 C -0.13027 -0.4331 -0.13158 -0.43333 -0.13275 -0.43403 C -0.13406 -0.43611 -0.13497 -0.43866 -0.13641 -0.44028 C -0.14215 -0.44768 -0.13954 -0.44213 -0.14476 -0.44676 C -0.14607 -0.44792 -0.14698 -0.45023 -0.14829 -0.45092 C -0.15142 -0.45255 -0.15468 -0.45208 -0.15781 -0.45301 C -0.16186 -0.45417 -0.16578 -0.45602 -0.16982 -0.45717 L -0.177 -0.45949 C -0.18771 -0.46574 -0.17961 -0.4618 -0.20324 -0.45949 L -0.2223 -0.45717 C -0.22556 -0.45162 -0.22804 -0.44745 -0.23065 -0.44028 C -0.23822 -0.41921 -0.23026 -0.43472 -0.23783 -0.4213 C -0.23861 -0.41713 -0.23783 -0.40717 -0.24018 -0.40856 C -0.24527 -0.41157 -0.2454 -0.41111 -0.25088 -0.41921 C -0.25349 -0.42315 -0.25545 -0.42801 -0.25806 -0.43194 C -0.26028 -0.43518 -0.26315 -0.4368 -0.26524 -0.44028 C -0.26642 -0.44259 -0.26746 -0.44491 -0.26877 -0.44676 C -0.27072 -0.44907 -0.27281 -0.45116 -0.27477 -0.45301 C -0.27842 -0.45671 -0.28012 -0.45833 -0.2843 -0.45949 C -0.28795 -0.46042 -0.29148 -0.46088 -0.29513 -0.46157 C -0.29983 -0.46088 -0.30479 -0.46157 -0.30936 -0.45949 C -0.31288 -0.45787 -0.3155 -0.45208 -0.31889 -0.45092 C -0.32646 -0.44815 -0.32294 -0.44977 -0.32972 -0.44676 C -0.33886 -0.43588 -0.32633 -0.44954 -0.33925 -0.44028 C -0.34552 -0.43588 -0.34447 -0.43333 -0.34996 -0.42778 C -0.35309 -0.42454 -0.35648 -0.42268 -0.35948 -0.41921 C -0.36458 -0.41319 -0.36183 -0.4162 -0.36784 -0.41065 C -0.37724 -0.39421 -0.37123 -0.39792 -0.38102 -0.40023 C -0.38455 -0.40116 -0.3882 -0.40162 -0.39173 -0.40231 C -0.39408 -0.4037 -0.39642 -0.40509 -0.39891 -0.40648 C -0.40165 -0.4081 -0.40452 -0.4088 -0.40726 -0.41065 C -0.41953 -0.41944 -0.39943 -0.41088 -0.41679 -0.41713 C -0.42932 -0.4338 -0.41326 -0.41435 -0.42749 -0.42546 C -0.42932 -0.42708 -0.43049 -0.43032 -0.43232 -0.43194 C -0.43376 -0.4331 -0.43558 -0.4331 -0.43702 -0.43403 C -0.43872 -0.43518 -0.44028 -0.4368 -0.44185 -0.43819 C -0.44537 -0.44167 -0.44877 -0.44606 -0.45255 -0.44884 C -0.45477 -0.45046 -0.45738 -0.45023 -0.45973 -0.45092 C -0.46169 -0.45301 -0.46378 -0.45486 -0.46574 -0.45717 C -0.46848 -0.46111 -0.47083 -0.46713 -0.47279 -0.47199 C -0.47239 -0.48773 -0.47239 -0.50324 -0.47161 -0.51875 C -0.47148 -0.52315 -0.47004 -0.52893 -0.46926 -0.53356 C -0.46887 -0.53634 -0.46874 -0.53935 -0.46809 -0.5419 C -0.46665 -0.54768 -0.46012 -0.56389 -0.45856 -0.56736 C -0.45712 -0.57037 -0.45516 -0.57268 -0.45373 -0.57569 C -0.44785 -0.58935 -0.45294 -0.58518 -0.4442 -0.59699 C -0.4412 -0.60092 -0.43467 -0.60764 -0.43467 -0.60741 C -0.42123 -0.60671 -0.40413 -0.61782 -0.3929 -0.60116 C -0.3916 -0.5993 -0.39042 -0.59699 -0.38938 -0.59491 C -0.38807 -0.59213 -0.3869 -0.58912 -0.38572 -0.58634 C -0.38533 -0.58356 -0.38611 -0.57847 -0.38455 -0.57801 C -0.38259 -0.57731 -0.38141 -0.58241 -0.37985 -0.58426 C -0.37541 -0.58935 -0.36875 -0.5956 -0.36431 -0.59907 C -0.36118 -0.60139 -0.35792 -0.60324 -0.35479 -0.60532 C -0.34917 -0.60949 -0.34408 -0.6169 -0.33808 -0.61805 C -0.31902 -0.62176 -0.3309 -0.61991 -0.30218 -0.62245 C -0.29109 -0.62083 -0.27986 -0.62037 -0.26877 -0.61805 C -0.26485 -0.61736 -0.25976 -0.61412 -0.25571 -0.6118 C -0.25415 -0.60972 -0.25219 -0.6081 -0.25088 -0.60532 C -0.2501 -0.6037 -0.25049 -0.60092 -0.24971 -0.59907 C -0.24879 -0.59653 -0.24736 -0.59491 -0.24618 -0.59282 C -0.24501 -0.59907 -0.24409 -0.60579 -0.24253 -0.6118 C -0.24018 -0.62083 -0.23639 -0.62338 -0.23183 -0.6287 C -0.22726 -0.63426 -0.22961 -0.63217 -0.22465 -0.63495 C -0.22034 -0.64005 -0.21956 -0.64143 -0.21394 -0.6456 C -0.21159 -0.64722 -0.20924 -0.6493 -0.20676 -0.64977 L -0.19606 -0.65185 C -0.19084 -0.65116 -0.18562 -0.65139 -0.18053 -0.64977 C -0.17126 -0.64722 -0.17557 -0.64606 -0.16865 -0.63935 C -0.15599 -0.62685 -0.16982 -0.6456 -0.15546 -0.62662 L -0.14594 -0.61389 L -0.14111 -0.60764 C -0.13863 -0.59838 -0.13876 -0.59583 -0.13876 -0.60116 L -0.13876 -0.60324 " pathEditMode="relative" rAng="0" ptsTypes="AAAAAAAAAAAAAAAAAAAAAAAAAAAAAAAAAAAAAAAAAAAAAAAAAAAAAAAAAAAAAAAAAAAAAAAAAAAAAAAAAAAAAAAAAAA">
                                      <p:cBhvr>
                                        <p:cTn id="100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44" y="-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76 -0.60324 L 0.00209 -0.43611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6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-0.43356 L -0.00144 -0.43333 C -0.02284 -0.46342 -0.01201 -0.45764 -0.03146 -0.46111 C -0.03498 -0.4625 -0.03812 -0.46435 -0.04112 -0.46528 C -0.07623 -0.47616 -0.02728 -0.45787 -0.06292 -0.47176 C -0.07114 -0.46967 -0.0795 -0.46805 -0.08785 -0.46528 C -0.08981 -0.46458 -0.09176 -0.46227 -0.09385 -0.46111 C -0.09542 -0.46018 -0.09699 -0.45972 -0.09855 -0.45903 C -0.10103 -0.45486 -0.1039 -0.45139 -0.10586 -0.4463 C -0.10952 -0.43611 -0.1073 -0.4419 -0.11291 -0.4294 C -0.11343 -0.42523 -0.1133 -0.41458 -0.11774 -0.41458 C -0.12179 -0.41458 -0.12492 -0.42407 -0.1274 -0.42731 C -0.13001 -0.43055 -0.13706 -0.43565 -0.14032 -0.43773 C -0.14163 -0.43866 -0.1428 -0.43889 -0.14411 -0.44005 C -0.15194 -0.44722 -0.14254 -0.4419 -0.15246 -0.4463 C -0.15612 -0.45092 -0.15612 -0.45116 -0.16082 -0.45486 C -0.16277 -0.45625 -0.16434 -0.45741 -0.16669 -0.45903 C -0.16839 -0.46018 -0.16956 -0.4625 -0.17139 -0.46319 C -0.17426 -0.46458 -0.177 -0.46458 -0.17974 -0.46528 C -0.19149 -0.46342 -0.19384 -0.46389 -0.20481 -0.45903 C -0.22386 -0.45069 -0.2005 -0.4581 -0.21929 -0.45255 C -0.23483 -0.43194 -0.21525 -0.45764 -0.22765 -0.44213 C -0.22921 -0.44005 -0.23078 -0.43773 -0.23235 -0.43565 C -0.23705 -0.42986 -0.24096 -0.42685 -0.24553 -0.41875 C -0.2514 -0.40833 -0.24814 -0.41134 -0.25506 -0.40833 C -0.26354 -0.42685 -0.25597 -0.41204 -0.26459 -0.42523 C -0.26589 -0.42708 -0.26681 -0.42986 -0.26824 -0.43148 C -0.27203 -0.43611 -0.27686 -0.43842 -0.28012 -0.44421 C -0.2826 -0.44861 -0.28639 -0.45602 -0.28965 -0.45903 C -0.292 -0.46088 -0.29448 -0.4618 -0.29683 -0.46319 C -0.30088 -0.46551 -0.30884 -0.46967 -0.30884 -0.46944 C -0.31915 -0.46875 -0.32959 -0.46944 -0.33977 -0.46736 C -0.34121 -0.46713 -0.34212 -0.46458 -0.34343 -0.46319 C -0.345 -0.46157 -0.34669 -0.46065 -0.34813 -0.45903 C -0.36053 -0.44537 -0.34565 -0.45903 -0.35779 -0.44838 C -0.35896 -0.4456 -0.36001 -0.44259 -0.36131 -0.44005 C -0.36275 -0.43704 -0.36484 -0.43472 -0.36614 -0.43148 C -0.36706 -0.42893 -0.36888 -0.41852 -0.36967 -0.41458 C -0.37006 -0.40972 -0.36823 -0.40116 -0.37084 -0.39977 C -0.37554 -0.39722 -0.3805 -0.4037 -0.3852 -0.40602 C -0.38768 -0.40741 -0.3899 -0.40903 -0.39238 -0.41042 C -0.39551 -0.41204 -0.39877 -0.41273 -0.40191 -0.41458 C -0.40556 -0.4169 -0.40896 -0.42083 -0.41261 -0.42315 C -0.41614 -0.425 -0.41992 -0.42546 -0.42344 -0.42731 C -0.4254 -0.42824 -0.42736 -0.43009 -0.42932 -0.43148 C -0.4318 -0.43495 -0.43428 -0.43842 -0.4365 -0.44213 C -0.45125 -0.46643 -0.44224 -0.45509 -0.45086 -0.46528 C -0.45242 -0.47106 -0.45451 -0.47639 -0.45569 -0.48217 C -0.45686 -0.48842 -0.45804 -0.49491 -0.45921 -0.50139 C -0.4613 -0.53079 -0.46234 -0.53217 -0.45438 -0.57315 C -0.45177 -0.5868 -0.44054 -0.60069 -0.43415 -0.60694 C -0.40687 -0.63472 -0.41444 -0.63102 -0.39838 -0.63657 C -0.39708 -0.63518 -0.39577 -0.63426 -0.39473 -0.63241 C -0.39186 -0.62731 -0.38977 -0.6213 -0.38755 -0.61551 C -0.38716 -0.61134 -0.38794 -0.60625 -0.38637 -0.60278 C -0.38559 -0.60116 -0.38376 -0.60347 -0.38285 -0.60486 C -0.37815 -0.61204 -0.37463 -0.62153 -0.36967 -0.62824 C -0.36183 -0.63866 -0.35335 -0.64768 -0.3446 -0.65555 C -0.34304 -0.65694 -0.34147 -0.6588 -0.33977 -0.65972 C -0.33795 -0.66065 -0.33573 -0.66065 -0.3339 -0.6618 C -0.32985 -0.66389 -0.32594 -0.66713 -0.32189 -0.66944 C -0.31393 -0.66875 -0.30597 -0.66921 -0.298 -0.66782 C -0.29252 -0.6662 -0.29043 -0.66065 -0.28613 -0.65555 C -0.28182 -0.65023 -0.2766 -0.64722 -0.27294 -0.64074 C -0.26041 -0.61875 -0.27568 -0.64653 -0.26459 -0.62176 C -0.26328 -0.61875 -0.26133 -0.61643 -0.25989 -0.61342 C -0.25806 -0.60949 -0.25676 -0.60486 -0.25506 -0.60069 C -0.25388 -0.59792 -0.25245 -0.59537 -0.25154 -0.59213 " pathEditMode="relative" rAng="0" ptsTypes="AAAAAAAAAAAAAAAAAAAAAAAAAAAAAAAAAAAAAAAAAAAAAAAAAAAAAAAAAAAAAAAAAAAA">
                                      <p:cBhvr>
                                        <p:cTn id="141" dur="3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74" y="-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323 -0.59699 L -0.25323 -0.59676 C -0.25049 -0.60278 -0.24788 -0.60856 -0.24501 -0.61389 C -0.23966 -0.62338 -0.22556 -0.64005 -0.22112 -0.64352 L -0.20441 -0.65625 C -0.1864 -0.66967 -0.19475 -0.66528 -0.177 -0.67083 C -0.17296 -0.67037 -0.16134 -0.67014 -0.15664 -0.66458 C -0.14881 -0.65509 -0.14176 -0.64444 -0.13641 -0.63079 C -0.1351 -0.62755 -0.13406 -0.62384 -0.13275 -0.62037 C -0.13236 -0.61667 -0.1321 -0.61319 -0.13158 -0.60972 C -0.12818 -0.58287 -0.13288 -0.62245 -0.12923 -0.59074 C -0.11696 -0.60509 -0.13628 -0.58148 -0.12205 -0.60347 C -0.12035 -0.60602 -0.11813 -0.60764 -0.11604 -0.60972 C -0.10612 -0.61921 -0.11174 -0.61366 -0.10064 -0.62037 C -0.08576 -0.62893 -0.09659 -0.62523 -0.08276 -0.6287 C -0.07754 -0.62801 -0.07232 -0.62778 -0.06723 -0.62662 C -0.06592 -0.62639 -0.06488 -0.625 -0.06357 -0.62454 C -0.06161 -0.62361 -0.05965 -0.62315 -0.0577 -0.62245 C -0.05639 -0.62106 -0.05535 -0.61921 -0.05404 -0.61805 C -0.05208 -0.61643 -0.04986 -0.61597 -0.04804 -0.61389 C -0.04543 -0.61088 -0.04308 -0.60741 -0.04099 -0.60347 C -0.03903 -0.59954 -0.03799 -0.59467 -0.03616 -0.59074 C -0.03511 -0.58842 -0.03381 -0.58657 -0.03263 -0.58426 L -0.03133 -0.58426 " pathEditMode="relative" rAng="0" ptsTypes="AAAAAAAAAAAAAAAAAAAAAAAA">
                                      <p:cBhvr>
                                        <p:cTn id="1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95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33 -0.58426 L -0.13171 -0.77685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5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63 -0.78102 L -0.13863 -0.78079 C -0.14111 -0.78472 -0.14894 -0.79768 -0.15298 -0.80231 C -0.15455 -0.80393 -0.15612 -0.80579 -0.15781 -0.80648 C -0.16095 -0.80787 -0.16421 -0.80787 -0.16734 -0.80856 C -0.16904 -0.80972 -0.17426 -0.81296 -0.1757 -0.81296 C -0.18013 -0.81296 -0.18444 -0.81134 -0.18888 -0.81065 C -0.19123 -0.80926 -0.19358 -0.80787 -0.19593 -0.80648 C -0.19763 -0.80579 -0.19932 -0.80555 -0.20076 -0.8044 C -0.20206 -0.80347 -0.20298 -0.80116 -0.20441 -0.80023 C -0.20663 -0.79838 -0.21146 -0.79606 -0.21146 -0.7956 L -0.21864 -0.78773 L -0.2223 -0.78333 C -0.22321 -0.78055 -0.227 -0.76458 -0.23183 -0.76852 C -0.23444 -0.77037 -0.23561 -0.77592 -0.23783 -0.77893 C -0.24958 -0.7963 -0.25832 -0.82708 -0.2736 -0.82986 C -0.32215 -0.83866 -0.30479 -0.83287 -0.32607 -0.84028 C -0.32894 -0.83819 -0.33181 -0.8368 -0.33442 -0.83403 C -0.33586 -0.83241 -0.33664 -0.8294 -0.33808 -0.82801 C -0.3403 -0.825 -0.34291 -0.82361 -0.34526 -0.8213 C -0.34865 -0.81829 -0.35374 -0.81018 -0.35596 -0.80648 C -0.35883 -0.80185 -0.36183 -0.79722 -0.36431 -0.7919 C -0.36588 -0.78842 -0.36771 -0.78518 -0.36914 -0.78102 C -0.3741 -0.76782 -0.36954 -0.77755 -0.37267 -0.7662 C -0.37332 -0.76412 -0.37437 -0.76227 -0.37502 -0.75995 C -0.37567 -0.75787 -0.37619 -0.75347 -0.37619 -0.75324 L -0.37619 -0.75347 " pathEditMode="relative" rAng="0" ptsTypes="AAAAAAAAAAAAAAAAAAAAAAAAAAA">
                                      <p:cBhvr>
                                        <p:cTn id="2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8" y="-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C3A3A-5694-9905-8BE2-5BBF3E95B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A0EA36C0-04C2-55D8-0BDE-01B508270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E63A292A-C000-4DC4-74C5-D6A5934A8B9A}"/>
              </a:ext>
            </a:extLst>
          </p:cNvPr>
          <p:cNvSpPr/>
          <p:nvPr/>
        </p:nvSpPr>
        <p:spPr>
          <a:xfrm>
            <a:off x="825672" y="646475"/>
            <a:ext cx="9867483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63DC1182-1AA5-B37E-319C-38A660BDC2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1D3381FC-106F-160F-95DB-81AD380D1C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80E056F-7D59-BE31-631B-F2E55781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1AF814D1-12E5-9135-0AD0-CEC4517FB4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FF21E66-8219-8C8C-BCB0-8D7BF67B24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21636D9-D41B-5E6E-60A4-055D82A23E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A54D8C5-3694-D55A-0F82-0E9BB49044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27" name="图片 26" descr="图片包含 玩偶, 玩具&#10;&#10;已生成高可信度的说明">
            <a:extLst>
              <a:ext uri="{FF2B5EF4-FFF2-40B4-BE49-F238E27FC236}">
                <a16:creationId xmlns:a16="http://schemas.microsoft.com/office/drawing/2014/main" id="{DFC5511E-968F-83F0-D7AA-04746D6EAA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2DF3BA3-84DF-1A03-AE8D-4769BCB58B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8FB92DA-7B6F-20AF-007F-7D83DE4150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id="{40595980-CE9D-D73B-E89F-824FE9F86C7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>
            <a:extLst>
              <a:ext uri="{FF2B5EF4-FFF2-40B4-BE49-F238E27FC236}">
                <a16:creationId xmlns:a16="http://schemas.microsoft.com/office/drawing/2014/main" id="{7FD94141-74B5-284D-D19A-B1F6C873B4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256559" y="-70639"/>
            <a:ext cx="398280" cy="426067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0F29B8CC-B1F4-A501-B9C6-5DBE402FACC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pic>
        <p:nvPicPr>
          <p:cNvPr id="3" name="Picture 2" descr="A green and orange letters&#10;&#10;AI-generated content may be incorrect.">
            <a:extLst>
              <a:ext uri="{FF2B5EF4-FFF2-40B4-BE49-F238E27FC236}">
                <a16:creationId xmlns:a16="http://schemas.microsoft.com/office/drawing/2014/main" id="{1E32AAF2-B28A-8C3A-2569-BBA33A407B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75" y="1524669"/>
            <a:ext cx="823641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2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4175" y="2462512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0689681" y="2726274"/>
            <a:ext cx="1476972" cy="147697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/>
          <p:nvPr/>
        </p:nvSpPr>
        <p:spPr>
          <a:xfrm>
            <a:off x="534796" y="1652227"/>
            <a:ext cx="10780826" cy="162057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 w="28575" cap="flat" cmpd="sng">
                  <a:solidFill>
                    <a:srgbClr val="0C0C0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B701D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293179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.vn_zZdsQ">
            <a:hlinkClick r:id="" action="ppaction://media"/>
            <a:extLst>
              <a:ext uri="{FF2B5EF4-FFF2-40B4-BE49-F238E27FC236}">
                <a16:creationId xmlns:a16="http://schemas.microsoft.com/office/drawing/2014/main" id="{200F3703-7576-2F0C-8EB6-83EEAAE703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4179" b="3418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73F70F1-158A-4F65-B483-0418822EEEA8}"/>
              </a:ext>
            </a:extLst>
          </p:cNvPr>
          <p:cNvSpPr/>
          <p:nvPr/>
        </p:nvSpPr>
        <p:spPr>
          <a:xfrm>
            <a:off x="1835747" y="132832"/>
            <a:ext cx="9236773" cy="618088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11" y="1619941"/>
            <a:ext cx="11431723" cy="30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26215"/>
      </p:ext>
    </p:extLst>
  </p:cSld>
  <p:clrMapOvr>
    <a:masterClrMapping/>
  </p:clrMapOvr>
  <p:transition spd="med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3406100" y="2501193"/>
            <a:ext cx="6042700" cy="190250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8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8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50 cm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533400" y="-29305"/>
            <a:ext cx="10852150" cy="2461871"/>
            <a:chOff x="935980" y="-48871"/>
            <a:chExt cx="10265420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6600" y="-78798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0" y="751657"/>
            <a:ext cx="6286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dm = …?..cm</a:t>
            </a:r>
          </a:p>
        </p:txBody>
      </p:sp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84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40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8995262" y="456118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9565586" y="460307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10076299" y="4663491"/>
            <a:ext cx="1188720" cy="1097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82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95262" y="461833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65586" y="466022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76299" y="4720641"/>
            <a:ext cx="1188720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ounded Rectangle 38"/>
          <p:cNvSpPr/>
          <p:nvPr/>
        </p:nvSpPr>
        <p:spPr>
          <a:xfrm>
            <a:off x="3433341" y="2882758"/>
            <a:ext cx="5940287" cy="1927542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60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60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 dm</a:t>
            </a:r>
            <a:endParaRPr kumimoji="0" lang="en-US" sz="6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533400" y="-29305"/>
            <a:ext cx="10852150" cy="2461871"/>
            <a:chOff x="935980" y="-48871"/>
            <a:chExt cx="10265420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6600" y="-78798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86100" y="1023518"/>
            <a:ext cx="6286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 cm = ….?...dm</a:t>
            </a:r>
          </a:p>
        </p:txBody>
      </p:sp>
      <p:pic>
        <p:nvPicPr>
          <p:cNvPr id="35" name="Google Shape;84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4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86733" y="4184086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47568" y="4122368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91301" y="4245803"/>
            <a:ext cx="1370248" cy="1015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691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Brown Basket Clip Art Image - ClipSafari">
            <a:extLst>
              <a:ext uri="{FF2B5EF4-FFF2-40B4-BE49-F238E27FC236}">
                <a16:creationId xmlns:a16="http://schemas.microsoft.com/office/drawing/2014/main" id="{E6C4B5C7-DD17-4EE1-A864-41933D3BC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oogle Shape;102;p2">
            <a:hlinkClick r:id="rId8" action="ppaction://hlinksldjump"/>
            <a:extLst>
              <a:ext uri="{FF2B5EF4-FFF2-40B4-BE49-F238E27FC236}">
                <a16:creationId xmlns:a16="http://schemas.microsoft.com/office/drawing/2014/main" id="{2CB781E4-0B82-49F1-A9DA-E5CF90377D7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95262" y="461833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102;p2">
            <a:hlinkClick r:id="rId8" action="ppaction://hlinksldjump"/>
            <a:extLst>
              <a:ext uri="{FF2B5EF4-FFF2-40B4-BE49-F238E27FC236}">
                <a16:creationId xmlns:a16="http://schemas.microsoft.com/office/drawing/2014/main" id="{7AD0B34B-0744-4CC9-9793-AD575D249CE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65586" y="466022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02;p2">
            <a:hlinkClick r:id="rId8" action="ppaction://hlinksldjump"/>
            <a:extLst>
              <a:ext uri="{FF2B5EF4-FFF2-40B4-BE49-F238E27FC236}">
                <a16:creationId xmlns:a16="http://schemas.microsoft.com/office/drawing/2014/main" id="{7F003885-4561-4B1C-8DD4-34A50EFC7DB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76299" y="4720641"/>
            <a:ext cx="1188720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Rounded Rectangle 38">
            <a:extLst>
              <a:ext uri="{FF2B5EF4-FFF2-40B4-BE49-F238E27FC236}">
                <a16:creationId xmlns:a16="http://schemas.microsoft.com/office/drawing/2014/main" id="{18AF14A4-E7DF-40E6-BE9A-1E57E4EC74A7}"/>
              </a:ext>
            </a:extLst>
          </p:cNvPr>
          <p:cNvSpPr/>
          <p:nvPr/>
        </p:nvSpPr>
        <p:spPr>
          <a:xfrm>
            <a:off x="3433341" y="2882758"/>
            <a:ext cx="5940287" cy="1927542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60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60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80 cm</a:t>
            </a:r>
            <a:endParaRPr kumimoji="0" lang="en-US" sz="6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oogle Shape;94;p2">
            <a:extLst>
              <a:ext uri="{FF2B5EF4-FFF2-40B4-BE49-F238E27FC236}">
                <a16:creationId xmlns:a16="http://schemas.microsoft.com/office/drawing/2014/main" id="{DD912BE0-04A5-40DA-B9EA-E4D182BBC679}"/>
              </a:ext>
            </a:extLst>
          </p:cNvPr>
          <p:cNvGrpSpPr/>
          <p:nvPr/>
        </p:nvGrpSpPr>
        <p:grpSpPr>
          <a:xfrm>
            <a:off x="533400" y="-29305"/>
            <a:ext cx="10852150" cy="2461871"/>
            <a:chOff x="935980" y="-48871"/>
            <a:chExt cx="10265420" cy="2461871"/>
          </a:xfrm>
        </p:grpSpPr>
        <p:sp>
          <p:nvSpPr>
            <p:cNvPr id="50" name="Google Shape;95;p2">
              <a:extLst>
                <a:ext uri="{FF2B5EF4-FFF2-40B4-BE49-F238E27FC236}">
                  <a16:creationId xmlns:a16="http://schemas.microsoft.com/office/drawing/2014/main" id="{D83AC607-97B3-4A7E-8988-75D02D4EE03D}"/>
                </a:ext>
              </a:extLst>
            </p:cNvPr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1" name="Google Shape;96;p2">
              <a:extLst>
                <a:ext uri="{FF2B5EF4-FFF2-40B4-BE49-F238E27FC236}">
                  <a16:creationId xmlns:a16="http://schemas.microsoft.com/office/drawing/2014/main" id="{9D2C0541-140B-4F87-B26B-A9A3118F582F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" name="Google Shape;97;p2">
            <a:extLst>
              <a:ext uri="{FF2B5EF4-FFF2-40B4-BE49-F238E27FC236}">
                <a16:creationId xmlns:a16="http://schemas.microsoft.com/office/drawing/2014/main" id="{93D19877-EF13-430A-9C1B-55EB946DEB0B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17;p2">
            <a:extLst>
              <a:ext uri="{FF2B5EF4-FFF2-40B4-BE49-F238E27FC236}">
                <a16:creationId xmlns:a16="http://schemas.microsoft.com/office/drawing/2014/main" id="{D6157548-2956-490E-A15B-B03E38E9692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6600" y="-78798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121;p2">
            <a:extLst>
              <a:ext uri="{FF2B5EF4-FFF2-40B4-BE49-F238E27FC236}">
                <a16:creationId xmlns:a16="http://schemas.microsoft.com/office/drawing/2014/main" id="{364340F4-D31D-42C7-8765-F21775533856}"/>
              </a:ext>
            </a:extLst>
          </p:cNvPr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D773073-C2E1-401E-89A2-2DC53926FC80}"/>
              </a:ext>
            </a:extLst>
          </p:cNvPr>
          <p:cNvSpPr txBox="1"/>
          <p:nvPr/>
        </p:nvSpPr>
        <p:spPr>
          <a:xfrm>
            <a:off x="4086100" y="1023518"/>
            <a:ext cx="6286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 dm = ….?...cm</a:t>
            </a:r>
          </a:p>
        </p:txBody>
      </p:sp>
      <p:pic>
        <p:nvPicPr>
          <p:cNvPr id="56" name="Google Shape;84;p1">
            <a:extLst>
              <a:ext uri="{FF2B5EF4-FFF2-40B4-BE49-F238E27FC236}">
                <a16:creationId xmlns:a16="http://schemas.microsoft.com/office/drawing/2014/main" id="{27294528-986D-4A0B-AA23-C1967DCA642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Tieng-yeah-tre-con-">
            <a:hlinkClick r:id="" action="ppaction://media"/>
            <a:extLst>
              <a:ext uri="{FF2B5EF4-FFF2-40B4-BE49-F238E27FC236}">
                <a16:creationId xmlns:a16="http://schemas.microsoft.com/office/drawing/2014/main" id="{41CD3603-E575-4538-BB29-15F18C9F7C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58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9629338-23CA-4F83-874F-19F4D9F9A1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59" name="Google Shape;102;p2">
            <a:hlinkClick r:id="rId8" action="ppaction://hlinksldjump"/>
            <a:extLst>
              <a:ext uri="{FF2B5EF4-FFF2-40B4-BE49-F238E27FC236}">
                <a16:creationId xmlns:a16="http://schemas.microsoft.com/office/drawing/2014/main" id="{1A56A979-3FF2-42E1-B44A-679F4FE7748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86733" y="4184086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02;p2">
            <a:hlinkClick r:id="rId8" action="ppaction://hlinksldjump"/>
            <a:extLst>
              <a:ext uri="{FF2B5EF4-FFF2-40B4-BE49-F238E27FC236}">
                <a16:creationId xmlns:a16="http://schemas.microsoft.com/office/drawing/2014/main" id="{85EF54D7-C6D5-46C4-8508-7360B38E5C1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47568" y="4122368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02;p2">
            <a:hlinkClick r:id="rId8" action="ppaction://hlinksldjump"/>
            <a:extLst>
              <a:ext uri="{FF2B5EF4-FFF2-40B4-BE49-F238E27FC236}">
                <a16:creationId xmlns:a16="http://schemas.microsoft.com/office/drawing/2014/main" id="{1D9DF490-903C-41B1-9920-3108CEE0FE4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91301" y="4245803"/>
            <a:ext cx="1370248" cy="1015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31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28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2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825672" y="646475"/>
            <a:ext cx="9867483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782494E-53FA-4285-AD05-BCA18FC2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C526400-2692-4251-8210-6AC252B0B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13E0C92A-3FDA-45B2-ACA8-54B3EC161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0F4B10E6-31C1-465F-8EFF-89DCFEC8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703DD82A-BBC0-4D34-8D3F-3ED00DC3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F68F70A-84D7-4A5B-9D8A-D1170A7AFD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6A7CA63-DEB9-4F49-9B56-C981AF45F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27" name="图片 26" descr="图片包含 玩偶, 玩具&#10;&#10;已生成高可信度的说明">
            <a:extLst>
              <a:ext uri="{FF2B5EF4-FFF2-40B4-BE49-F238E27FC236}">
                <a16:creationId xmlns:a16="http://schemas.microsoft.com/office/drawing/2014/main" id="{1DE4D653-9BA5-485C-9940-60F26FE7ED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7" y="3818798"/>
            <a:ext cx="2235335" cy="227815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AB95BF0-0D58-4B6D-9E9C-0BF5B761DE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B0B750F-9B20-407C-A392-F1CB93AFE2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id="{0942A2FA-F4DC-41F5-9D6C-CAB0FEF8B4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>
            <a:extLst>
              <a:ext uri="{FF2B5EF4-FFF2-40B4-BE49-F238E27FC236}">
                <a16:creationId xmlns:a16="http://schemas.microsoft.com/office/drawing/2014/main" id="{65CC889D-2AF5-45B5-BBD8-46B64078C1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398431" y="3541585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>
            <a:extLst>
              <a:ext uri="{FF2B5EF4-FFF2-40B4-BE49-F238E27FC236}">
                <a16:creationId xmlns:a16="http://schemas.microsoft.com/office/drawing/2014/main" id="{30429021-1752-4CF4-9454-5AEF356DD2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383354" y="1708543"/>
            <a:ext cx="398280" cy="426067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8780A172-3114-4E23-9C21-40975F5ECC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>
            <a:extLst>
              <a:ext uri="{FF2B5EF4-FFF2-40B4-BE49-F238E27FC236}">
                <a16:creationId xmlns:a16="http://schemas.microsoft.com/office/drawing/2014/main" id="{3C76995F-C04B-4039-8E78-8045EBBC2C2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25672" y="2373705"/>
            <a:ext cx="647832" cy="69303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816511" y="909849"/>
            <a:ext cx="7765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/>
          <a:srcRect b="37822"/>
          <a:stretch/>
        </p:blipFill>
        <p:spPr>
          <a:xfrm>
            <a:off x="4354725" y="1470470"/>
            <a:ext cx="2499577" cy="9969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625B1C2-5483-43DB-80F2-A05A68DFC5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4187" y="2397648"/>
            <a:ext cx="8565622" cy="18472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7F1509-4890-4F2D-BCA3-BFDF4CDA435C}"/>
              </a:ext>
            </a:extLst>
          </p:cNvPr>
          <p:cNvSpPr txBox="1"/>
          <p:nvPr/>
        </p:nvSpPr>
        <p:spPr>
          <a:xfrm>
            <a:off x="4800600" y="3967652"/>
            <a:ext cx="1923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Tiết</a:t>
            </a:r>
            <a:r>
              <a:rPr lang="en-US" sz="3600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79655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825672" y="646475"/>
            <a:ext cx="9867483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782494E-53FA-4285-AD05-BCA18FC2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C526400-2692-4251-8210-6AC252B0B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13E0C92A-3FDA-45B2-ACA8-54B3EC161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0F4B10E6-31C1-465F-8EFF-89DCFEC8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703DD82A-BBC0-4D34-8D3F-3ED00DC3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F68F70A-84D7-4A5B-9D8A-D1170A7AFD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6A7CA63-DEB9-4F49-9B56-C981AF45F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27" name="图片 26" descr="图片包含 玩偶, 玩具&#10;&#10;已生成高可信度的说明">
            <a:extLst>
              <a:ext uri="{FF2B5EF4-FFF2-40B4-BE49-F238E27FC236}">
                <a16:creationId xmlns:a16="http://schemas.microsoft.com/office/drawing/2014/main" id="{1DE4D653-9BA5-485C-9940-60F26FE7ED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AB95BF0-0D58-4B6D-9E9C-0BF5B761DE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B0B750F-9B20-407C-A392-F1CB93AFE2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id="{0942A2FA-F4DC-41F5-9D6C-CAB0FEF8B4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>
            <a:extLst>
              <a:ext uri="{FF2B5EF4-FFF2-40B4-BE49-F238E27FC236}">
                <a16:creationId xmlns:a16="http://schemas.microsoft.com/office/drawing/2014/main" id="{65CC889D-2AF5-45B5-BBD8-46B64078C1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256559" y="-70639"/>
            <a:ext cx="398280" cy="426067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8780A172-3114-4E23-9C21-40975F5ECC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4DFAFE-3F5F-43D2-B6A2-EF40146D27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66" y="1060197"/>
            <a:ext cx="6660026" cy="33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5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97454" y="1016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8" name="Google Shape;4386;p6">
            <a:extLst>
              <a:ext uri="{FF2B5EF4-FFF2-40B4-BE49-F238E27FC236}">
                <a16:creationId xmlns:a16="http://schemas.microsoft.com/office/drawing/2014/main" id="{BFD4A3F2-5162-477D-B5F3-1D075270819E}"/>
              </a:ext>
            </a:extLst>
          </p:cNvPr>
          <p:cNvGrpSpPr/>
          <p:nvPr/>
        </p:nvGrpSpPr>
        <p:grpSpPr>
          <a:xfrm>
            <a:off x="791748" y="282462"/>
            <a:ext cx="1890378" cy="614083"/>
            <a:chOff x="1183343" y="1464304"/>
            <a:chExt cx="1890378" cy="614083"/>
          </a:xfrm>
        </p:grpSpPr>
        <p:sp>
          <p:nvSpPr>
            <p:cNvPr id="59" name="Google Shape;4387;p6">
              <a:extLst>
                <a:ext uri="{FF2B5EF4-FFF2-40B4-BE49-F238E27FC236}">
                  <a16:creationId xmlns:a16="http://schemas.microsoft.com/office/drawing/2014/main" id="{C8E04E94-3CE2-4E75-9177-79A8EF96AA3C}"/>
                </a:ext>
              </a:extLst>
            </p:cNvPr>
            <p:cNvSpPr txBox="1"/>
            <p:nvPr/>
          </p:nvSpPr>
          <p:spPr>
            <a:xfrm>
              <a:off x="1804763" y="1493652"/>
              <a:ext cx="1268958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Số</a:t>
              </a:r>
              <a:r>
                <a:rPr lang="en-US" sz="3200" kern="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?</a:t>
              </a:r>
              <a:endParaRPr sz="20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4388;p6">
              <a:extLst>
                <a:ext uri="{FF2B5EF4-FFF2-40B4-BE49-F238E27FC236}">
                  <a16:creationId xmlns:a16="http://schemas.microsoft.com/office/drawing/2014/main" id="{E033CCF2-A08F-467E-A8CD-A211FBF80382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600" b="1" kern="0">
                  <a:solidFill>
                    <a:srgbClr val="FFFFFF"/>
                  </a:solidFill>
                  <a:ea typeface="Arial"/>
                  <a:cs typeface="Arial"/>
                  <a:sym typeface="Arial"/>
                </a:rPr>
                <a:t>1</a:t>
              </a:r>
              <a:endParaRPr sz="1864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" name="Google Shape;4391;p6">
            <a:extLst>
              <a:ext uri="{FF2B5EF4-FFF2-40B4-BE49-F238E27FC236}">
                <a16:creationId xmlns:a16="http://schemas.microsoft.com/office/drawing/2014/main" id="{B5876532-E408-4962-AD03-477117C2B9F8}"/>
              </a:ext>
            </a:extLst>
          </p:cNvPr>
          <p:cNvSpPr txBox="1"/>
          <p:nvPr/>
        </p:nvSpPr>
        <p:spPr>
          <a:xfrm>
            <a:off x="1249308" y="1077407"/>
            <a:ext cx="10053366" cy="1569620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320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Mẫu:      	2 dm + 3 dm = 5 dm		4 m + 6 m = 10 m </a:t>
            </a:r>
            <a:endParaRPr lang="en-US" sz="2000" kern="0">
              <a:solidFill>
                <a:srgbClr val="000000"/>
              </a:solidFill>
              <a:cs typeface="Arial"/>
              <a:sym typeface="Arial"/>
            </a:endParaRPr>
          </a:p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320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 		5 dm – 3 dm = 2 dm		10 m – 6 m = 4 m 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9F05F67-BC8B-43B0-991F-ECEB3615A12D}"/>
              </a:ext>
            </a:extLst>
          </p:cNvPr>
          <p:cNvGrpSpPr/>
          <p:nvPr/>
        </p:nvGrpSpPr>
        <p:grpSpPr>
          <a:xfrm>
            <a:off x="1013119" y="3184971"/>
            <a:ext cx="11021898" cy="2062063"/>
            <a:chOff x="998038" y="3184970"/>
            <a:chExt cx="11021898" cy="2062063"/>
          </a:xfrm>
        </p:grpSpPr>
        <p:sp>
          <p:nvSpPr>
            <p:cNvPr id="63" name="Google Shape;4461;p10">
              <a:extLst>
                <a:ext uri="{FF2B5EF4-FFF2-40B4-BE49-F238E27FC236}">
                  <a16:creationId xmlns:a16="http://schemas.microsoft.com/office/drawing/2014/main" id="{623934A5-101F-4CE4-95E3-65B949434C07}"/>
                </a:ext>
              </a:extLst>
            </p:cNvPr>
            <p:cNvSpPr txBox="1"/>
            <p:nvPr/>
          </p:nvSpPr>
          <p:spPr>
            <a:xfrm>
              <a:off x="998038" y="3184970"/>
              <a:ext cx="11021898" cy="2062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5 dm + 8 dm =        dm		26 dm + 45 dm =        dm</a:t>
              </a: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65 m – 30 m =         m		51 m – 16 m =        m</a:t>
              </a: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2BFA8373-9D3B-4DEA-9C40-90121DF3ACB3}"/>
                </a:ext>
              </a:extLst>
            </p:cNvPr>
            <p:cNvSpPr/>
            <p:nvPr/>
          </p:nvSpPr>
          <p:spPr>
            <a:xfrm>
              <a:off x="3882454" y="3480716"/>
              <a:ext cx="640080" cy="640080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?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8C826C21-5CCB-4D0C-A2BB-957CFF6F9A01}"/>
                </a:ext>
              </a:extLst>
            </p:cNvPr>
            <p:cNvSpPr/>
            <p:nvPr/>
          </p:nvSpPr>
          <p:spPr>
            <a:xfrm>
              <a:off x="3882454" y="4460013"/>
              <a:ext cx="640080" cy="640080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?</a:t>
              </a: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9E63297E-9D74-4CEB-9B3B-9205ECD15CE8}"/>
                </a:ext>
              </a:extLst>
            </p:cNvPr>
            <p:cNvSpPr/>
            <p:nvPr/>
          </p:nvSpPr>
          <p:spPr>
            <a:xfrm>
              <a:off x="9776087" y="3463697"/>
              <a:ext cx="640080" cy="640080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?</a:t>
              </a: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B6B0752F-1BA5-4833-9309-6B073E280B0B}"/>
                </a:ext>
              </a:extLst>
            </p:cNvPr>
            <p:cNvSpPr/>
            <p:nvPr/>
          </p:nvSpPr>
          <p:spPr>
            <a:xfrm>
              <a:off x="9283910" y="4458514"/>
              <a:ext cx="640080" cy="640080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F6DA0545-D141-4C0C-B6EA-7751B1E810DA}"/>
              </a:ext>
            </a:extLst>
          </p:cNvPr>
          <p:cNvSpPr/>
          <p:nvPr/>
        </p:nvSpPr>
        <p:spPr>
          <a:xfrm>
            <a:off x="5831266" y="1229508"/>
            <a:ext cx="1184223" cy="584303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18A5AE7-A55B-4356-AD82-90BCE0970CE4}"/>
              </a:ext>
            </a:extLst>
          </p:cNvPr>
          <p:cNvSpPr/>
          <p:nvPr/>
        </p:nvSpPr>
        <p:spPr>
          <a:xfrm>
            <a:off x="5831266" y="2016584"/>
            <a:ext cx="1184223" cy="584303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22C0C3A-C9E3-4FA8-8988-48573B71A4C8}"/>
              </a:ext>
            </a:extLst>
          </p:cNvPr>
          <p:cNvSpPr/>
          <p:nvPr/>
        </p:nvSpPr>
        <p:spPr>
          <a:xfrm>
            <a:off x="9939072" y="1229508"/>
            <a:ext cx="1003621" cy="584303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82F287E-A1C1-4101-B821-2399F1E40E16}"/>
              </a:ext>
            </a:extLst>
          </p:cNvPr>
          <p:cNvSpPr/>
          <p:nvPr/>
        </p:nvSpPr>
        <p:spPr>
          <a:xfrm>
            <a:off x="10226383" y="1947942"/>
            <a:ext cx="896912" cy="584303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7308413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bf70f5ebf1a718aef076b27dd45a5b3.png">
            <a:extLst>
              <a:ext uri="{FF2B5EF4-FFF2-40B4-BE49-F238E27FC236}">
                <a16:creationId xmlns:a16="http://schemas.microsoft.com/office/drawing/2014/main" id="{76A1E79A-D08E-4DD6-9C27-A69D96F65F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8630"/>
          <a:stretch/>
        </p:blipFill>
        <p:spPr>
          <a:xfrm>
            <a:off x="15081" y="1"/>
            <a:ext cx="12161838" cy="7989689"/>
          </a:xfrm>
          <a:prstGeom prst="rect">
            <a:avLst/>
          </a:prstGeom>
        </p:spPr>
      </p:pic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02537" y="2314165"/>
            <a:ext cx="7499800" cy="5574176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602744" y="1097982"/>
            <a:ext cx="4256643" cy="3344505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Đến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giờ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rồi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.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cháu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giúp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ông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nhé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^^</a:t>
            </a:r>
          </a:p>
        </p:txBody>
      </p:sp>
      <p:sp>
        <p:nvSpPr>
          <p:cNvPr id="6" name="Oval 5"/>
          <p:cNvSpPr/>
          <p:nvPr/>
        </p:nvSpPr>
        <p:spPr>
          <a:xfrm>
            <a:off x="5589257" y="4949230"/>
            <a:ext cx="304046" cy="30404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2394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96001" y="4341139"/>
            <a:ext cx="506743" cy="40539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2394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5285211" y="5455974"/>
            <a:ext cx="304046" cy="20269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2394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7207773" y="3023607"/>
            <a:ext cx="2701413" cy="1228045"/>
          </a:xfrm>
          <a:prstGeom prst="rect">
            <a:avLst/>
          </a:prstGeom>
          <a:noFill/>
        </p:spPr>
        <p:txBody>
          <a:bodyPr wrap="none" lIns="121618" tIns="60809" rIns="121618" bIns="60809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7182" b="1" kern="0" dirty="0">
                <a:ln w="24500" cmpd="dbl">
                  <a:solidFill>
                    <a:srgbClr val="6E5D7F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6E5D7F">
                        <a:tint val="10000"/>
                        <a:satMod val="155000"/>
                      </a:srgbClr>
                    </a:gs>
                    <a:gs pos="60000">
                      <a:srgbClr val="6E5D7F">
                        <a:tint val="30000"/>
                        <a:satMod val="155000"/>
                      </a:srgbClr>
                    </a:gs>
                    <a:gs pos="100000">
                      <a:srgbClr val="6E5D7F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  <a:cs typeface="Arial"/>
                <a:sym typeface="Arial"/>
              </a:rPr>
              <a:t>PLAY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548</Words>
  <Application>Microsoft Office PowerPoint</Application>
  <PresentationFormat>Widescreen</PresentationFormat>
  <Paragraphs>96</Paragraphs>
  <Slides>21</Slides>
  <Notes>15</Notes>
  <HiddenSlides>0</HiddenSlides>
  <MMClips>7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Anaheim</vt:lpstr>
      <vt:lpstr>Annie Use Your Telescope</vt:lpstr>
      <vt:lpstr>Arial</vt:lpstr>
      <vt:lpstr>Barlow Condensed</vt:lpstr>
      <vt:lpstr>Barriecito</vt:lpstr>
      <vt:lpstr>Boogaloo</vt:lpstr>
      <vt:lpstr>Calibri</vt:lpstr>
      <vt:lpstr>Cookie</vt:lpstr>
      <vt:lpstr>Dekko</vt:lpstr>
      <vt:lpstr>Exo</vt:lpstr>
      <vt:lpstr>Lato</vt:lpstr>
      <vt:lpstr>Open Sans</vt:lpstr>
      <vt:lpstr>RocknRoll One</vt:lpstr>
      <vt:lpstr>Times New Roman</vt:lpstr>
      <vt:lpstr>字魂59号-创粗黑</vt:lpstr>
      <vt:lpstr>1_Office Theme</vt:lpstr>
      <vt:lpstr>2_Office Theme</vt:lpstr>
      <vt:lpstr>Math Subject for Middle School - 7th Grade: Ratio, Proportion and Percent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11</cp:revision>
  <dcterms:created xsi:type="dcterms:W3CDTF">2022-03-06T07:48:58Z</dcterms:created>
  <dcterms:modified xsi:type="dcterms:W3CDTF">2026-04-13T04:40:21Z</dcterms:modified>
</cp:coreProperties>
</file>