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media/audio2.wav" ContentType="audio/x-wav"/>
  <Override PartName="/ppt/media/audio3.wav" ContentType="audio/x-wav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notesSlides/notesSlide7.xml" ContentType="application/vnd.openxmlformats-officedocument.presentationml.notesSlide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tags/tag17.xml" ContentType="application/vnd.openxmlformats-officedocument.presentationml.tags+xml"/>
  <Override PartName="/ppt/notesSlides/notesSlide9.xml" ContentType="application/vnd.openxmlformats-officedocument.presentationml.notesSlide+xml"/>
  <Override PartName="/ppt/tags/tag18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28" r:id="rId2"/>
    <p:sldMasterId id="2147483743" r:id="rId3"/>
    <p:sldMasterId id="2147483757" r:id="rId4"/>
  </p:sldMasterIdLst>
  <p:notesMasterIdLst>
    <p:notesMasterId r:id="rId22"/>
  </p:notesMasterIdLst>
  <p:sldIdLst>
    <p:sldId id="257" r:id="rId5"/>
    <p:sldId id="272" r:id="rId6"/>
    <p:sldId id="263" r:id="rId7"/>
    <p:sldId id="375" r:id="rId8"/>
    <p:sldId id="372" r:id="rId9"/>
    <p:sldId id="376" r:id="rId10"/>
    <p:sldId id="365" r:id="rId11"/>
    <p:sldId id="366" r:id="rId12"/>
    <p:sldId id="278" r:id="rId13"/>
    <p:sldId id="321" r:id="rId14"/>
    <p:sldId id="290" r:id="rId15"/>
    <p:sldId id="282" r:id="rId16"/>
    <p:sldId id="367" r:id="rId17"/>
    <p:sldId id="369" r:id="rId18"/>
    <p:sldId id="368" r:id="rId19"/>
    <p:sldId id="340" r:id="rId20"/>
    <p:sldId id="35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688" autoAdjust="0"/>
  </p:normalViewPr>
  <p:slideViewPr>
    <p:cSldViewPr snapToGrid="0">
      <p:cViewPr varScale="1">
        <p:scale>
          <a:sx n="77" d="100"/>
          <a:sy n="77" d="100"/>
        </p:scale>
        <p:origin x="91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1FD23F-8A56-4E14-895C-479D6C1384E3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E10852-4BF7-48C2-B4A0-C5A3D7EDC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274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5234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9794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linh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phù</a:t>
            </a:r>
            <a:r>
              <a:rPr lang="en-US" baseline="0" dirty="0"/>
              <a:t> </a:t>
            </a:r>
            <a:r>
              <a:rPr lang="en-US" baseline="0" dirty="0" err="1"/>
              <a:t>hợp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2043E91-0332-46B7-84BF-5D2845605838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1688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linh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phù</a:t>
            </a:r>
            <a:r>
              <a:rPr lang="en-US" baseline="0" dirty="0"/>
              <a:t> </a:t>
            </a:r>
            <a:r>
              <a:rPr lang="en-US" baseline="0" dirty="0" err="1"/>
              <a:t>hợp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2043E91-0332-46B7-84BF-5D2845605838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426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8C83D7A-9E42-4548-990C-7D2596BB538E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9655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818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994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853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315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921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797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997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slide" Target="../slides/slide15.xml"/><Relationship Id="rId1" Type="http://schemas.openxmlformats.org/officeDocument/2006/relationships/slideMaster" Target="../slideMasters/slideMaster2.xml"/><Relationship Id="rId4" Type="http://schemas.openxmlformats.org/officeDocument/2006/relationships/slide" Target="../slides/slide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047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8853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8201" y="2351000"/>
            <a:ext cx="7975600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2472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12601" y="3731233"/>
            <a:ext cx="6366800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303801" y="2184667"/>
            <a:ext cx="5584400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9295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11700" y="954400"/>
            <a:ext cx="6231600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4386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7309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50967" y="966000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80408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91208" y="3479400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5601" y="2528300"/>
            <a:ext cx="8400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43422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54221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48745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306436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16658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701169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69450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8024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7621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341018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4316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5378" y="289310"/>
            <a:ext cx="11218568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9565" y="4259000"/>
            <a:ext cx="2854000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5164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677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12965" y="3528800"/>
            <a:ext cx="19636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852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30866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25724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6577" y="3182438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8616" y="289315"/>
            <a:ext cx="6295860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33143" y="5624971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45183" y="2731848"/>
            <a:ext cx="6295860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1775364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20459" y="5520399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5487184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7655" y="179664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81428" y="232600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72650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7498" y="245433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5727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41696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4189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28247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26513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105175" y="248641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442" y="171638"/>
            <a:ext cx="11819824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5177" y="250245"/>
            <a:ext cx="11585816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108700" y="1198525"/>
            <a:ext cx="5519700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108700" y="2063905"/>
            <a:ext cx="5519700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2132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1754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28149" y="211888"/>
            <a:ext cx="16389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" action="ppaction://noaction"/>
          </p:cNvPr>
          <p:cNvSpPr txBox="1"/>
          <p:nvPr/>
        </p:nvSpPr>
        <p:spPr>
          <a:xfrm>
            <a:off x="830998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20620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850" y="557126"/>
            <a:ext cx="1579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08250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53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85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011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136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5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335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093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440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80953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8629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725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53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052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727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959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506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25800" y="1470417"/>
            <a:ext cx="734040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96600" y="4893379"/>
            <a:ext cx="5398800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87336" y="5133935"/>
            <a:ext cx="2497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27311" y="5883038"/>
            <a:ext cx="3695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821608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12866" y="2114500"/>
            <a:ext cx="4322800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12866" y="3657767"/>
            <a:ext cx="49832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33717" y="2114500"/>
            <a:ext cx="2281600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19458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11601" y="1761600"/>
            <a:ext cx="9768800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2734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90600" y="3995829"/>
            <a:ext cx="3861200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35001" y="3259433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41926" y="3991664"/>
            <a:ext cx="3864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88126" y="3255267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256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646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11029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225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4941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53.png"/><Relationship Id="rId18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43.png"/><Relationship Id="rId12" Type="http://schemas.openxmlformats.org/officeDocument/2006/relationships/image" Target="../media/image52.png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2.svg"/><Relationship Id="rId11" Type="http://schemas.openxmlformats.org/officeDocument/2006/relationships/image" Target="../media/image51.png"/><Relationship Id="rId5" Type="http://schemas.openxmlformats.org/officeDocument/2006/relationships/image" Target="../media/image41.png"/><Relationship Id="rId15" Type="http://schemas.openxmlformats.org/officeDocument/2006/relationships/image" Target="../media/image55.png"/><Relationship Id="rId10" Type="http://schemas.openxmlformats.org/officeDocument/2006/relationships/image" Target="../media/image50.svg"/><Relationship Id="rId4" Type="http://schemas.openxmlformats.org/officeDocument/2006/relationships/image" Target="../media/image48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14.xml"/><Relationship Id="rId7" Type="http://schemas.openxmlformats.org/officeDocument/2006/relationships/image" Target="../media/image22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0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0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3.xml"/><Relationship Id="rId7" Type="http://schemas.openxmlformats.org/officeDocument/2006/relationships/image" Target="../media/image2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10" Type="http://schemas.openxmlformats.org/officeDocument/2006/relationships/image" Target="../media/image40.png"/><Relationship Id="rId4" Type="http://schemas.openxmlformats.org/officeDocument/2006/relationships/image" Target="../media/image14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23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9.xml"/><Relationship Id="rId7" Type="http://schemas.openxmlformats.org/officeDocument/2006/relationships/image" Target="../media/image23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11" Type="http://schemas.openxmlformats.org/officeDocument/2006/relationships/image" Target="../media/image44.sv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4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audio" Target="../media/audio2.wav"/><Relationship Id="rId11" Type="http://schemas.openxmlformats.org/officeDocument/2006/relationships/image" Target="../media/image46.png"/><Relationship Id="rId5" Type="http://schemas.openxmlformats.org/officeDocument/2006/relationships/audio" Target="../media/audio1.wav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4537" y="-111573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41252A-9355-4088-B29F-5168C2C928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0826" y="-178621"/>
            <a:ext cx="2653088" cy="24082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6099" y="3932928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36081B-5067-7ECB-F236-CE326E06CF2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3048" y="1539955"/>
            <a:ext cx="1749704" cy="10729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DD7F217-0974-134F-0212-7B8ECF6A267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78759" y="2688606"/>
            <a:ext cx="7907211" cy="2778744"/>
          </a:xfrm>
          <a:prstGeom prst="rect">
            <a:avLst/>
          </a:prstGeom>
        </p:spPr>
      </p:pic>
      <p:sp>
        <p:nvSpPr>
          <p:cNvPr id="24" name="Freeform 2">
            <a:extLst>
              <a:ext uri="{FF2B5EF4-FFF2-40B4-BE49-F238E27FC236}">
                <a16:creationId xmlns:a16="http://schemas.microsoft.com/office/drawing/2014/main" id="{DA63814C-9D7E-3F26-F435-EFDD115C177C}"/>
              </a:ext>
            </a:extLst>
          </p:cNvPr>
          <p:cNvSpPr/>
          <p:nvPr/>
        </p:nvSpPr>
        <p:spPr>
          <a:xfrm>
            <a:off x="12896543" y="4553872"/>
            <a:ext cx="2601931" cy="2131450"/>
          </a:xfrm>
          <a:custGeom>
            <a:avLst/>
            <a:gdLst/>
            <a:ahLst/>
            <a:cxnLst/>
            <a:rect l="l" t="t" r="r" b="b"/>
            <a:pathLst>
              <a:path w="5199447" h="4835486">
                <a:moveTo>
                  <a:pt x="0" y="0"/>
                </a:moveTo>
                <a:lnTo>
                  <a:pt x="5199447" y="0"/>
                </a:lnTo>
                <a:lnTo>
                  <a:pt x="5199447" y="4835486"/>
                </a:lnTo>
                <a:lnTo>
                  <a:pt x="0" y="483548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109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1.28789 0.00787 " pathEditMode="relative" rAng="0" ptsTypes="AA">
                                      <p:cBhvr>
                                        <p:cTn id="16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01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004486C-097E-4515-8642-66E6CFD2A3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50820" y="760969"/>
            <a:ext cx="3797144" cy="529298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14E1FE8-1AE4-4FEE-8DAE-0BEA3F2788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13493" y="3901966"/>
            <a:ext cx="2128409" cy="215199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E303570-8A7F-47C4-8B82-38A044E253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20252" y="5438001"/>
            <a:ext cx="3082749" cy="659030"/>
          </a:xfrm>
          <a:prstGeom prst="rect">
            <a:avLst/>
          </a:prstGeom>
        </p:spPr>
      </p:pic>
      <p:pic>
        <p:nvPicPr>
          <p:cNvPr id="17" name="Picture 1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1D07C9C-DFB4-438C-94AC-B30301976CB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04431">
            <a:off x="2290484" y="3540782"/>
            <a:ext cx="334831" cy="3348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01BADC-9219-4040-90DE-094D4692E0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2356225" y="3600981"/>
            <a:ext cx="258338" cy="11566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B4C7A91-60C8-424D-9469-717371F1B0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V="1">
            <a:off x="3536683" y="4239290"/>
            <a:ext cx="1143223" cy="2143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6894A65-96E5-465F-A1F3-48389BB5E6F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>
            <a:off x="3878554" y="3744324"/>
            <a:ext cx="909093" cy="1704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51E0CAD-6383-463D-8D1D-507E341E16C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97192" y="3629798"/>
            <a:ext cx="453825" cy="4538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496D913-472D-4990-9819-2BC18CFD384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5990"/>
          <a:stretch/>
        </p:blipFill>
        <p:spPr>
          <a:xfrm>
            <a:off x="5078471" y="3514429"/>
            <a:ext cx="312625" cy="138946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C99071A-4AC8-437B-824D-DA00225F6B9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05109" y="4215114"/>
            <a:ext cx="470319" cy="268147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2ED73CC-0891-4B7B-AC21-408DD05C1EF8}"/>
              </a:ext>
            </a:extLst>
          </p:cNvPr>
          <p:cNvGrpSpPr/>
          <p:nvPr/>
        </p:nvGrpSpPr>
        <p:grpSpPr>
          <a:xfrm>
            <a:off x="5733172" y="1113941"/>
            <a:ext cx="5061062" cy="1978572"/>
            <a:chOff x="5747965" y="977463"/>
            <a:chExt cx="5061062" cy="1978572"/>
          </a:xfrm>
        </p:grpSpPr>
        <p:sp>
          <p:nvSpPr>
            <p:cNvPr id="39" name="Speech Bubble: Rectangle with Corners Rounded 38">
              <a:extLst>
                <a:ext uri="{FF2B5EF4-FFF2-40B4-BE49-F238E27FC236}">
                  <a16:creationId xmlns:a16="http://schemas.microsoft.com/office/drawing/2014/main" id="{E7318E0B-05D3-455D-9F13-93EA6783C0FD}"/>
                </a:ext>
              </a:extLst>
            </p:cNvPr>
            <p:cNvSpPr/>
            <p:nvPr/>
          </p:nvSpPr>
          <p:spPr>
            <a:xfrm>
              <a:off x="5747965" y="977463"/>
              <a:ext cx="5061062" cy="1978572"/>
            </a:xfrm>
            <a:prstGeom prst="wedgeRoundRectCallout">
              <a:avLst>
                <a:gd name="adj1" fmla="val 20896"/>
                <a:gd name="adj2" fmla="val 81842"/>
                <a:gd name="adj3" fmla="val 16667"/>
              </a:avLst>
            </a:prstGeom>
            <a:solidFill>
              <a:srgbClr val="FEE2D7"/>
            </a:solidFill>
            <a:ln>
              <a:solidFill>
                <a:srgbClr val="FEE2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EB6F1F1-3171-416E-848F-B53C7A4ED9FE}"/>
                </a:ext>
              </a:extLst>
            </p:cNvPr>
            <p:cNvSpPr txBox="1"/>
            <p:nvPr/>
          </p:nvSpPr>
          <p:spPr>
            <a:xfrm>
              <a:off x="5779958" y="1095159"/>
              <a:ext cx="499707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sửa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chữa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căn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56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0.00139 L -2.5E-6 0.00162 C 0.00183 0.11551 -0.00013 0.06528 0.00196 0.03981 C 0.00261 0.03171 0.00378 0.02361 0.00482 0.01551 C 0.00508 0.0081 0.00391 -0.00023 0.00573 -0.00671 C 0.00677 -0.01042 0.00768 0.00116 0.00768 0.00555 C 0.00768 0.01968 0.00664 0.0338 0.00573 0.04815 C 0.00534 0.05417 0.00443 0.05995 0.00378 0.0662 C 0.00339 0.07014 0.00313 0.0743 0.00287 0.07847 C 0.00196 0.07037 0.00065 0.06227 -2.5E-6 0.05393 C -0.00065 0.04537 0.00065 0.01944 -0.00091 0.02778 C -0.00312 0.03889 -0.00143 0.05185 -0.00195 0.06412 C -0.00208 0.0706 -0.00325 0.09699 -0.00377 0.1044 C -0.00495 0.12153 -0.00468 0.10833 -0.00468 0.12083 L -0.00468 0.1213 " pathEditMode="relative" rAng="0" ptsTypes="AAAAAAAAAAAAAAA">
                                          <p:cBhvr>
                                            <p:cTn id="6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555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.11107 0.10023 L 0.11107 0.10023 C 0.11823 0.1 0.12526 0.1 0.13242 0.1 C 0.17461 0.10046 0.15091 0.10139 0.17188 0.10023 C 0.17188 0.1 0.17188 0.0993 0.17162 0.09907 C 0.17123 0.09861 0.16927 0.09838 0.16888 0.09838 L 0.13125 0.09884 L 0.1069 0.09907 C 0.10821 0.09954 0.10886 0.09977 0.11042 0.10023 C 0.11172 0.10046 0.11315 0.10046 0.11433 0.10069 C 0.11602 0.10116 0.11758 0.10162 0.11914 0.10185 C 0.12032 0.10208 0.12136 0.10208 0.12253 0.10255 C 0.12344 0.10255 0.12435 0.10278 0.12526 0.10301 C 0.12748 0.10324 0.13008 0.10347 0.13242 0.1037 C 0.13412 0.10347 0.13568 0.10324 0.13724 0.10324 C 0.1388 0.10301 0.14024 0.10278 0.1418 0.10255 C 0.14362 0.10255 0.14545 0.10255 0.14727 0.10255 L 0.17435 0.10185 C 0.17487 0.10162 0.17591 0.10185 0.17591 0.10139 C 0.17591 0.10116 0.17487 0.10116 0.17435 0.10116 C 0.17305 0.10093 0.17175 0.10069 0.17045 0.10046 C 0.16289 0.09954 0.16706 0.10023 0.15964 0.09954 C 0.15703 0.0993 0.15456 0.09907 0.15209 0.09884 C 0.14883 0.09861 0.14558 0.09838 0.14245 0.09792 C 0.14063 0.09792 0.13893 0.09768 0.13724 0.09745 C 0.13268 0.09699 0.13477 0.09699 0.13308 0.09699 L 0.13308 0.09699 " pathEditMode="relative" rAng="0" ptsTypes="AAAAAAAAAAAAAAAAAAAAAAAAAAA">
                                          <p:cBhvr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34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599 0.32106 L 0.00599 0.32106 L 0.22279 0.31805 C 0.22526 0.31782 0.21784 0.31898 0.2155 0.31944 C 0.21367 0.31991 0.21185 0.3206 0.21003 0.32106 C 0.17839 0.32963 0.19271 0.32708 0.16146 0.32917 C 0.15508 0.33148 0.14883 0.33449 0.14232 0.33565 C 0.13477 0.33727 0.12709 0.3375 0.1194 0.33727 C 0.09076 0.33704 0.06211 0.33518 0.03347 0.33403 L 0.02253 0.33241 C 0.0142 0.33148 0.00586 0.33218 -0.00221 0.32917 C -0.00325 0.32893 -0.00143 0.325 -0.00039 0.3243 C 0.00469 0.32153 0.01003 0.32106 0.01511 0.31944 L 0.17617 0.32268 C 0.17891 0.32292 0.18164 0.32546 0.18438 0.32593 C 0.18867 0.32708 0.19297 0.32708 0.19714 0.32755 C 0.24479 0.32292 0.20313 0.32963 0.21641 0.3243 C 0.21823 0.32361 0.22005 0.32338 0.22188 0.32268 C 0.22344 0.32222 0.228 0.32106 0.22643 0.32106 C 0.21758 0.32106 0.20873 0.32245 0.19987 0.32268 L 0.16237 0.3243 L 0.06276 0.32755 C 0.05078 0.3287 0.03893 0.33055 0.02709 0.33079 C 0.02188 0.33102 0.01667 0.33009 0.01146 0.32917 C 0.00964 0.32893 0.00599 0.32755 0.00599 0.32106 Z " pathEditMode="relative" ptsTypes="AAAAAAAAAAAAAAAAAAAAAAAAA">
                                          <p:cBhvr>
                                            <p:cTn id="21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3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30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52 -0.02546 L 0.00052 -0.02523 C -0.00013 0.01134 0.00091 -0.05139 0.00013 0.04745 C 0.00013 0.05023 -0.00013 0.05301 -0.00026 0.05579 C -0.00066 0.06504 -0.00066 0.06805 -0.00079 0.07662 C -0.00066 0.08958 -0.00066 0.10254 -0.00039 0.11551 C -0.00013 0.13171 0.00078 0.09792 -0.00026 0.1287 C -0.00026 0.1294 -0.00066 0.13148 -0.00039 0.13079 C 4.375E-6 0.12917 0.00026 0.12731 0.00065 0.12569 C 0.00078 0.12361 0.00078 0.12153 0.00091 0.11967 C 0.0013 0.1125 0.00182 0.10555 0.00208 0.09861 C 0.00221 0.09259 0.00234 0.0868 0.00247 0.08102 C 0.00247 0.07893 0.0026 0.07708 0.0026 0.07523 C 0.00247 0.07222 0.00234 0.06898 0.00221 0.06597 C 0.00117 0.01805 0.00234 0.04004 0.00104 0.01875 C 0.00156 0.01018 0.00182 0.00139 0.00247 -0.00718 C 0.00247 -0.0088 0.00299 -0.01019 0.00325 -0.01158 C 0.00351 -0.01343 0.00351 -0.01528 0.0039 -0.01713 C 0.00442 -0.01921 0.00429 -0.01829 0.00455 -0.01991 C 0.00455 -0.0206 0.00468 -0.02292 0.00468 -0.02222 C 0.00494 -0.01852 0.00507 -0.01134 0.00507 -0.01111 C 0.00546 0.01643 0.00546 0.04398 0.00612 0.07176 C 0.00625 0.07963 0.00651 0.09236 0.00677 0.09884 C 0.00703 0.10208 0.00742 0.10509 0.00781 0.1081 C 0.00807 0.11597 0.0082 0.11643 0.00755 0.12616 C 0.00742 0.12847 0.00716 0.13079 0.00677 0.1331 C 0.00638 0.13588 0.00507 0.14143 0.00507 0.14167 C 0.00481 0.14028 0.00455 0.13912 0.00429 0.13796 C 0.00403 0.13565 0.00377 0.13333 0.00351 0.13125 C 0.00312 0.12685 0.00273 0.12222 0.00221 0.11782 C 0.00143 0.11134 0.00065 0.10463 -0.00039 0.09815 C -0.00521 0.06944 -0.00352 0.09051 -0.00625 0.05995 C -0.00717 0.04815 -0.00795 0.03634 -0.00886 0.02454 C -0.00925 0.02037 -0.00977 0.0118 -0.00977 0.01204 C -0.00925 -0.00023 -0.01003 -0.0044 -0.00795 -0.01296 C -0.00769 -0.01412 -0.0073 -0.01505 -0.00691 -0.01597 C -0.00664 -0.01713 -0.00638 -0.01829 -0.00625 -0.01945 C -0.00586 -0.02083 -0.00586 -0.02176 -0.00547 -0.02292 C -0.00534 -0.02315 -0.00521 -0.02338 -0.00508 -0.02361 L -0.00508 -0.02338 " pathEditMode="relative" rAng="0" ptsTypes="AAAAAAAAAAAAAAAAAAAAAAAAAAAAAAAAAAAAAAAA">
                                          <p:cBhvr>
                                            <p:cTn id="31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3" y="835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33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3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43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5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6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0.00139 L -2.5E-6 0.00162 C 0.00183 0.11551 -0.00013 0.06528 0.00196 0.03981 C 0.00261 0.03171 0.00378 0.02361 0.00482 0.01551 C 0.00508 0.0081 0.00391 -0.00023 0.00573 -0.00671 C 0.00677 -0.01042 0.00768 0.00116 0.00768 0.00555 C 0.00768 0.01968 0.00664 0.0338 0.00573 0.04815 C 0.00534 0.05417 0.00443 0.05995 0.00378 0.0662 C 0.00339 0.07014 0.00313 0.0743 0.00287 0.07847 C 0.00196 0.07037 0.00065 0.06227 -2.5E-6 0.05393 C -0.00065 0.04537 0.00065 0.01944 -0.00091 0.02778 C -0.00312 0.03889 -0.00143 0.05185 -0.00195 0.06412 C -0.00208 0.0706 -0.00325 0.09699 -0.00377 0.1044 C -0.00495 0.12153 -0.00468 0.10833 -0.00468 0.12083 L -0.00468 0.1213 " pathEditMode="relative" rAng="0" ptsTypes="AAAAAAAAAAAAAAA">
                                          <p:cBhvr>
                                            <p:cTn id="6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555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.11107 0.10023 L 0.11107 0.10023 C 0.11823 0.1 0.12526 0.1 0.13242 0.1 C 0.17461 0.10046 0.15091 0.10139 0.17188 0.10023 C 0.17188 0.1 0.17188 0.0993 0.17162 0.09907 C 0.17123 0.09861 0.16927 0.09838 0.16888 0.09838 L 0.13125 0.09884 L 0.1069 0.09907 C 0.10821 0.09954 0.10886 0.09977 0.11042 0.10023 C 0.11172 0.10046 0.11315 0.10046 0.11433 0.10069 C 0.11602 0.10116 0.11758 0.10162 0.11914 0.10185 C 0.12032 0.10208 0.12136 0.10208 0.12253 0.10255 C 0.12344 0.10255 0.12435 0.10278 0.12526 0.10301 C 0.12748 0.10324 0.13008 0.10347 0.13242 0.1037 C 0.13412 0.10347 0.13568 0.10324 0.13724 0.10324 C 0.1388 0.10301 0.14024 0.10278 0.1418 0.10255 C 0.14362 0.10255 0.14545 0.10255 0.14727 0.10255 L 0.17435 0.10185 C 0.17487 0.10162 0.17591 0.10185 0.17591 0.10139 C 0.17591 0.10116 0.17487 0.10116 0.17435 0.10116 C 0.17305 0.10093 0.17175 0.10069 0.17045 0.10046 C 0.16289 0.09954 0.16706 0.10023 0.15964 0.09954 C 0.15703 0.0993 0.15456 0.09907 0.15209 0.09884 C 0.14883 0.09861 0.14558 0.09838 0.14245 0.09792 C 0.14063 0.09792 0.13893 0.09768 0.13724 0.09745 C 0.13268 0.09699 0.13477 0.09699 0.13308 0.09699 L 0.13308 0.09699 " pathEditMode="relative" rAng="0" ptsTypes="AAAAAAAAAAAAAAAAAAAAAAAAAAA">
                                          <p:cBhvr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34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599 0.32106 L 0.00599 0.32106 L 0.22279 0.31805 C 0.22526 0.31782 0.21784 0.31898 0.2155 0.31944 C 0.21367 0.31991 0.21185 0.3206 0.21003 0.32106 C 0.17839 0.32963 0.19271 0.32708 0.16146 0.32917 C 0.15508 0.33148 0.14883 0.33449 0.14232 0.33565 C 0.13477 0.33727 0.12709 0.3375 0.1194 0.33727 C 0.09076 0.33704 0.06211 0.33518 0.03347 0.33403 L 0.02253 0.33241 C 0.0142 0.33148 0.00586 0.33218 -0.00221 0.32917 C -0.00325 0.32893 -0.00143 0.325 -0.00039 0.3243 C 0.00469 0.32153 0.01003 0.32106 0.01511 0.31944 L 0.17617 0.32268 C 0.17891 0.32292 0.18164 0.32546 0.18438 0.32593 C 0.18867 0.32708 0.19297 0.32708 0.19714 0.32755 C 0.24479 0.32292 0.20313 0.32963 0.21641 0.3243 C 0.21823 0.32361 0.22005 0.32338 0.22188 0.32268 C 0.22344 0.32222 0.228 0.32106 0.22643 0.32106 C 0.21758 0.32106 0.20873 0.32245 0.19987 0.32268 L 0.16237 0.3243 L 0.06276 0.32755 C 0.05078 0.3287 0.03893 0.33055 0.02709 0.33079 C 0.02188 0.33102 0.01667 0.33009 0.01146 0.32917 C 0.00964 0.32893 0.00599 0.32755 0.00599 0.32106 Z " pathEditMode="relative" ptsTypes="AAAAAAAAAAAAAAAAAAAAAAAAA">
                                          <p:cBhvr>
                                            <p:cTn id="21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3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30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52 -0.02546 L 0.00052 -0.02523 C -0.00013 0.01134 0.00091 -0.05139 0.00013 0.04745 C 0.00013 0.05023 -0.00013 0.05301 -0.00026 0.05579 C -0.00066 0.06504 -0.00066 0.06805 -0.00079 0.07662 C -0.00066 0.08958 -0.00066 0.10254 -0.00039 0.11551 C -0.00013 0.13171 0.00078 0.09792 -0.00026 0.1287 C -0.00026 0.1294 -0.00066 0.13148 -0.00039 0.13079 C 4.375E-6 0.12917 0.00026 0.12731 0.00065 0.12569 C 0.00078 0.12361 0.00078 0.12153 0.00091 0.11967 C 0.0013 0.1125 0.00182 0.10555 0.00208 0.09861 C 0.00221 0.09259 0.00234 0.0868 0.00247 0.08102 C 0.00247 0.07893 0.0026 0.07708 0.0026 0.07523 C 0.00247 0.07222 0.00234 0.06898 0.00221 0.06597 C 0.00117 0.01805 0.00234 0.04004 0.00104 0.01875 C 0.00156 0.01018 0.00182 0.00139 0.00247 -0.00718 C 0.00247 -0.0088 0.00299 -0.01019 0.00325 -0.01158 C 0.00351 -0.01343 0.00351 -0.01528 0.0039 -0.01713 C 0.00442 -0.01921 0.00429 -0.01829 0.00455 -0.01991 C 0.00455 -0.0206 0.00468 -0.02292 0.00468 -0.02222 C 0.00494 -0.01852 0.00507 -0.01134 0.00507 -0.01111 C 0.00546 0.01643 0.00546 0.04398 0.00612 0.07176 C 0.00625 0.07963 0.00651 0.09236 0.00677 0.09884 C 0.00703 0.10208 0.00742 0.10509 0.00781 0.1081 C 0.00807 0.11597 0.0082 0.11643 0.00755 0.12616 C 0.00742 0.12847 0.00716 0.13079 0.00677 0.1331 C 0.00638 0.13588 0.00507 0.14143 0.00507 0.14167 C 0.00481 0.14028 0.00455 0.13912 0.00429 0.13796 C 0.00403 0.13565 0.00377 0.13333 0.00351 0.13125 C 0.00312 0.12685 0.00273 0.12222 0.00221 0.11782 C 0.00143 0.11134 0.00065 0.10463 -0.00039 0.09815 C -0.00521 0.06944 -0.00352 0.09051 -0.00625 0.05995 C -0.00717 0.04815 -0.00795 0.03634 -0.00886 0.02454 C -0.00925 0.02037 -0.00977 0.0118 -0.00977 0.01204 C -0.00925 -0.00023 -0.01003 -0.0044 -0.00795 -0.01296 C -0.00769 -0.01412 -0.0073 -0.01505 -0.00691 -0.01597 C -0.00664 -0.01713 -0.00638 -0.01829 -0.00625 -0.01945 C -0.00586 -0.02083 -0.00586 -0.02176 -0.00547 -0.02292 C -0.00534 -0.02315 -0.00521 -0.02338 -0.00508 -0.02361 L -0.00508 -0.02338 " pathEditMode="relative" rAng="0" ptsTypes="AAAAAAAAAAAAAAAAAAAAAAAAAAAAAAAAAAAAAAAA">
                                          <p:cBhvr>
                                            <p:cTn id="31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3" y="835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33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3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4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267629" y="277906"/>
            <a:ext cx="11719932" cy="630131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8508379" y="5617827"/>
            <a:ext cx="3650669" cy="1240173"/>
          </a:xfrm>
          <a:prstGeom prst="rect">
            <a:avLst/>
          </a:prstGeom>
        </p:spPr>
      </p:pic>
      <p:grpSp>
        <p:nvGrpSpPr>
          <p:cNvPr id="48" name="Google Shape;4386;p6">
            <a:extLst>
              <a:ext uri="{FF2B5EF4-FFF2-40B4-BE49-F238E27FC236}">
                <a16:creationId xmlns:a16="http://schemas.microsoft.com/office/drawing/2014/main" id="{78D08DBC-4EEA-4C5E-A9F2-C4D16BD307AD}"/>
              </a:ext>
            </a:extLst>
          </p:cNvPr>
          <p:cNvGrpSpPr/>
          <p:nvPr/>
        </p:nvGrpSpPr>
        <p:grpSpPr>
          <a:xfrm>
            <a:off x="918877" y="558775"/>
            <a:ext cx="1890378" cy="614083"/>
            <a:chOff x="1183343" y="1464304"/>
            <a:chExt cx="1890378" cy="614083"/>
          </a:xfrm>
        </p:grpSpPr>
        <p:sp>
          <p:nvSpPr>
            <p:cNvPr id="49" name="Google Shape;4387;p6">
              <a:extLst>
                <a:ext uri="{FF2B5EF4-FFF2-40B4-BE49-F238E27FC236}">
                  <a16:creationId xmlns:a16="http://schemas.microsoft.com/office/drawing/2014/main" id="{43A4DD9C-D921-47DE-80E2-4426ADC9EB39}"/>
                </a:ext>
              </a:extLst>
            </p:cNvPr>
            <p:cNvSpPr txBox="1"/>
            <p:nvPr/>
          </p:nvSpPr>
          <p:spPr>
            <a:xfrm>
              <a:off x="1804763" y="1493652"/>
              <a:ext cx="1268958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32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Số ?</a:t>
              </a:r>
              <a:endParaRPr sz="20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4388;p6">
              <a:extLst>
                <a:ext uri="{FF2B5EF4-FFF2-40B4-BE49-F238E27FC236}">
                  <a16:creationId xmlns:a16="http://schemas.microsoft.com/office/drawing/2014/main" id="{983D0298-F1B3-4C63-BC99-9893608C38AE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6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1864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" name="Google Shape;4391;p6">
            <a:extLst>
              <a:ext uri="{FF2B5EF4-FFF2-40B4-BE49-F238E27FC236}">
                <a16:creationId xmlns:a16="http://schemas.microsoft.com/office/drawing/2014/main" id="{6FD6C63A-C573-4679-BEEB-40C5BDF0004A}"/>
              </a:ext>
            </a:extLst>
          </p:cNvPr>
          <p:cNvSpPr txBox="1"/>
          <p:nvPr/>
        </p:nvSpPr>
        <p:spPr>
          <a:xfrm>
            <a:off x="661910" y="1273322"/>
            <a:ext cx="11304117" cy="646290"/>
          </a:xfrm>
          <a:prstGeom prst="rect">
            <a:avLst/>
          </a:prstGeom>
          <a:solidFill>
            <a:srgbClr val="F5EF97">
              <a:lumMod val="75000"/>
            </a:srgbClr>
          </a:solidFill>
          <a:ln>
            <a:noFill/>
          </a:ln>
          <a:effectLst>
            <a:softEdge rad="63500"/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Mẫu:  4 km + 3 km = 7 km      25 km – 10 km = 15 km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" name="Google Shape;4392;p6">
            <a:extLst>
              <a:ext uri="{FF2B5EF4-FFF2-40B4-BE49-F238E27FC236}">
                <a16:creationId xmlns:a16="http://schemas.microsoft.com/office/drawing/2014/main" id="{2364BD94-7C6E-4CE1-B2D1-9BFC27809167}"/>
              </a:ext>
            </a:extLst>
          </p:cNvPr>
          <p:cNvGrpSpPr/>
          <p:nvPr/>
        </p:nvGrpSpPr>
        <p:grpSpPr>
          <a:xfrm>
            <a:off x="1996227" y="2475776"/>
            <a:ext cx="9134228" cy="1200288"/>
            <a:chOff x="2096652" y="1880109"/>
            <a:chExt cx="9134228" cy="1200288"/>
          </a:xfrm>
        </p:grpSpPr>
        <p:sp>
          <p:nvSpPr>
            <p:cNvPr id="55" name="Google Shape;4393;p6">
              <a:extLst>
                <a:ext uri="{FF2B5EF4-FFF2-40B4-BE49-F238E27FC236}">
                  <a16:creationId xmlns:a16="http://schemas.microsoft.com/office/drawing/2014/main" id="{9FA1A846-4E42-4145-9C4F-FFE174572B12}"/>
                </a:ext>
              </a:extLst>
            </p:cNvPr>
            <p:cNvSpPr txBox="1"/>
            <p:nvPr/>
          </p:nvSpPr>
          <p:spPr>
            <a:xfrm>
              <a:off x="2096652" y="1880109"/>
              <a:ext cx="9134228" cy="1200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8 km + 9 km =         km</a:t>
              </a: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4394;p6">
              <a:extLst>
                <a:ext uri="{FF2B5EF4-FFF2-40B4-BE49-F238E27FC236}">
                  <a16:creationId xmlns:a16="http://schemas.microsoft.com/office/drawing/2014/main" id="{F259E70F-3513-4EEA-AD7F-B943F718BFDD}"/>
                </a:ext>
              </a:extLst>
            </p:cNvPr>
            <p:cNvSpPr/>
            <p:nvPr/>
          </p:nvSpPr>
          <p:spPr>
            <a:xfrm>
              <a:off x="5168618" y="2285730"/>
              <a:ext cx="1012726" cy="58688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" name="Google Shape;4395;p6">
            <a:extLst>
              <a:ext uri="{FF2B5EF4-FFF2-40B4-BE49-F238E27FC236}">
                <a16:creationId xmlns:a16="http://schemas.microsoft.com/office/drawing/2014/main" id="{C43A24CE-DBE5-48CC-9860-E9D365BD4180}"/>
              </a:ext>
            </a:extLst>
          </p:cNvPr>
          <p:cNvSpPr/>
          <p:nvPr/>
        </p:nvSpPr>
        <p:spPr>
          <a:xfrm>
            <a:off x="5191931" y="2881397"/>
            <a:ext cx="765250" cy="58688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softEdge rad="12700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17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8" name="Google Shape;4392;p6">
            <a:extLst>
              <a:ext uri="{FF2B5EF4-FFF2-40B4-BE49-F238E27FC236}">
                <a16:creationId xmlns:a16="http://schemas.microsoft.com/office/drawing/2014/main" id="{48DE4798-E545-4947-B5E2-9C8BC72C8F86}"/>
              </a:ext>
            </a:extLst>
          </p:cNvPr>
          <p:cNvGrpSpPr/>
          <p:nvPr/>
        </p:nvGrpSpPr>
        <p:grpSpPr>
          <a:xfrm>
            <a:off x="1996227" y="3768973"/>
            <a:ext cx="9717552" cy="1200288"/>
            <a:chOff x="2096652" y="1880109"/>
            <a:chExt cx="9691222" cy="1200288"/>
          </a:xfrm>
        </p:grpSpPr>
        <p:sp>
          <p:nvSpPr>
            <p:cNvPr id="69" name="Google Shape;4393;p6">
              <a:extLst>
                <a:ext uri="{FF2B5EF4-FFF2-40B4-BE49-F238E27FC236}">
                  <a16:creationId xmlns:a16="http://schemas.microsoft.com/office/drawing/2014/main" id="{981BF088-2EF1-4F7F-948E-686C30B83629}"/>
                </a:ext>
              </a:extLst>
            </p:cNvPr>
            <p:cNvSpPr txBox="1"/>
            <p:nvPr/>
          </p:nvSpPr>
          <p:spPr>
            <a:xfrm>
              <a:off x="2096652" y="1880109"/>
              <a:ext cx="9691222" cy="1200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32 km – 14 km =         km</a:t>
              </a: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4394;p6">
              <a:extLst>
                <a:ext uri="{FF2B5EF4-FFF2-40B4-BE49-F238E27FC236}">
                  <a16:creationId xmlns:a16="http://schemas.microsoft.com/office/drawing/2014/main" id="{15B49FB9-F7BF-4B43-A1A2-A1EFE695882F}"/>
                </a:ext>
              </a:extLst>
            </p:cNvPr>
            <p:cNvSpPr/>
            <p:nvPr/>
          </p:nvSpPr>
          <p:spPr>
            <a:xfrm>
              <a:off x="5638666" y="2238434"/>
              <a:ext cx="1012726" cy="58688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6" name="Google Shape;4395;p6">
            <a:extLst>
              <a:ext uri="{FF2B5EF4-FFF2-40B4-BE49-F238E27FC236}">
                <a16:creationId xmlns:a16="http://schemas.microsoft.com/office/drawing/2014/main" id="{306BD3C7-46C7-4B6E-9165-44CC8EBD92BB}"/>
              </a:ext>
            </a:extLst>
          </p:cNvPr>
          <p:cNvSpPr/>
          <p:nvPr/>
        </p:nvSpPr>
        <p:spPr>
          <a:xfrm>
            <a:off x="5672977" y="4127297"/>
            <a:ext cx="765250" cy="58688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softEdge rad="12700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18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5963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7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24535" y="280416"/>
            <a:ext cx="11683929" cy="6419601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5" name="Google Shape;4386;p6">
            <a:extLst>
              <a:ext uri="{FF2B5EF4-FFF2-40B4-BE49-F238E27FC236}">
                <a16:creationId xmlns:a16="http://schemas.microsoft.com/office/drawing/2014/main" id="{BD364FEB-1EC7-4CCE-A5C1-2E5733239D71}"/>
              </a:ext>
            </a:extLst>
          </p:cNvPr>
          <p:cNvGrpSpPr/>
          <p:nvPr/>
        </p:nvGrpSpPr>
        <p:grpSpPr>
          <a:xfrm>
            <a:off x="427449" y="349026"/>
            <a:ext cx="10979106" cy="1077178"/>
            <a:chOff x="1234174" y="1493652"/>
            <a:chExt cx="11549693" cy="1077178"/>
          </a:xfrm>
        </p:grpSpPr>
        <p:sp>
          <p:nvSpPr>
            <p:cNvPr id="6" name="Google Shape;4387;p6">
              <a:extLst>
                <a:ext uri="{FF2B5EF4-FFF2-40B4-BE49-F238E27FC236}">
                  <a16:creationId xmlns:a16="http://schemas.microsoft.com/office/drawing/2014/main" id="{0EA896D0-9918-45C5-898B-017A4DEB8A69}"/>
                </a:ext>
              </a:extLst>
            </p:cNvPr>
            <p:cNvSpPr txBox="1"/>
            <p:nvPr/>
          </p:nvSpPr>
          <p:spPr>
            <a:xfrm>
              <a:off x="1804762" y="1493652"/>
              <a:ext cx="10979105" cy="1077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>
                <a:buClr>
                  <a:srgbClr val="000000"/>
                </a:buClr>
                <a:buFont typeface="Arial"/>
                <a:buNone/>
              </a:pPr>
              <a:r>
                <a:rPr lang="vi-VN" sz="3200" kern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Biết chiều dài đoạn đường bộ từ Hà Nội đến một số tỉnh như sau:</a:t>
              </a:r>
              <a:endParaRPr lang="vi-VN" sz="20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" name="Google Shape;4388;p6">
              <a:extLst>
                <a:ext uri="{FF2B5EF4-FFF2-40B4-BE49-F238E27FC236}">
                  <a16:creationId xmlns:a16="http://schemas.microsoft.com/office/drawing/2014/main" id="{D6233A4E-BD17-4576-9D26-7D2F0F6B420E}"/>
                </a:ext>
              </a:extLst>
            </p:cNvPr>
            <p:cNvSpPr/>
            <p:nvPr/>
          </p:nvSpPr>
          <p:spPr>
            <a:xfrm>
              <a:off x="1234174" y="171734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6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1864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9" name="Google Shape;4574;p20">
            <a:extLst>
              <a:ext uri="{FF2B5EF4-FFF2-40B4-BE49-F238E27FC236}">
                <a16:creationId xmlns:a16="http://schemas.microsoft.com/office/drawing/2014/main" id="{9DEF702B-5183-4A9A-A368-41BD98DD46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0577540"/>
              </p:ext>
            </p:extLst>
          </p:nvPr>
        </p:nvGraphicFramePr>
        <p:xfrm>
          <a:off x="3361906" y="1187685"/>
          <a:ext cx="5438025" cy="33698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27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8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56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solidFill>
                            <a:schemeClr val="dk1"/>
                          </a:solidFill>
                        </a:rPr>
                        <a:t>Đoạn đường bộ</a:t>
                      </a:r>
                      <a:endParaRPr sz="2400"/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solidFill>
                            <a:schemeClr val="dk1"/>
                          </a:solidFill>
                        </a:rPr>
                        <a:t>Chiều dài</a:t>
                      </a:r>
                      <a:endParaRPr sz="2000"/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Hà Nội – Hà Nam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54 km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00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Hà Nội – Thái Bình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106 km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63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Hà Nội – Cao Bằng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240 km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33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Hà Nội – Lạng Sơn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155 km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Google Shape;4387;p6">
            <a:extLst>
              <a:ext uri="{FF2B5EF4-FFF2-40B4-BE49-F238E27FC236}">
                <a16:creationId xmlns:a16="http://schemas.microsoft.com/office/drawing/2014/main" id="{AEA9CA72-6AA3-482D-A878-EB4CF95241E4}"/>
              </a:ext>
            </a:extLst>
          </p:cNvPr>
          <p:cNvSpPr txBox="1"/>
          <p:nvPr/>
        </p:nvSpPr>
        <p:spPr>
          <a:xfrm>
            <a:off x="998036" y="4762394"/>
            <a:ext cx="10979105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 algn="just">
              <a:buClr>
                <a:srgbClr val="000000"/>
              </a:buClr>
              <a:buFont typeface="Arial"/>
              <a:buAutoNum type="alphaLcParenR"/>
            </a:pP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tỉnh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trên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tỉnh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xa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Hà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Nội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nhất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tỉnh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gần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Hà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Nội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nhất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 </a:t>
            </a:r>
            <a:endParaRPr lang="en-US" sz="4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457200" algn="just">
              <a:buClr>
                <a:srgbClr val="000000"/>
              </a:buClr>
              <a:buFont typeface="Arial"/>
              <a:buAutoNum type="alphaLcParenR"/>
            </a:pP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tỉnh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trên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đường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bộ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Hà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Nội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đến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những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tỉnh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dài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hơn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100 km?</a:t>
            </a:r>
            <a:endParaRPr lang="vi-VN" sz="28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71F86AE-E7E4-4066-A846-5ACF822DE276}"/>
              </a:ext>
            </a:extLst>
          </p:cNvPr>
          <p:cNvGrpSpPr/>
          <p:nvPr/>
        </p:nvGrpSpPr>
        <p:grpSpPr>
          <a:xfrm>
            <a:off x="8680449" y="2172049"/>
            <a:ext cx="3511551" cy="1639591"/>
            <a:chOff x="5876916" y="975793"/>
            <a:chExt cx="4684259" cy="215452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0799F13-6594-42B7-A0F9-F504CC4A7AA6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5" name="图片 2" descr="2">
                <a:extLst>
                  <a:ext uri="{FF2B5EF4-FFF2-40B4-BE49-F238E27FC236}">
                    <a16:creationId xmlns:a16="http://schemas.microsoft.com/office/drawing/2014/main" id="{76C94FFC-10C6-4194-A4DC-D6D5F63CFB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</p:spPr>
          </p:pic>
          <p:pic>
            <p:nvPicPr>
              <p:cNvPr id="16" name="图片 1" descr="1">
                <a:extLst>
                  <a:ext uri="{FF2B5EF4-FFF2-40B4-BE49-F238E27FC236}">
                    <a16:creationId xmlns:a16="http://schemas.microsoft.com/office/drawing/2014/main" id="{5172367D-9B99-4063-B5A0-455F717395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</p:spPr>
          </p:pic>
          <p:pic>
            <p:nvPicPr>
              <p:cNvPr id="17" name="图片 2" descr="3">
                <a:extLst>
                  <a:ext uri="{FF2B5EF4-FFF2-40B4-BE49-F238E27FC236}">
                    <a16:creationId xmlns:a16="http://schemas.microsoft.com/office/drawing/2014/main" id="{FE825CFF-843F-4271-896A-F376F1B55B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</p:spPr>
          </p:pic>
        </p:grpSp>
        <p:sp>
          <p:nvSpPr>
            <p:cNvPr id="14" name="Rounded Rectangle 29">
              <a:extLst>
                <a:ext uri="{FF2B5EF4-FFF2-40B4-BE49-F238E27FC236}">
                  <a16:creationId xmlns:a16="http://schemas.microsoft.com/office/drawing/2014/main" id="{45A80516-5420-4D98-835B-59AA393E6A74}"/>
                </a:ext>
              </a:extLst>
            </p:cNvPr>
            <p:cNvSpPr/>
            <p:nvPr/>
          </p:nvSpPr>
          <p:spPr>
            <a:xfrm>
              <a:off x="6025155" y="2356296"/>
              <a:ext cx="4536020" cy="774020"/>
            </a:xfrm>
            <a:prstGeom prst="round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Thảo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luận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nhóm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8917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24535" y="165924"/>
            <a:ext cx="11683929" cy="653409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8" name="Google Shape;4388;p6">
            <a:extLst>
              <a:ext uri="{FF2B5EF4-FFF2-40B4-BE49-F238E27FC236}">
                <a16:creationId xmlns:a16="http://schemas.microsoft.com/office/drawing/2014/main" id="{5A541EC7-0CF7-42F3-A6C1-F33D9DE57E2D}"/>
              </a:ext>
            </a:extLst>
          </p:cNvPr>
          <p:cNvSpPr/>
          <p:nvPr/>
        </p:nvSpPr>
        <p:spPr>
          <a:xfrm>
            <a:off x="937339" y="447269"/>
            <a:ext cx="570588" cy="570588"/>
          </a:xfrm>
          <a:prstGeom prst="ellipse">
            <a:avLst/>
          </a:prstGeom>
          <a:solidFill>
            <a:srgbClr val="AA26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aphicFrame>
        <p:nvGraphicFramePr>
          <p:cNvPr id="19" name="Google Shape;4574;p20">
            <a:extLst>
              <a:ext uri="{FF2B5EF4-FFF2-40B4-BE49-F238E27FC236}">
                <a16:creationId xmlns:a16="http://schemas.microsoft.com/office/drawing/2014/main" id="{7DC2028B-B7E0-401C-A264-EE9C6798A2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9145050"/>
              </p:ext>
            </p:extLst>
          </p:nvPr>
        </p:nvGraphicFramePr>
        <p:xfrm>
          <a:off x="3361906" y="264602"/>
          <a:ext cx="5438025" cy="33698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27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8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56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solidFill>
                            <a:schemeClr val="dk1"/>
                          </a:solidFill>
                        </a:rPr>
                        <a:t>Đoạn đường bộ</a:t>
                      </a:r>
                      <a:endParaRPr sz="2400"/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solidFill>
                            <a:schemeClr val="dk1"/>
                          </a:solidFill>
                        </a:rPr>
                        <a:t>Chiều dài</a:t>
                      </a:r>
                      <a:endParaRPr sz="2000"/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Hà Nội – Hà Nam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54 km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00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Hà Nội – Thái Bình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106 km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63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Hà Nội – Cao Bằng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240 km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33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Hà Nội – Lạng Sơn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155 km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0" name="Google Shape;4387;p6">
            <a:extLst>
              <a:ext uri="{FF2B5EF4-FFF2-40B4-BE49-F238E27FC236}">
                <a16:creationId xmlns:a16="http://schemas.microsoft.com/office/drawing/2014/main" id="{54AD1A55-7A5B-4B26-90EE-A4221FF29C39}"/>
              </a:ext>
            </a:extLst>
          </p:cNvPr>
          <p:cNvSpPr txBox="1"/>
          <p:nvPr/>
        </p:nvSpPr>
        <p:spPr>
          <a:xfrm>
            <a:off x="1057996" y="3780506"/>
            <a:ext cx="1067482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 algn="just">
              <a:buClr>
                <a:srgbClr val="000000"/>
              </a:buClr>
              <a:buFont typeface="Arial"/>
              <a:buAutoNum type="alphaLcParenR"/>
            </a:pPr>
            <a:r>
              <a:rPr lang="en-US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Trong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tỉnh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trên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tỉnh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nào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xa Hà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Nội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nhất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tỉnh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nào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gần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Hà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Nội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nhất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 </a:t>
            </a:r>
          </a:p>
          <a:p>
            <a:pPr marL="457200" indent="-457200" algn="just">
              <a:buClr>
                <a:srgbClr val="000000"/>
              </a:buClr>
              <a:buFont typeface="Arial"/>
              <a:buAutoNum type="alphaLcParenR"/>
            </a:pPr>
            <a:endParaRPr lang="en-US" sz="2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457200" algn="just">
              <a:buClr>
                <a:srgbClr val="000000"/>
              </a:buClr>
              <a:buFont typeface="Arial"/>
              <a:buAutoNum type="alphaLcParenR"/>
            </a:pPr>
            <a:endParaRPr lang="en-US" sz="2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457200" algn="just">
              <a:buClr>
                <a:srgbClr val="000000"/>
              </a:buClr>
              <a:buFont typeface="Arial"/>
              <a:buAutoNum type="alphaLcParenR"/>
            </a:pPr>
            <a:r>
              <a:rPr lang="en-US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Trong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tỉnh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trên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đường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bộ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từ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Hà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Nội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đến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những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tỉnh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nào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dài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hơn</a:t>
            </a:r>
            <a:r>
              <a:rPr lang="en-US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100 km?</a:t>
            </a:r>
            <a:endParaRPr lang="vi-VN" sz="2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4576;p20">
            <a:extLst>
              <a:ext uri="{FF2B5EF4-FFF2-40B4-BE49-F238E27FC236}">
                <a16:creationId xmlns:a16="http://schemas.microsoft.com/office/drawing/2014/main" id="{5829B047-5A84-4604-9156-D2BF17DC876F}"/>
              </a:ext>
            </a:extLst>
          </p:cNvPr>
          <p:cNvSpPr txBox="1"/>
          <p:nvPr/>
        </p:nvSpPr>
        <p:spPr>
          <a:xfrm>
            <a:off x="1530884" y="4324718"/>
            <a:ext cx="10251384" cy="513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14000"/>
              </a:lnSpc>
              <a:buClr>
                <a:srgbClr val="FF0000"/>
              </a:buClr>
              <a:buSzPts val="2400"/>
              <a:buFont typeface="Arial"/>
              <a:buNone/>
            </a:pPr>
            <a:r>
              <a:rPr lang="en-US" sz="24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Trong </a:t>
            </a:r>
            <a:r>
              <a:rPr lang="en-US" sz="24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24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tỉnh</a:t>
            </a:r>
            <a:r>
              <a:rPr lang="en-US" sz="24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trên</a:t>
            </a:r>
            <a:r>
              <a:rPr lang="en-US" sz="24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, Cao </a:t>
            </a:r>
            <a:r>
              <a:rPr lang="en-US" sz="24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Bằng</a:t>
            </a:r>
            <a:r>
              <a:rPr lang="en-US" sz="24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xa Hà </a:t>
            </a:r>
            <a:r>
              <a:rPr lang="en-US" sz="24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Nội</a:t>
            </a:r>
            <a:r>
              <a:rPr lang="en-US" sz="24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nhất</a:t>
            </a:r>
            <a:r>
              <a:rPr lang="en-US" sz="24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,</a:t>
            </a:r>
            <a:r>
              <a:rPr lang="en-US" sz="1864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Hà Nam </a:t>
            </a:r>
            <a:r>
              <a:rPr lang="en-US" sz="24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gần</a:t>
            </a:r>
            <a:r>
              <a:rPr lang="en-US" sz="24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Hà </a:t>
            </a:r>
            <a:r>
              <a:rPr lang="en-US" sz="24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Nội</a:t>
            </a:r>
            <a:r>
              <a:rPr lang="en-US" sz="24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nhất</a:t>
            </a:r>
            <a:r>
              <a:rPr lang="en-US" sz="24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400" kern="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4576;p20">
            <a:extLst>
              <a:ext uri="{FF2B5EF4-FFF2-40B4-BE49-F238E27FC236}">
                <a16:creationId xmlns:a16="http://schemas.microsoft.com/office/drawing/2014/main" id="{945A6E8C-F946-491D-B784-ECFB71CF5991}"/>
              </a:ext>
            </a:extLst>
          </p:cNvPr>
          <p:cNvSpPr txBox="1"/>
          <p:nvPr/>
        </p:nvSpPr>
        <p:spPr>
          <a:xfrm>
            <a:off x="1530884" y="5757758"/>
            <a:ext cx="10251384" cy="934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14000"/>
              </a:lnSpc>
              <a:buClr>
                <a:srgbClr val="FF0000"/>
              </a:buClr>
              <a:buSzPts val="2400"/>
              <a:buFont typeface="Arial"/>
              <a:buNone/>
            </a:pPr>
            <a:r>
              <a:rPr lang="en-US" sz="24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Trong các tỉnh trên, đường bộ từ Hà Nội đến những tỉnh có chiều dài hơn 100 km là: Hà Nội – Thái Bình; Hà Nội – Cao Bằng; </a:t>
            </a:r>
            <a:r>
              <a:rPr lang="vi-VN" sz="2400" kern="0">
                <a:solidFill>
                  <a:srgbClr val="FF0000"/>
                </a:solidFill>
                <a:cs typeface="Arial"/>
                <a:sym typeface="Arial"/>
              </a:rPr>
              <a:t>H</a:t>
            </a:r>
            <a:r>
              <a:rPr lang="en-US" sz="24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à Nội</a:t>
            </a:r>
            <a:r>
              <a:rPr lang="vi-VN" sz="2400" kern="0">
                <a:solidFill>
                  <a:srgbClr val="FF0000"/>
                </a:solidFill>
                <a:cs typeface="Arial"/>
                <a:sym typeface="Arial"/>
              </a:rPr>
              <a:t> – Lạng Sơn.</a:t>
            </a:r>
          </a:p>
        </p:txBody>
      </p:sp>
    </p:spTree>
    <p:extLst>
      <p:ext uri="{BB962C8B-B14F-4D97-AF65-F5344CB8AC3E}">
        <p14:creationId xmlns:p14="http://schemas.microsoft.com/office/powerpoint/2010/main" val="3685034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24535" y="165924"/>
            <a:ext cx="11683929" cy="653409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8" name="Google Shape;4386;p6">
            <a:extLst>
              <a:ext uri="{FF2B5EF4-FFF2-40B4-BE49-F238E27FC236}">
                <a16:creationId xmlns:a16="http://schemas.microsoft.com/office/drawing/2014/main" id="{4FD5860C-507C-46AD-A1E2-66684B98B776}"/>
              </a:ext>
            </a:extLst>
          </p:cNvPr>
          <p:cNvGrpSpPr/>
          <p:nvPr/>
        </p:nvGrpSpPr>
        <p:grpSpPr>
          <a:xfrm>
            <a:off x="892547" y="288482"/>
            <a:ext cx="8943455" cy="584735"/>
            <a:chOff x="1699273" y="1433108"/>
            <a:chExt cx="8943455" cy="584735"/>
          </a:xfrm>
        </p:grpSpPr>
        <p:sp>
          <p:nvSpPr>
            <p:cNvPr id="9" name="Google Shape;4387;p6">
              <a:extLst>
                <a:ext uri="{FF2B5EF4-FFF2-40B4-BE49-F238E27FC236}">
                  <a16:creationId xmlns:a16="http://schemas.microsoft.com/office/drawing/2014/main" id="{407C4FE3-1D4D-4B50-8759-DA760901FF2A}"/>
                </a:ext>
              </a:extLst>
            </p:cNvPr>
            <p:cNvSpPr txBox="1"/>
            <p:nvPr/>
          </p:nvSpPr>
          <p:spPr>
            <a:xfrm>
              <a:off x="2230065" y="1433108"/>
              <a:ext cx="841266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3200" b="1" kern="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Cóc</a:t>
              </a:r>
              <a:r>
                <a:rPr lang="en-US" sz="3200" b="1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kiện</a:t>
              </a:r>
              <a:r>
                <a:rPr lang="en-US" sz="3200" b="1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Trời</a:t>
              </a:r>
              <a:r>
                <a:rPr lang="en-US" sz="3200" b="1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2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4388;p6">
              <a:extLst>
                <a:ext uri="{FF2B5EF4-FFF2-40B4-BE49-F238E27FC236}">
                  <a16:creationId xmlns:a16="http://schemas.microsoft.com/office/drawing/2014/main" id="{D5280B84-CB33-4851-9C29-A3BC416572F0}"/>
                </a:ext>
              </a:extLst>
            </p:cNvPr>
            <p:cNvSpPr/>
            <p:nvPr/>
          </p:nvSpPr>
          <p:spPr>
            <a:xfrm>
              <a:off x="1699273" y="1433108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600" b="1" kern="0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  <a:t>4</a:t>
              </a: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" name="Google Shape;4587;p21">
            <a:extLst>
              <a:ext uri="{FF2B5EF4-FFF2-40B4-BE49-F238E27FC236}">
                <a16:creationId xmlns:a16="http://schemas.microsoft.com/office/drawing/2014/main" id="{0A0557C2-34B7-4972-A65E-341DC5BDEBD5}"/>
              </a:ext>
            </a:extLst>
          </p:cNvPr>
          <p:cNvSpPr/>
          <p:nvPr/>
        </p:nvSpPr>
        <p:spPr>
          <a:xfrm>
            <a:off x="486363" y="890266"/>
            <a:ext cx="11675475" cy="289691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14000"/>
              </a:lnSpc>
              <a:buClr>
                <a:srgbClr val="000000"/>
              </a:buClr>
              <a:buFont typeface="Arial"/>
              <a:buNone/>
            </a:pPr>
            <a:r>
              <a:rPr lang="en-US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Hành trình cóc lên Thiên Đình kiện Trời làm mưa cứu muôn loại được cho như sau:</a:t>
            </a: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just">
              <a:lnSpc>
                <a:spcPct val="114000"/>
              </a:lnSpc>
              <a:buClr>
                <a:srgbClr val="000000"/>
              </a:buClr>
              <a:buFont typeface="Arial"/>
              <a:buNone/>
            </a:pPr>
            <a:r>
              <a:rPr lang="en-US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Cóc đi 28 km thì gặp cua. Cóc và cua đi thêm 36 km nữa thì gặp hổ và gấu. </a:t>
            </a: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just">
              <a:lnSpc>
                <a:spcPct val="114000"/>
              </a:lnSpc>
              <a:buClr>
                <a:srgbClr val="000000"/>
              </a:buClr>
              <a:buFont typeface="Arial"/>
              <a:buNone/>
            </a:pPr>
            <a:r>
              <a:rPr lang="en-US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Cóc, cua, hổ và gấu đi thêm 46 km nữa thì gặp ong mật và cáo. Hỏi:</a:t>
            </a: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just">
              <a:lnSpc>
                <a:spcPct val="114000"/>
              </a:lnSpc>
              <a:buClr>
                <a:srgbClr val="000000"/>
              </a:buClr>
              <a:buFont typeface="Arial"/>
              <a:buNone/>
            </a:pPr>
            <a:r>
              <a:rPr lang="en-US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a) Cóc đi bao nhiêu ki-lô-mét thì gặp hổ và gấu?</a:t>
            </a: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just">
              <a:lnSpc>
                <a:spcPct val="114000"/>
              </a:lnSpc>
              <a:buClr>
                <a:srgbClr val="000000"/>
              </a:buClr>
              <a:buFont typeface="Arial"/>
              <a:buNone/>
            </a:pPr>
            <a:r>
              <a:rPr lang="en-US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b) Tính từ chỗ gặp cua, cóc đi bao nhiêu ki-lô-mét thì gặp ong mật và cáo?</a:t>
            </a: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4589;p21">
            <a:extLst>
              <a:ext uri="{FF2B5EF4-FFF2-40B4-BE49-F238E27FC236}">
                <a16:creationId xmlns:a16="http://schemas.microsoft.com/office/drawing/2014/main" id="{A8923D71-20F2-4EE6-B3A0-FAC491E2457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20816"/>
          <a:stretch/>
        </p:blipFill>
        <p:spPr>
          <a:xfrm>
            <a:off x="3614492" y="3764635"/>
            <a:ext cx="5312469" cy="30933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7596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24535" y="165924"/>
            <a:ext cx="11683929" cy="653409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8" name="Google Shape;4386;p6">
            <a:extLst>
              <a:ext uri="{FF2B5EF4-FFF2-40B4-BE49-F238E27FC236}">
                <a16:creationId xmlns:a16="http://schemas.microsoft.com/office/drawing/2014/main" id="{BDE58176-48F3-41F7-9DC5-04F018FA6BFF}"/>
              </a:ext>
            </a:extLst>
          </p:cNvPr>
          <p:cNvGrpSpPr/>
          <p:nvPr/>
        </p:nvGrpSpPr>
        <p:grpSpPr>
          <a:xfrm>
            <a:off x="376617" y="319678"/>
            <a:ext cx="9034082" cy="614083"/>
            <a:chOff x="1183343" y="1464304"/>
            <a:chExt cx="9034082" cy="614083"/>
          </a:xfrm>
        </p:grpSpPr>
        <p:sp>
          <p:nvSpPr>
            <p:cNvPr id="9" name="Google Shape;4387;p6">
              <a:extLst>
                <a:ext uri="{FF2B5EF4-FFF2-40B4-BE49-F238E27FC236}">
                  <a16:creationId xmlns:a16="http://schemas.microsoft.com/office/drawing/2014/main" id="{4CFAC81F-07B0-4B96-AB59-121AF0416E23}"/>
                </a:ext>
              </a:extLst>
            </p:cNvPr>
            <p:cNvSpPr txBox="1"/>
            <p:nvPr/>
          </p:nvSpPr>
          <p:spPr>
            <a:xfrm>
              <a:off x="1804762" y="1493652"/>
              <a:ext cx="841266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32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Cóc kiện Trời.</a:t>
              </a:r>
              <a:endParaRPr sz="20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4388;p6">
              <a:extLst>
                <a:ext uri="{FF2B5EF4-FFF2-40B4-BE49-F238E27FC236}">
                  <a16:creationId xmlns:a16="http://schemas.microsoft.com/office/drawing/2014/main" id="{99DC3FA8-50A5-49A2-AAD5-0917D62AB6D6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600" b="1" kern="0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  <a:t>4</a:t>
              </a:r>
              <a:endParaRPr sz="186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" name="Google Shape;4587;p21">
            <a:extLst>
              <a:ext uri="{FF2B5EF4-FFF2-40B4-BE49-F238E27FC236}">
                <a16:creationId xmlns:a16="http://schemas.microsoft.com/office/drawing/2014/main" id="{7FDCA6BB-0096-4ECC-9E3A-098E3495AADA}"/>
              </a:ext>
            </a:extLst>
          </p:cNvPr>
          <p:cNvSpPr/>
          <p:nvPr/>
        </p:nvSpPr>
        <p:spPr>
          <a:xfrm>
            <a:off x="998036" y="890266"/>
            <a:ext cx="10964115" cy="64559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14000"/>
              </a:lnSpc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a)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Cóc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đi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bao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nhiêu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ki-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mét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gặp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hổ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gấu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2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4589;p21">
            <a:extLst>
              <a:ext uri="{FF2B5EF4-FFF2-40B4-BE49-F238E27FC236}">
                <a16:creationId xmlns:a16="http://schemas.microsoft.com/office/drawing/2014/main" id="{B414750D-B005-4267-8227-434A987E937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20816"/>
          <a:stretch/>
        </p:blipFill>
        <p:spPr>
          <a:xfrm>
            <a:off x="2651711" y="2053652"/>
            <a:ext cx="7967688" cy="463945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4587;p21">
            <a:extLst>
              <a:ext uri="{FF2B5EF4-FFF2-40B4-BE49-F238E27FC236}">
                <a16:creationId xmlns:a16="http://schemas.microsoft.com/office/drawing/2014/main" id="{58719D67-1540-4380-8FAA-719314BE2AF2}"/>
              </a:ext>
            </a:extLst>
          </p:cNvPr>
          <p:cNvSpPr/>
          <p:nvPr/>
        </p:nvSpPr>
        <p:spPr>
          <a:xfrm>
            <a:off x="944349" y="1522359"/>
            <a:ext cx="10964115" cy="118907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14000"/>
              </a:lnSpc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b)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chỗ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gặp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cua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cóc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đi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bao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nhiêu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ki-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mét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gặp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ong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mật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cáo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2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302D4E7E-A95D-4820-9EAF-A309D0A62C41}"/>
              </a:ext>
            </a:extLst>
          </p:cNvPr>
          <p:cNvSpPr/>
          <p:nvPr/>
        </p:nvSpPr>
        <p:spPr>
          <a:xfrm rot="15698300">
            <a:off x="6374560" y="4058519"/>
            <a:ext cx="497477" cy="4401446"/>
          </a:xfrm>
          <a:prstGeom prst="leftBrace">
            <a:avLst>
              <a:gd name="adj1" fmla="val 16597"/>
              <a:gd name="adj2" fmla="val 53669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D50F7B53-20ED-4190-AC60-1D16A33009D6}"/>
              </a:ext>
            </a:extLst>
          </p:cNvPr>
          <p:cNvSpPr/>
          <p:nvPr/>
        </p:nvSpPr>
        <p:spPr>
          <a:xfrm>
            <a:off x="6900530" y="4306178"/>
            <a:ext cx="1998921" cy="1702751"/>
          </a:xfrm>
          <a:custGeom>
            <a:avLst/>
            <a:gdLst>
              <a:gd name="connsiteX0" fmla="*/ 0 w 1998921"/>
              <a:gd name="connsiteY0" fmla="*/ 1690585 h 1702751"/>
              <a:gd name="connsiteX1" fmla="*/ 606056 w 1998921"/>
              <a:gd name="connsiteY1" fmla="*/ 1679952 h 1702751"/>
              <a:gd name="connsiteX2" fmla="*/ 723014 w 1998921"/>
              <a:gd name="connsiteY2" fmla="*/ 1658687 h 1702751"/>
              <a:gd name="connsiteX3" fmla="*/ 839972 w 1998921"/>
              <a:gd name="connsiteY3" fmla="*/ 1648055 h 1702751"/>
              <a:gd name="connsiteX4" fmla="*/ 988828 w 1998921"/>
              <a:gd name="connsiteY4" fmla="*/ 1616157 h 1702751"/>
              <a:gd name="connsiteX5" fmla="*/ 1212112 w 1998921"/>
              <a:gd name="connsiteY5" fmla="*/ 1594892 h 1702751"/>
              <a:gd name="connsiteX6" fmla="*/ 1318437 w 1998921"/>
              <a:gd name="connsiteY6" fmla="*/ 1562994 h 1702751"/>
              <a:gd name="connsiteX7" fmla="*/ 1371600 w 1998921"/>
              <a:gd name="connsiteY7" fmla="*/ 1552362 h 1702751"/>
              <a:gd name="connsiteX8" fmla="*/ 1467293 w 1998921"/>
              <a:gd name="connsiteY8" fmla="*/ 1520464 h 1702751"/>
              <a:gd name="connsiteX9" fmla="*/ 1552354 w 1998921"/>
              <a:gd name="connsiteY9" fmla="*/ 1509831 h 1702751"/>
              <a:gd name="connsiteX10" fmla="*/ 1616149 w 1998921"/>
              <a:gd name="connsiteY10" fmla="*/ 1499199 h 1702751"/>
              <a:gd name="connsiteX11" fmla="*/ 1796903 w 1998921"/>
              <a:gd name="connsiteY11" fmla="*/ 1477934 h 1702751"/>
              <a:gd name="connsiteX12" fmla="*/ 1850065 w 1998921"/>
              <a:gd name="connsiteY12" fmla="*/ 1414138 h 1702751"/>
              <a:gd name="connsiteX13" fmla="*/ 1871330 w 1998921"/>
              <a:gd name="connsiteY13" fmla="*/ 1371608 h 1702751"/>
              <a:gd name="connsiteX14" fmla="*/ 1924493 w 1998921"/>
              <a:gd name="connsiteY14" fmla="*/ 1286548 h 1702751"/>
              <a:gd name="connsiteX15" fmla="*/ 1945758 w 1998921"/>
              <a:gd name="connsiteY15" fmla="*/ 1201487 h 1702751"/>
              <a:gd name="connsiteX16" fmla="*/ 1998921 w 1998921"/>
              <a:gd name="connsiteY16" fmla="*/ 999469 h 1702751"/>
              <a:gd name="connsiteX17" fmla="*/ 1967023 w 1998921"/>
              <a:gd name="connsiteY17" fmla="*/ 680492 h 1702751"/>
              <a:gd name="connsiteX18" fmla="*/ 1935126 w 1998921"/>
              <a:gd name="connsiteY18" fmla="*/ 584799 h 1702751"/>
              <a:gd name="connsiteX19" fmla="*/ 1892596 w 1998921"/>
              <a:gd name="connsiteY19" fmla="*/ 574166 h 1702751"/>
              <a:gd name="connsiteX20" fmla="*/ 1860698 w 1998921"/>
              <a:gd name="connsiteY20" fmla="*/ 563534 h 1702751"/>
              <a:gd name="connsiteX21" fmla="*/ 1786270 w 1998921"/>
              <a:gd name="connsiteY21" fmla="*/ 489106 h 1702751"/>
              <a:gd name="connsiteX22" fmla="*/ 1743740 w 1998921"/>
              <a:gd name="connsiteY22" fmla="*/ 446575 h 1702751"/>
              <a:gd name="connsiteX23" fmla="*/ 1690577 w 1998921"/>
              <a:gd name="connsiteY23" fmla="*/ 425310 h 1702751"/>
              <a:gd name="connsiteX24" fmla="*/ 1520456 w 1998921"/>
              <a:gd name="connsiteY24" fmla="*/ 340250 h 1702751"/>
              <a:gd name="connsiteX25" fmla="*/ 1467293 w 1998921"/>
              <a:gd name="connsiteY25" fmla="*/ 318985 h 1702751"/>
              <a:gd name="connsiteX26" fmla="*/ 1339703 w 1998921"/>
              <a:gd name="connsiteY26" fmla="*/ 287087 h 1702751"/>
              <a:gd name="connsiteX27" fmla="*/ 1180214 w 1998921"/>
              <a:gd name="connsiteY27" fmla="*/ 233924 h 1702751"/>
              <a:gd name="connsiteX28" fmla="*/ 1148317 w 1998921"/>
              <a:gd name="connsiteY28" fmla="*/ 212659 h 1702751"/>
              <a:gd name="connsiteX29" fmla="*/ 850605 w 1998921"/>
              <a:gd name="connsiteY29" fmla="*/ 159496 h 1702751"/>
              <a:gd name="connsiteX30" fmla="*/ 797442 w 1998921"/>
              <a:gd name="connsiteY30" fmla="*/ 148864 h 1702751"/>
              <a:gd name="connsiteX31" fmla="*/ 691117 w 1998921"/>
              <a:gd name="connsiteY31" fmla="*/ 116966 h 1702751"/>
              <a:gd name="connsiteX32" fmla="*/ 520996 w 1998921"/>
              <a:gd name="connsiteY32" fmla="*/ 85069 h 1702751"/>
              <a:gd name="connsiteX33" fmla="*/ 414670 w 1998921"/>
              <a:gd name="connsiteY33" fmla="*/ 63803 h 1702751"/>
              <a:gd name="connsiteX34" fmla="*/ 287079 w 1998921"/>
              <a:gd name="connsiteY34" fmla="*/ 42538 h 1702751"/>
              <a:gd name="connsiteX35" fmla="*/ 233917 w 1998921"/>
              <a:gd name="connsiteY35" fmla="*/ 10641 h 1702751"/>
              <a:gd name="connsiteX36" fmla="*/ 170121 w 1998921"/>
              <a:gd name="connsiteY36" fmla="*/ 8 h 1702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998921" h="1702751">
                <a:moveTo>
                  <a:pt x="0" y="1690585"/>
                </a:moveTo>
                <a:cubicBezTo>
                  <a:pt x="294204" y="1708972"/>
                  <a:pt x="167444" y="1707365"/>
                  <a:pt x="606056" y="1679952"/>
                </a:cubicBezTo>
                <a:cubicBezTo>
                  <a:pt x="782941" y="1668897"/>
                  <a:pt x="604864" y="1674440"/>
                  <a:pt x="723014" y="1658687"/>
                </a:cubicBezTo>
                <a:cubicBezTo>
                  <a:pt x="761817" y="1653513"/>
                  <a:pt x="800986" y="1651599"/>
                  <a:pt x="839972" y="1648055"/>
                </a:cubicBezTo>
                <a:cubicBezTo>
                  <a:pt x="917916" y="1625784"/>
                  <a:pt x="908847" y="1624726"/>
                  <a:pt x="988828" y="1616157"/>
                </a:cubicBezTo>
                <a:cubicBezTo>
                  <a:pt x="1063167" y="1608192"/>
                  <a:pt x="1212112" y="1594892"/>
                  <a:pt x="1212112" y="1594892"/>
                </a:cubicBezTo>
                <a:cubicBezTo>
                  <a:pt x="1247554" y="1584259"/>
                  <a:pt x="1282684" y="1572528"/>
                  <a:pt x="1318437" y="1562994"/>
                </a:cubicBezTo>
                <a:cubicBezTo>
                  <a:pt x="1335899" y="1558338"/>
                  <a:pt x="1354223" y="1557327"/>
                  <a:pt x="1371600" y="1552362"/>
                </a:cubicBezTo>
                <a:cubicBezTo>
                  <a:pt x="1403929" y="1543125"/>
                  <a:pt x="1434564" y="1528165"/>
                  <a:pt x="1467293" y="1520464"/>
                </a:cubicBezTo>
                <a:cubicBezTo>
                  <a:pt x="1495108" y="1513919"/>
                  <a:pt x="1524067" y="1513872"/>
                  <a:pt x="1552354" y="1509831"/>
                </a:cubicBezTo>
                <a:cubicBezTo>
                  <a:pt x="1573696" y="1506782"/>
                  <a:pt x="1594772" y="1501987"/>
                  <a:pt x="1616149" y="1499199"/>
                </a:cubicBezTo>
                <a:cubicBezTo>
                  <a:pt x="1676306" y="1491353"/>
                  <a:pt x="1736652" y="1485022"/>
                  <a:pt x="1796903" y="1477934"/>
                </a:cubicBezTo>
                <a:cubicBezTo>
                  <a:pt x="1814624" y="1456669"/>
                  <a:pt x="1834191" y="1436815"/>
                  <a:pt x="1850065" y="1414138"/>
                </a:cubicBezTo>
                <a:cubicBezTo>
                  <a:pt x="1859154" y="1401153"/>
                  <a:pt x="1863344" y="1385299"/>
                  <a:pt x="1871330" y="1371608"/>
                </a:cubicBezTo>
                <a:cubicBezTo>
                  <a:pt x="1888177" y="1342727"/>
                  <a:pt x="1906772" y="1314901"/>
                  <a:pt x="1924493" y="1286548"/>
                </a:cubicBezTo>
                <a:cubicBezTo>
                  <a:pt x="1950502" y="1156509"/>
                  <a:pt x="1921239" y="1291390"/>
                  <a:pt x="1945758" y="1201487"/>
                </a:cubicBezTo>
                <a:cubicBezTo>
                  <a:pt x="1964079" y="1134309"/>
                  <a:pt x="1981200" y="1066808"/>
                  <a:pt x="1998921" y="999469"/>
                </a:cubicBezTo>
                <a:cubicBezTo>
                  <a:pt x="1988288" y="893143"/>
                  <a:pt x="1978823" y="786694"/>
                  <a:pt x="1967023" y="680492"/>
                </a:cubicBezTo>
                <a:cubicBezTo>
                  <a:pt x="1964479" y="657592"/>
                  <a:pt x="1962311" y="602922"/>
                  <a:pt x="1935126" y="584799"/>
                </a:cubicBezTo>
                <a:cubicBezTo>
                  <a:pt x="1922967" y="576693"/>
                  <a:pt x="1906647" y="578180"/>
                  <a:pt x="1892596" y="574166"/>
                </a:cubicBezTo>
                <a:cubicBezTo>
                  <a:pt x="1881819" y="571087"/>
                  <a:pt x="1871331" y="567078"/>
                  <a:pt x="1860698" y="563534"/>
                </a:cubicBezTo>
                <a:cubicBezTo>
                  <a:pt x="1821673" y="504995"/>
                  <a:pt x="1858597" y="553397"/>
                  <a:pt x="1786270" y="489106"/>
                </a:cubicBezTo>
                <a:cubicBezTo>
                  <a:pt x="1771285" y="475786"/>
                  <a:pt x="1760422" y="457696"/>
                  <a:pt x="1743740" y="446575"/>
                </a:cubicBezTo>
                <a:cubicBezTo>
                  <a:pt x="1727859" y="435988"/>
                  <a:pt x="1707809" y="433516"/>
                  <a:pt x="1690577" y="425310"/>
                </a:cubicBezTo>
                <a:cubicBezTo>
                  <a:pt x="1633335" y="398052"/>
                  <a:pt x="1579322" y="363796"/>
                  <a:pt x="1520456" y="340250"/>
                </a:cubicBezTo>
                <a:cubicBezTo>
                  <a:pt x="1502735" y="333162"/>
                  <a:pt x="1485604" y="324370"/>
                  <a:pt x="1467293" y="318985"/>
                </a:cubicBezTo>
                <a:cubicBezTo>
                  <a:pt x="1425235" y="306615"/>
                  <a:pt x="1379764" y="304892"/>
                  <a:pt x="1339703" y="287087"/>
                </a:cubicBezTo>
                <a:cubicBezTo>
                  <a:pt x="1224309" y="235801"/>
                  <a:pt x="1278441" y="250296"/>
                  <a:pt x="1180214" y="233924"/>
                </a:cubicBezTo>
                <a:cubicBezTo>
                  <a:pt x="1169582" y="226836"/>
                  <a:pt x="1160440" y="216700"/>
                  <a:pt x="1148317" y="212659"/>
                </a:cubicBezTo>
                <a:cubicBezTo>
                  <a:pt x="1085819" y="191827"/>
                  <a:pt x="876793" y="164733"/>
                  <a:pt x="850605" y="159496"/>
                </a:cubicBezTo>
                <a:cubicBezTo>
                  <a:pt x="832884" y="155952"/>
                  <a:pt x="814904" y="153520"/>
                  <a:pt x="797442" y="148864"/>
                </a:cubicBezTo>
                <a:cubicBezTo>
                  <a:pt x="761689" y="139330"/>
                  <a:pt x="727172" y="125286"/>
                  <a:pt x="691117" y="116966"/>
                </a:cubicBezTo>
                <a:cubicBezTo>
                  <a:pt x="634899" y="103993"/>
                  <a:pt x="577571" y="96384"/>
                  <a:pt x="520996" y="85069"/>
                </a:cubicBezTo>
                <a:cubicBezTo>
                  <a:pt x="485554" y="77980"/>
                  <a:pt x="450451" y="68914"/>
                  <a:pt x="414670" y="63803"/>
                </a:cubicBezTo>
                <a:cubicBezTo>
                  <a:pt x="322352" y="50615"/>
                  <a:pt x="364816" y="58086"/>
                  <a:pt x="287079" y="42538"/>
                </a:cubicBezTo>
                <a:cubicBezTo>
                  <a:pt x="269358" y="31906"/>
                  <a:pt x="253105" y="18316"/>
                  <a:pt x="233917" y="10641"/>
                </a:cubicBezTo>
                <a:cubicBezTo>
                  <a:pt x="205597" y="-687"/>
                  <a:pt x="193272" y="8"/>
                  <a:pt x="170121" y="8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477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2" grpId="0" animBg="1"/>
      <p:bldP spid="2" grpId="1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13296" y="514351"/>
            <a:ext cx="10639901" cy="3841444"/>
            <a:chOff x="631064" y="1"/>
            <a:chExt cx="10639901" cy="3841444"/>
          </a:xfrm>
        </p:grpSpPr>
        <p:pic>
          <p:nvPicPr>
            <p:cNvPr id="3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76" b="52123"/>
            <a:stretch/>
          </p:blipFill>
          <p:spPr bwMode="auto">
            <a:xfrm>
              <a:off x="631064" y="1"/>
              <a:ext cx="10639901" cy="38414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Connector 3"/>
            <p:cNvCxnSpPr>
              <a:cxnSpLocks/>
            </p:cNvCxnSpPr>
            <p:nvPr/>
          </p:nvCxnSpPr>
          <p:spPr>
            <a:xfrm>
              <a:off x="631064" y="1"/>
              <a:ext cx="0" cy="384144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466741" y="3019936"/>
            <a:ext cx="1104140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vi-VN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Cŉ đi số ki-lô-</a:t>
            </a:r>
            <a:r>
              <a:rPr lang="el-GR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Ε˛</a:t>
            </a:r>
            <a:r>
              <a:rPr lang="vi-VN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t </a:t>
            </a:r>
            <a:r>
              <a:rPr lang="el-GR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κ</a:t>
            </a:r>
            <a:r>
              <a:rPr lang="vi-VN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ì gặp hổ và gấu là:</a:t>
            </a: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610896" y="3758205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en-US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28 + 36 = 64 (km)</a:t>
            </a: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270135" y="698336"/>
            <a:ext cx="10464444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endParaRPr lang="en-US" altLang="en-US" sz="3800" b="1" i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en-US" altLang="en-US" sz="3800" b="1" kern="0" dirty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               </a:t>
            </a:r>
          </a:p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en-US" altLang="en-US" sz="3800" b="1" kern="0" dirty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                                                                                             </a:t>
            </a:r>
          </a:p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en-US" altLang="en-US" sz="3800" b="1" kern="0" dirty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  </a:t>
            </a:r>
          </a:p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  <a:p>
            <a:pPr>
              <a:buClr>
                <a:srgbClr val="000000"/>
              </a:buClr>
              <a:defRPr/>
            </a:pPr>
            <a:r>
              <a:rPr lang="en-US" altLang="en-US" sz="3800" b="1" kern="0" dirty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 </a:t>
            </a:r>
            <a:r>
              <a:rPr lang="en-US" altLang="en-US" sz="3800" b="1" kern="0" dirty="0" err="1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Thứ</a:t>
            </a:r>
            <a:r>
              <a:rPr lang="en-US" altLang="en-US" sz="3800" b="1" kern="0" dirty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 … </a:t>
            </a:r>
            <a:r>
              <a:rPr lang="en-US" altLang="en-US" sz="3800" b="1" kern="0" dirty="0" err="1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wgày</a:t>
            </a:r>
            <a:r>
              <a:rPr lang="en-US" altLang="en-US" sz="3800" b="1" kern="0" dirty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 … </a:t>
            </a:r>
            <a:r>
              <a:rPr lang="en-US" sz="3800" b="1" kern="0" dirty="0" err="1">
                <a:solidFill>
                  <a:srgbClr val="7030A0"/>
                </a:solidFill>
                <a:latin typeface="HP001 4 hàng" pitchFamily="34" charset="0"/>
                <a:ea typeface="Calibri"/>
                <a:cs typeface="Arial"/>
                <a:sym typeface="Arial"/>
              </a:rPr>
              <a:t>Ǉ</a:t>
            </a:r>
            <a:r>
              <a:rPr lang="en-US" altLang="en-US" sz="3800" b="1" kern="0" dirty="0" err="1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háng</a:t>
            </a:r>
            <a:r>
              <a:rPr lang="en-US" altLang="en-US" sz="3800" b="1" kern="0" dirty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 … </a:t>
            </a:r>
            <a:r>
              <a:rPr lang="en-US" altLang="en-US" sz="3800" b="1" kern="0" dirty="0" err="1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wăm</a:t>
            </a:r>
            <a:r>
              <a:rPr lang="en-US" altLang="en-US" sz="3800" b="1" kern="0" dirty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 ….</a:t>
            </a: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762000" y="1564927"/>
            <a:ext cx="102870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en-US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TǨn:     Đề-xi-</a:t>
            </a:r>
            <a:r>
              <a:rPr lang="el-GR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Ε˛</a:t>
            </a:r>
            <a:r>
              <a:rPr lang="en-US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t. Mét. Ki-lô-</a:t>
            </a:r>
            <a:r>
              <a:rPr lang="el-GR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Ε˛</a:t>
            </a:r>
            <a:r>
              <a:rPr lang="en-US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t (Ǉ</a:t>
            </a:r>
            <a:r>
              <a:rPr lang="el-GR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Η</a:t>
            </a:r>
            <a:r>
              <a:rPr lang="en-US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Ğt 2) </a:t>
            </a: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762000" y="2309329"/>
            <a:ext cx="929148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en-US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4. </a:t>
            </a: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4372896" y="2295024"/>
            <a:ext cx="27432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en-US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Bài giải </a:t>
            </a: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1D76A440-0F2B-445F-9203-2075A0A2B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324" y="3023513"/>
            <a:ext cx="929148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en-US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a)</a:t>
            </a: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</p:txBody>
      </p:sp>
      <p:pic>
        <p:nvPicPr>
          <p:cNvPr id="13" name="Google Shape;4589;p21">
            <a:extLst>
              <a:ext uri="{FF2B5EF4-FFF2-40B4-BE49-F238E27FC236}">
                <a16:creationId xmlns:a16="http://schemas.microsoft.com/office/drawing/2014/main" id="{FE5AD291-6BC1-4AE0-8D42-F0F966EBBBC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20816"/>
          <a:stretch/>
        </p:blipFill>
        <p:spPr>
          <a:xfrm>
            <a:off x="15082" y="4355795"/>
            <a:ext cx="4142633" cy="24121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687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9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13296" y="514350"/>
            <a:ext cx="10639901" cy="5810250"/>
            <a:chOff x="631064" y="0"/>
            <a:chExt cx="10639901" cy="5810250"/>
          </a:xfrm>
        </p:grpSpPr>
        <p:pic>
          <p:nvPicPr>
            <p:cNvPr id="3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76" b="27585"/>
            <a:stretch/>
          </p:blipFill>
          <p:spPr bwMode="auto">
            <a:xfrm>
              <a:off x="631064" y="0"/>
              <a:ext cx="10639901" cy="58102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631064" y="1"/>
              <a:ext cx="0" cy="581024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466742" y="833479"/>
            <a:ext cx="10255657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algn="just">
              <a:spcAft>
                <a:spcPts val="750"/>
              </a:spcAft>
              <a:buClr>
                <a:srgbClr val="000000"/>
              </a:buClr>
              <a:defRPr/>
            </a:pPr>
            <a:r>
              <a:rPr lang="vi-VN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Tí</a:t>
            </a:r>
            <a:r>
              <a:rPr lang="el-GR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ζ </a:t>
            </a:r>
            <a:r>
              <a:rPr lang="vi-VN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Ǉừ </a:t>
            </a:r>
            <a:r>
              <a:rPr lang="el-GR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ε</a:t>
            </a:r>
            <a:r>
              <a:rPr lang="vi-VN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ỗ gặp cua, cŉ đi</a:t>
            </a:r>
            <a:r>
              <a:rPr lang="en-US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 số</a:t>
            </a:r>
            <a:r>
              <a:rPr lang="vi-VN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 ki-lô-</a:t>
            </a:r>
            <a:r>
              <a:rPr lang="el-GR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Ε˛</a:t>
            </a:r>
            <a:r>
              <a:rPr lang="vi-VN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t </a:t>
            </a:r>
            <a:r>
              <a:rPr lang="el-GR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κ</a:t>
            </a:r>
            <a:r>
              <a:rPr lang="vi-VN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ì</a:t>
            </a:r>
            <a:r>
              <a:rPr lang="en-US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 </a:t>
            </a:r>
            <a:r>
              <a:rPr lang="vi-VN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gặp</a:t>
            </a:r>
            <a:r>
              <a:rPr lang="en-US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 </a:t>
            </a: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610896" y="2291269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en-US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36 + 46 = 82 (km</a:t>
            </a: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4365189" y="3011117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en-US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    Đáp số: 	a) 64 km</a:t>
            </a: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1D76A440-0F2B-445F-9203-2075A0A2B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784" y="833479"/>
            <a:ext cx="929148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en-US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b)</a:t>
            </a: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</p:txBody>
      </p:sp>
      <p:pic>
        <p:nvPicPr>
          <p:cNvPr id="13" name="Google Shape;4589;p21">
            <a:extLst>
              <a:ext uri="{FF2B5EF4-FFF2-40B4-BE49-F238E27FC236}">
                <a16:creationId xmlns:a16="http://schemas.microsoft.com/office/drawing/2014/main" id="{FE5AD291-6BC1-4AE0-8D42-F0F966EBBBC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20816"/>
          <a:stretch/>
        </p:blipFill>
        <p:spPr>
          <a:xfrm>
            <a:off x="15082" y="4355795"/>
            <a:ext cx="4142633" cy="241218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 Box 2">
            <a:extLst>
              <a:ext uri="{FF2B5EF4-FFF2-40B4-BE49-F238E27FC236}">
                <a16:creationId xmlns:a16="http://schemas.microsoft.com/office/drawing/2014/main" id="{9996B418-26C5-49F3-BBDF-69369D7DD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325" y="1556431"/>
            <a:ext cx="9611081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algn="just">
              <a:spcAft>
                <a:spcPts val="750"/>
              </a:spcAft>
              <a:buClr>
                <a:srgbClr val="000000"/>
              </a:buClr>
              <a:defRPr/>
            </a:pPr>
            <a:r>
              <a:rPr lang="el-GR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Ϊ</a:t>
            </a:r>
            <a:r>
              <a:rPr lang="vi-VN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g jật và cáo</a:t>
            </a:r>
            <a:r>
              <a:rPr lang="en-US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 là:</a:t>
            </a: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9FD71502-1D76-4554-BADC-E983EE445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5189" y="3749059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buClr>
                <a:srgbClr val="000000"/>
              </a:buClr>
              <a:defRPr/>
            </a:pPr>
            <a:r>
              <a:rPr lang="en-US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         	b) 82 ki-lô-</a:t>
            </a:r>
            <a:r>
              <a:rPr lang="el-GR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Ε˛</a:t>
            </a:r>
            <a:r>
              <a:rPr lang="vi-VN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t</a:t>
            </a:r>
            <a:r>
              <a:rPr lang="en-US" altLang="en-US" sz="3800" b="1" kern="0">
                <a:solidFill>
                  <a:srgbClr val="7030A0"/>
                </a:solidFill>
                <a:latin typeface="HP001 4 hàng" pitchFamily="34" charset="0"/>
                <a:cs typeface="Arial"/>
                <a:sym typeface="Arial"/>
              </a:rPr>
              <a:t>.</a:t>
            </a:r>
            <a:endParaRPr lang="en-US" altLang="en-US" sz="3800" b="1" kern="0" dirty="0">
              <a:solidFill>
                <a:srgbClr val="7030A0"/>
              </a:solidFill>
              <a:latin typeface="HP001 4 hàng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11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6494369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4773E53-6382-4FD7-BC85-EDE07DF9DA1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3694" y="362343"/>
            <a:ext cx="1474755" cy="737377"/>
          </a:xfrm>
          <a:prstGeom prst="rect">
            <a:avLst/>
          </a:prstGeom>
        </p:spPr>
      </p:pic>
      <p:sp>
        <p:nvSpPr>
          <p:cNvPr id="42" name="Google Shape;4531;p17">
            <a:extLst>
              <a:ext uri="{FF2B5EF4-FFF2-40B4-BE49-F238E27FC236}">
                <a16:creationId xmlns:a16="http://schemas.microsoft.com/office/drawing/2014/main" id="{C2C8AD19-EDAA-43D4-A514-FD186A63F580}"/>
              </a:ext>
            </a:extLst>
          </p:cNvPr>
          <p:cNvSpPr txBox="1"/>
          <p:nvPr/>
        </p:nvSpPr>
        <p:spPr>
          <a:xfrm>
            <a:off x="5099444" y="465441"/>
            <a:ext cx="258046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Ki- </a:t>
            </a:r>
            <a:r>
              <a:rPr lang="en-US" sz="32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lang="en-US" sz="32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32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mét</a:t>
            </a:r>
            <a:endParaRPr sz="20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3" name="Google Shape;4532;p17">
            <a:extLst>
              <a:ext uri="{FF2B5EF4-FFF2-40B4-BE49-F238E27FC236}">
                <a16:creationId xmlns:a16="http://schemas.microsoft.com/office/drawing/2014/main" id="{B2189A6C-BB51-48B7-81B2-82D4650EE11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t="2038"/>
          <a:stretch/>
        </p:blipFill>
        <p:spPr>
          <a:xfrm>
            <a:off x="1057983" y="1080754"/>
            <a:ext cx="10076033" cy="3273745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0F047EF2-262E-4986-A5EE-E78521BDD0AA}"/>
              </a:ext>
            </a:extLst>
          </p:cNvPr>
          <p:cNvSpPr/>
          <p:nvPr/>
        </p:nvSpPr>
        <p:spPr>
          <a:xfrm>
            <a:off x="9605382" y="810159"/>
            <a:ext cx="914400" cy="914400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29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8287365-557B-4828-8973-A455443E4DA8}"/>
              </a:ext>
            </a:extLst>
          </p:cNvPr>
          <p:cNvSpPr/>
          <p:nvPr/>
        </p:nvSpPr>
        <p:spPr>
          <a:xfrm>
            <a:off x="1872956" y="2821029"/>
            <a:ext cx="914400" cy="914400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30</a:t>
            </a:r>
          </a:p>
        </p:txBody>
      </p:sp>
      <p:sp>
        <p:nvSpPr>
          <p:cNvPr id="47" name="Double Brace 34">
            <a:extLst>
              <a:ext uri="{FF2B5EF4-FFF2-40B4-BE49-F238E27FC236}">
                <a16:creationId xmlns:a16="http://schemas.microsoft.com/office/drawing/2014/main" id="{2DED9C03-9B3A-4FB6-A244-102BB2280C3E}"/>
              </a:ext>
            </a:extLst>
          </p:cNvPr>
          <p:cNvSpPr/>
          <p:nvPr/>
        </p:nvSpPr>
        <p:spPr>
          <a:xfrm rot="4519458">
            <a:off x="5437327" y="-2009600"/>
            <a:ext cx="2011680" cy="8709612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noFill/>
          <a:ln w="381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84DA095-AAAF-4DC0-B6DA-416FFF96C101}"/>
              </a:ext>
            </a:extLst>
          </p:cNvPr>
          <p:cNvSpPr/>
          <p:nvPr/>
        </p:nvSpPr>
        <p:spPr>
          <a:xfrm rot="20494284">
            <a:off x="6248667" y="3423154"/>
            <a:ext cx="1433025" cy="624548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 km</a:t>
            </a:r>
          </a:p>
        </p:txBody>
      </p:sp>
    </p:spTree>
    <p:extLst>
      <p:ext uri="{BB962C8B-B14F-4D97-AF65-F5344CB8AC3E}">
        <p14:creationId xmlns:p14="http://schemas.microsoft.com/office/powerpoint/2010/main" val="2096127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39E7597C-BDDC-E5FA-AA72-21831F12C1AA}"/>
              </a:ext>
            </a:extLst>
          </p:cNvPr>
          <p:cNvSpPr/>
          <p:nvPr/>
        </p:nvSpPr>
        <p:spPr>
          <a:xfrm>
            <a:off x="2143124" y="713144"/>
            <a:ext cx="2220731" cy="2163406"/>
          </a:xfrm>
          <a:custGeom>
            <a:avLst/>
            <a:gdLst/>
            <a:ahLst/>
            <a:cxnLst/>
            <a:rect l="l" t="t" r="r" b="b"/>
            <a:pathLst>
              <a:path w="3929634" h="4114800">
                <a:moveTo>
                  <a:pt x="0" y="0"/>
                </a:moveTo>
                <a:lnTo>
                  <a:pt x="3929634" y="0"/>
                </a:lnTo>
                <a:lnTo>
                  <a:pt x="39296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9CEEF5DA-4E23-EBF3-6F0B-C8F081692C3E}"/>
              </a:ext>
            </a:extLst>
          </p:cNvPr>
          <p:cNvSpPr/>
          <p:nvPr/>
        </p:nvSpPr>
        <p:spPr>
          <a:xfrm>
            <a:off x="5943600" y="609600"/>
            <a:ext cx="4583812" cy="2438400"/>
          </a:xfrm>
          <a:custGeom>
            <a:avLst/>
            <a:gdLst/>
            <a:ahLst/>
            <a:cxnLst/>
            <a:rect l="l" t="t" r="r" b="b"/>
            <a:pathLst>
              <a:path w="6961211" h="3672039">
                <a:moveTo>
                  <a:pt x="0" y="0"/>
                </a:moveTo>
                <a:lnTo>
                  <a:pt x="6961211" y="0"/>
                </a:lnTo>
                <a:lnTo>
                  <a:pt x="6961211" y="3672039"/>
                </a:lnTo>
                <a:lnTo>
                  <a:pt x="0" y="36720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98095DAF-0F73-8AE7-712B-B877353F2300}"/>
              </a:ext>
            </a:extLst>
          </p:cNvPr>
          <p:cNvSpPr/>
          <p:nvPr/>
        </p:nvSpPr>
        <p:spPr>
          <a:xfrm>
            <a:off x="1771650" y="3971924"/>
            <a:ext cx="3050876" cy="2475269"/>
          </a:xfrm>
          <a:custGeom>
            <a:avLst/>
            <a:gdLst/>
            <a:ahLst/>
            <a:cxnLst/>
            <a:rect l="l" t="t" r="r" b="b"/>
            <a:pathLst>
              <a:path w="4540469" h="4114800">
                <a:moveTo>
                  <a:pt x="0" y="0"/>
                </a:moveTo>
                <a:lnTo>
                  <a:pt x="4540469" y="0"/>
                </a:lnTo>
                <a:lnTo>
                  <a:pt x="45404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8812D4D1-4AF6-7140-8620-F2092BFB7311}"/>
              </a:ext>
            </a:extLst>
          </p:cNvPr>
          <p:cNvSpPr/>
          <p:nvPr/>
        </p:nvSpPr>
        <p:spPr>
          <a:xfrm>
            <a:off x="8591550" y="3409950"/>
            <a:ext cx="2915572" cy="3062444"/>
          </a:xfrm>
          <a:custGeom>
            <a:avLst/>
            <a:gdLst/>
            <a:ahLst/>
            <a:cxnLst/>
            <a:rect l="l" t="t" r="r" b="b"/>
            <a:pathLst>
              <a:path w="4083939" h="4114800">
                <a:moveTo>
                  <a:pt x="0" y="0"/>
                </a:moveTo>
                <a:lnTo>
                  <a:pt x="4083939" y="0"/>
                </a:lnTo>
                <a:lnTo>
                  <a:pt x="40839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文本框 18">
            <a:extLst>
              <a:ext uri="{FF2B5EF4-FFF2-40B4-BE49-F238E27FC236}">
                <a16:creationId xmlns:a16="http://schemas.microsoft.com/office/drawing/2014/main" id="{C5EFD309-751E-541F-565C-E4EDEA3E069F}"/>
              </a:ext>
            </a:extLst>
          </p:cNvPr>
          <p:cNvSpPr txBox="1">
            <a:spLocks/>
          </p:cNvSpPr>
          <p:nvPr/>
        </p:nvSpPr>
        <p:spPr>
          <a:xfrm>
            <a:off x="1962150" y="3156481"/>
            <a:ext cx="8239125" cy="784612"/>
          </a:xfrm>
          <a:prstGeom prst="roundRect">
            <a:avLst/>
          </a:prstGeom>
          <a:noFill/>
          <a:ln w="28575">
            <a:solidFill>
              <a:srgbClr val="00ABBA"/>
            </a:solidFill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marR="0" lvl="0" indent="0" algn="ctr" defTabSz="5080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  <a:sym typeface="+mn-lt"/>
              </a:rPr>
              <a:t>Ki-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  <a:sym typeface="+mn-lt"/>
              </a:rPr>
              <a:t>lô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  <a:sym typeface="+mn-lt"/>
              </a:rPr>
              <a:t>-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  <a:sym typeface="+mn-lt"/>
              </a:rPr>
              <a:t>mét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  <a:sym typeface="+mn-lt"/>
              </a:rPr>
              <a:t>là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  <a:sym typeface="+mn-lt"/>
              </a:rPr>
              <a:t>đơn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  <a:sym typeface="+mn-lt"/>
              </a:rPr>
              <a:t>vị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  <a:sym typeface="+mn-lt"/>
              </a:rPr>
              <a:t>đo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  <a:sym typeface="+mn-lt"/>
              </a:rPr>
              <a:t>độ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  <a:sym typeface="+mn-lt"/>
              </a:rPr>
              <a:t>dài</a:t>
            </a:r>
            <a:endParaRPr kumimoji="0" lang="ko-KR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맑은 고딕" panose="020B0503020000020004" pitchFamily="34" charset="-127"/>
              <a:cs typeface="Vogue-ExtraBol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62080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93DA6D-F810-48F0-9535-16DF232A6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" y="-152400"/>
            <a:ext cx="1216183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FF6FAE-DB19-43CB-B178-E3A1A7A853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50" r="99700">
                        <a14:foregroundMark x1="42579" y1="55968" x2="48126" y2="76935"/>
                        <a14:foregroundMark x1="61469" y1="55968" x2="59370" y2="74032"/>
                        <a14:foregroundMark x1="78861" y1="55323" x2="78861" y2="62742"/>
                        <a14:foregroundMark x1="16792" y1="55968" x2="25187" y2="63548"/>
                        <a14:foregroundMark x1="20990" y1="53710" x2="29985" y2="64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924" y="-83747"/>
            <a:ext cx="3590925" cy="19772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63E367-883A-C7A2-F26A-49E63DC05D87}"/>
              </a:ext>
            </a:extLst>
          </p:cNvPr>
          <p:cNvSpPr txBox="1"/>
          <p:nvPr/>
        </p:nvSpPr>
        <p:spPr>
          <a:xfrm>
            <a:off x="5038725" y="114300"/>
            <a:ext cx="2314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Ki-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mét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3D7264-D7A6-D4EB-5D73-663141BCB5E5}"/>
              </a:ext>
            </a:extLst>
          </p:cNvPr>
          <p:cNvSpPr txBox="1"/>
          <p:nvPr/>
        </p:nvSpPr>
        <p:spPr>
          <a:xfrm>
            <a:off x="1200150" y="2286000"/>
            <a:ext cx="979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Ki-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km.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990E24-49FA-F672-FB6B-E9D2126E5D25}"/>
              </a:ext>
            </a:extLst>
          </p:cNvPr>
          <p:cNvSpPr txBox="1"/>
          <p:nvPr/>
        </p:nvSpPr>
        <p:spPr>
          <a:xfrm>
            <a:off x="4324349" y="3352800"/>
            <a:ext cx="6657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 km = 1 000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1 000 m = 1 km</a:t>
            </a:r>
          </a:p>
        </p:txBody>
      </p:sp>
    </p:spTree>
    <p:extLst>
      <p:ext uri="{BB962C8B-B14F-4D97-AF65-F5344CB8AC3E}">
        <p14:creationId xmlns:p14="http://schemas.microsoft.com/office/powerpoint/2010/main" val="124494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BB0A4E-718F-467D-BB2C-8D2EED4A6FCF}"/>
              </a:ext>
            </a:extLst>
          </p:cNvPr>
          <p:cNvSpPr txBox="1"/>
          <p:nvPr/>
        </p:nvSpPr>
        <p:spPr>
          <a:xfrm>
            <a:off x="3276600" y="146458"/>
            <a:ext cx="5591175" cy="707886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BB90997-1366-BD92-FEDD-29ABD1354E5B}"/>
              </a:ext>
            </a:extLst>
          </p:cNvPr>
          <p:cNvSpPr/>
          <p:nvPr/>
        </p:nvSpPr>
        <p:spPr>
          <a:xfrm>
            <a:off x="981074" y="2371725"/>
            <a:ext cx="1857375" cy="800100"/>
          </a:xfrm>
          <a:prstGeom prst="roundRect">
            <a:avLst/>
          </a:prstGeom>
          <a:solidFill>
            <a:srgbClr val="FADAE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Xăng-ti-mét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DB18000-F0F3-C3BD-53A6-79B2520A45C2}"/>
              </a:ext>
            </a:extLst>
          </p:cNvPr>
          <p:cNvCxnSpPr>
            <a:stCxn id="3" idx="3"/>
          </p:cNvCxnSpPr>
          <p:nvPr/>
        </p:nvCxnSpPr>
        <p:spPr>
          <a:xfrm>
            <a:off x="2838449" y="2771775"/>
            <a:ext cx="609601" cy="30480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107D379-AF7C-EBCB-5FD5-1806C927B6C8}"/>
              </a:ext>
            </a:extLst>
          </p:cNvPr>
          <p:cNvSpPr/>
          <p:nvPr/>
        </p:nvSpPr>
        <p:spPr>
          <a:xfrm>
            <a:off x="3467099" y="2695575"/>
            <a:ext cx="1857375" cy="8001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-xi-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mét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dm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D38407F-4C9C-1ACE-D9CD-1B6B3AF03223}"/>
              </a:ext>
            </a:extLst>
          </p:cNvPr>
          <p:cNvCxnSpPr/>
          <p:nvPr/>
        </p:nvCxnSpPr>
        <p:spPr>
          <a:xfrm>
            <a:off x="5333999" y="3162300"/>
            <a:ext cx="609601" cy="30480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2E0FD81-2B38-01CA-5126-81CE52C96859}"/>
              </a:ext>
            </a:extLst>
          </p:cNvPr>
          <p:cNvSpPr/>
          <p:nvPr/>
        </p:nvSpPr>
        <p:spPr>
          <a:xfrm>
            <a:off x="5962649" y="3086100"/>
            <a:ext cx="1857375" cy="8001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Mét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dm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91CEA61-5448-C0AE-D3AA-3A6D529F0CD2}"/>
              </a:ext>
            </a:extLst>
          </p:cNvPr>
          <p:cNvCxnSpPr/>
          <p:nvPr/>
        </p:nvCxnSpPr>
        <p:spPr>
          <a:xfrm>
            <a:off x="7829549" y="3657600"/>
            <a:ext cx="609601" cy="30480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64BDDF6-E5C6-A09E-345C-AF52C14C0CAA}"/>
              </a:ext>
            </a:extLst>
          </p:cNvPr>
          <p:cNvSpPr/>
          <p:nvPr/>
        </p:nvSpPr>
        <p:spPr>
          <a:xfrm>
            <a:off x="8458199" y="3581400"/>
            <a:ext cx="2486026" cy="8001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mét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km</a:t>
            </a:r>
          </a:p>
        </p:txBody>
      </p:sp>
      <p:sp>
        <p:nvSpPr>
          <p:cNvPr id="30" name="Freeform 2">
            <a:extLst>
              <a:ext uri="{FF2B5EF4-FFF2-40B4-BE49-F238E27FC236}">
                <a16:creationId xmlns:a16="http://schemas.microsoft.com/office/drawing/2014/main" id="{51AD0653-F520-8EAD-4DBC-EDB1E42516D5}"/>
              </a:ext>
            </a:extLst>
          </p:cNvPr>
          <p:cNvSpPr/>
          <p:nvPr/>
        </p:nvSpPr>
        <p:spPr>
          <a:xfrm rot="20246150">
            <a:off x="2182550" y="3006419"/>
            <a:ext cx="1435989" cy="1260492"/>
          </a:xfrm>
          <a:custGeom>
            <a:avLst/>
            <a:gdLst/>
            <a:ahLst/>
            <a:cxnLst/>
            <a:rect l="l" t="t" r="r" b="b"/>
            <a:pathLst>
              <a:path w="4053078" h="4114800">
                <a:moveTo>
                  <a:pt x="0" y="0"/>
                </a:moveTo>
                <a:lnTo>
                  <a:pt x="4053078" y="0"/>
                </a:lnTo>
                <a:lnTo>
                  <a:pt x="40530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5033DDE-FFF2-8A70-E8FF-B7B28083F7F4}"/>
              </a:ext>
            </a:extLst>
          </p:cNvPr>
          <p:cNvSpPr txBox="1"/>
          <p:nvPr/>
        </p:nvSpPr>
        <p:spPr>
          <a:xfrm>
            <a:off x="1600200" y="4086225"/>
            <a:ext cx="26955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 dm = 10 cm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 cm = 1 dm</a:t>
            </a:r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5E46BC5B-5C96-5C4A-C0C7-6AD85ED37463}"/>
              </a:ext>
            </a:extLst>
          </p:cNvPr>
          <p:cNvSpPr/>
          <p:nvPr/>
        </p:nvSpPr>
        <p:spPr>
          <a:xfrm rot="20246150" flipH="1" flipV="1">
            <a:off x="5095527" y="2049432"/>
            <a:ext cx="1606992" cy="1180622"/>
          </a:xfrm>
          <a:custGeom>
            <a:avLst/>
            <a:gdLst/>
            <a:ahLst/>
            <a:cxnLst/>
            <a:rect l="l" t="t" r="r" b="b"/>
            <a:pathLst>
              <a:path w="4053078" h="4114800">
                <a:moveTo>
                  <a:pt x="0" y="0"/>
                </a:moveTo>
                <a:lnTo>
                  <a:pt x="4053078" y="0"/>
                </a:lnTo>
                <a:lnTo>
                  <a:pt x="40530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26B1BDD-3472-E05B-9301-A0DDB7AB4DC1}"/>
              </a:ext>
            </a:extLst>
          </p:cNvPr>
          <p:cNvSpPr txBox="1"/>
          <p:nvPr/>
        </p:nvSpPr>
        <p:spPr>
          <a:xfrm>
            <a:off x="5095875" y="1304925"/>
            <a:ext cx="26955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 m = 10 dm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 dm = 1 m</a:t>
            </a:r>
          </a:p>
        </p:txBody>
      </p:sp>
      <p:sp>
        <p:nvSpPr>
          <p:cNvPr id="35" name="Freeform 2">
            <a:extLst>
              <a:ext uri="{FF2B5EF4-FFF2-40B4-BE49-F238E27FC236}">
                <a16:creationId xmlns:a16="http://schemas.microsoft.com/office/drawing/2014/main" id="{90665D99-EBC9-1BEB-F3DD-0624B6A031B5}"/>
              </a:ext>
            </a:extLst>
          </p:cNvPr>
          <p:cNvSpPr/>
          <p:nvPr/>
        </p:nvSpPr>
        <p:spPr>
          <a:xfrm rot="20246150">
            <a:off x="6945050" y="3673169"/>
            <a:ext cx="1435989" cy="1260492"/>
          </a:xfrm>
          <a:custGeom>
            <a:avLst/>
            <a:gdLst/>
            <a:ahLst/>
            <a:cxnLst/>
            <a:rect l="l" t="t" r="r" b="b"/>
            <a:pathLst>
              <a:path w="4053078" h="4114800">
                <a:moveTo>
                  <a:pt x="0" y="0"/>
                </a:moveTo>
                <a:lnTo>
                  <a:pt x="4053078" y="0"/>
                </a:lnTo>
                <a:lnTo>
                  <a:pt x="40530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022DF09-5704-BDFA-FBDC-9FB125657892}"/>
              </a:ext>
            </a:extLst>
          </p:cNvPr>
          <p:cNvSpPr txBox="1"/>
          <p:nvPr/>
        </p:nvSpPr>
        <p:spPr>
          <a:xfrm>
            <a:off x="6362700" y="4752975"/>
            <a:ext cx="26955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 km = 1 000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1 000 m = 1 km</a:t>
            </a:r>
          </a:p>
        </p:txBody>
      </p:sp>
    </p:spTree>
    <p:extLst>
      <p:ext uri="{BB962C8B-B14F-4D97-AF65-F5344CB8AC3E}">
        <p14:creationId xmlns:p14="http://schemas.microsoft.com/office/powerpoint/2010/main" val="2238127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13" grpId="0" animBg="1"/>
      <p:bldP spid="15" grpId="0" animBg="1"/>
      <p:bldP spid="31" grpId="0"/>
      <p:bldP spid="33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F02FE8-6E04-50CB-218D-3708DA2B52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39" y="311841"/>
            <a:ext cx="5934320" cy="6858000"/>
          </a:xfrm>
          <a:prstGeom prst="rect">
            <a:avLst/>
          </a:prstGeom>
        </p:spPr>
      </p:pic>
      <p:pic>
        <p:nvPicPr>
          <p:cNvPr id="3" name="Picture 2" descr="A yellow and blue letters&#10;&#10;AI-generated content may be incorrect.">
            <a:extLst>
              <a:ext uri="{FF2B5EF4-FFF2-40B4-BE49-F238E27FC236}">
                <a16:creationId xmlns:a16="http://schemas.microsoft.com/office/drawing/2014/main" id="{797DE049-AD2F-31FB-9955-A2B1579A10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9884"/>
            <a:ext cx="6985123" cy="243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983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609099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grpSp>
        <p:nvGrpSpPr>
          <p:cNvPr id="12" name="Google Shape;4386;p6">
            <a:extLst>
              <a:ext uri="{FF2B5EF4-FFF2-40B4-BE49-F238E27FC236}">
                <a16:creationId xmlns:a16="http://schemas.microsoft.com/office/drawing/2014/main" id="{C8997C19-DFD6-4100-B6D5-5023866FBBF6}"/>
              </a:ext>
            </a:extLst>
          </p:cNvPr>
          <p:cNvGrpSpPr/>
          <p:nvPr/>
        </p:nvGrpSpPr>
        <p:grpSpPr>
          <a:xfrm>
            <a:off x="761621" y="583935"/>
            <a:ext cx="3207256" cy="707846"/>
            <a:chOff x="1167577" y="1395675"/>
            <a:chExt cx="3207256" cy="707846"/>
          </a:xfrm>
        </p:grpSpPr>
        <p:sp>
          <p:nvSpPr>
            <p:cNvPr id="14" name="Google Shape;4387;p6">
              <a:extLst>
                <a:ext uri="{FF2B5EF4-FFF2-40B4-BE49-F238E27FC236}">
                  <a16:creationId xmlns:a16="http://schemas.microsoft.com/office/drawing/2014/main" id="{78EBF7A5-109B-4133-A28B-A953BD9F184A}"/>
                </a:ext>
              </a:extLst>
            </p:cNvPr>
            <p:cNvSpPr txBox="1"/>
            <p:nvPr/>
          </p:nvSpPr>
          <p:spPr>
            <a:xfrm>
              <a:off x="1804762" y="1395675"/>
              <a:ext cx="2570071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a) Số ?</a:t>
              </a: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4388;p6">
              <a:extLst>
                <a:ext uri="{FF2B5EF4-FFF2-40B4-BE49-F238E27FC236}">
                  <a16:creationId xmlns:a16="http://schemas.microsoft.com/office/drawing/2014/main" id="{A6CB9199-8D0A-4259-8E45-9D050D520C63}"/>
                </a:ext>
              </a:extLst>
            </p:cNvPr>
            <p:cNvSpPr/>
            <p:nvPr/>
          </p:nvSpPr>
          <p:spPr>
            <a:xfrm>
              <a:off x="1167577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66DB25F-2864-4196-9816-6B4A1A9D0819}"/>
              </a:ext>
            </a:extLst>
          </p:cNvPr>
          <p:cNvGrpSpPr/>
          <p:nvPr/>
        </p:nvGrpSpPr>
        <p:grpSpPr>
          <a:xfrm>
            <a:off x="1398806" y="1515352"/>
            <a:ext cx="5400265" cy="707846"/>
            <a:chOff x="1398807" y="1832168"/>
            <a:chExt cx="5400265" cy="707846"/>
          </a:xfrm>
        </p:grpSpPr>
        <p:sp>
          <p:nvSpPr>
            <p:cNvPr id="21" name="Google Shape;4387;p6">
              <a:extLst>
                <a:ext uri="{FF2B5EF4-FFF2-40B4-BE49-F238E27FC236}">
                  <a16:creationId xmlns:a16="http://schemas.microsoft.com/office/drawing/2014/main" id="{ED6F61F0-C9AF-4A41-A8F5-D22E7A5B6F82}"/>
                </a:ext>
              </a:extLst>
            </p:cNvPr>
            <p:cNvSpPr txBox="1"/>
            <p:nvPr/>
          </p:nvSpPr>
          <p:spPr>
            <a:xfrm>
              <a:off x="1398807" y="1862946"/>
              <a:ext cx="5400265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 km =           m</a:t>
              </a: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4394;p6">
              <a:extLst>
                <a:ext uri="{FF2B5EF4-FFF2-40B4-BE49-F238E27FC236}">
                  <a16:creationId xmlns:a16="http://schemas.microsoft.com/office/drawing/2014/main" id="{2E27AB31-E624-4471-ABA0-53E7AD06D525}"/>
                </a:ext>
              </a:extLst>
            </p:cNvPr>
            <p:cNvSpPr/>
            <p:nvPr/>
          </p:nvSpPr>
          <p:spPr>
            <a:xfrm>
              <a:off x="3018678" y="1832168"/>
              <a:ext cx="1096123" cy="70784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4398D-BBD0-4185-A3EA-D13118709512}"/>
              </a:ext>
            </a:extLst>
          </p:cNvPr>
          <p:cNvGrpSpPr/>
          <p:nvPr/>
        </p:nvGrpSpPr>
        <p:grpSpPr>
          <a:xfrm>
            <a:off x="5989137" y="1484574"/>
            <a:ext cx="5744540" cy="707846"/>
            <a:chOff x="1054532" y="1801390"/>
            <a:chExt cx="5744540" cy="707846"/>
          </a:xfrm>
        </p:grpSpPr>
        <p:sp>
          <p:nvSpPr>
            <p:cNvPr id="24" name="Google Shape;4387;p6">
              <a:extLst>
                <a:ext uri="{FF2B5EF4-FFF2-40B4-BE49-F238E27FC236}">
                  <a16:creationId xmlns:a16="http://schemas.microsoft.com/office/drawing/2014/main" id="{EEFB66F2-3280-48D3-B58A-4F3E6043245F}"/>
                </a:ext>
              </a:extLst>
            </p:cNvPr>
            <p:cNvSpPr txBox="1"/>
            <p:nvPr/>
          </p:nvSpPr>
          <p:spPr>
            <a:xfrm>
              <a:off x="1398807" y="1862946"/>
              <a:ext cx="5400265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      m = 1 km</a:t>
              </a: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394;p6">
              <a:extLst>
                <a:ext uri="{FF2B5EF4-FFF2-40B4-BE49-F238E27FC236}">
                  <a16:creationId xmlns:a16="http://schemas.microsoft.com/office/drawing/2014/main" id="{8A73E85E-68C2-46C5-A8B6-DEA75717B421}"/>
                </a:ext>
              </a:extLst>
            </p:cNvPr>
            <p:cNvSpPr/>
            <p:nvPr/>
          </p:nvSpPr>
          <p:spPr>
            <a:xfrm>
              <a:off x="1054532" y="1801390"/>
              <a:ext cx="1166794" cy="70784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7" name="Google Shape;4387;p6">
            <a:extLst>
              <a:ext uri="{FF2B5EF4-FFF2-40B4-BE49-F238E27FC236}">
                <a16:creationId xmlns:a16="http://schemas.microsoft.com/office/drawing/2014/main" id="{99317A3F-29E4-49FF-B1E9-15E84D957C26}"/>
              </a:ext>
            </a:extLst>
          </p:cNvPr>
          <p:cNvSpPr txBox="1"/>
          <p:nvPr/>
        </p:nvSpPr>
        <p:spPr>
          <a:xfrm>
            <a:off x="1398806" y="3010911"/>
            <a:ext cx="1192305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b) Chọn câu trả lời thích hợp.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Quãng đường từ nhà Mai đến trường dài khoảng: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4387;p6">
            <a:extLst>
              <a:ext uri="{FF2B5EF4-FFF2-40B4-BE49-F238E27FC236}">
                <a16:creationId xmlns:a16="http://schemas.microsoft.com/office/drawing/2014/main" id="{0B980A27-FF27-4929-9232-629997AC182D}"/>
              </a:ext>
            </a:extLst>
          </p:cNvPr>
          <p:cNvSpPr txBox="1"/>
          <p:nvPr/>
        </p:nvSpPr>
        <p:spPr>
          <a:xfrm>
            <a:off x="1332209" y="4602280"/>
            <a:ext cx="1192305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A. 2 dm			B. 2 m			C. 2 km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4269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609099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095F5941-CC11-4A51-B9C2-431F1B775E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5499" y="676909"/>
            <a:ext cx="3797144" cy="5292989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25665DBF-978F-46E6-BAFA-94076628E2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13493" y="3901966"/>
            <a:ext cx="2128409" cy="215199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FFCB545-FF58-49C7-86C5-4D71A3C44665}"/>
              </a:ext>
            </a:extLst>
          </p:cNvPr>
          <p:cNvGrpSpPr/>
          <p:nvPr/>
        </p:nvGrpSpPr>
        <p:grpSpPr>
          <a:xfrm>
            <a:off x="4614530" y="977462"/>
            <a:ext cx="5895815" cy="2268931"/>
            <a:chOff x="5747965" y="977462"/>
            <a:chExt cx="4762380" cy="2268931"/>
          </a:xfrm>
        </p:grpSpPr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643C4F41-5608-4F5F-97F5-3FB8FD4B766D}"/>
                </a:ext>
              </a:extLst>
            </p:cNvPr>
            <p:cNvSpPr/>
            <p:nvPr/>
          </p:nvSpPr>
          <p:spPr>
            <a:xfrm>
              <a:off x="5747965" y="977462"/>
              <a:ext cx="4762380" cy="2268931"/>
            </a:xfrm>
            <a:prstGeom prst="wedgeRoundRectCallout">
              <a:avLst>
                <a:gd name="adj1" fmla="val 20896"/>
                <a:gd name="adj2" fmla="val 81842"/>
                <a:gd name="adj3" fmla="val 16667"/>
              </a:avLst>
            </a:prstGeom>
            <a:solidFill>
              <a:srgbClr val="FEE2D7"/>
            </a:solidFill>
            <a:ln w="12700" cap="flat" cmpd="sng" algn="ctr">
              <a:solidFill>
                <a:srgbClr val="FEE2D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E7D4290-C1CA-4DA6-92C4-2643F95E37C0}"/>
                </a:ext>
              </a:extLst>
            </p:cNvPr>
            <p:cNvSpPr txBox="1"/>
            <p:nvPr/>
          </p:nvSpPr>
          <p:spPr>
            <a:xfrm>
              <a:off x="5811952" y="999624"/>
              <a:ext cx="4634405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GẤU TRÚC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xuống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cấp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chỗ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gấu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thập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sửa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ấy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0014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70840" y="277906"/>
            <a:ext cx="11450320" cy="609099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4C66E4F4-155B-4BE1-BCD0-0AC1643AFD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84567" y="5051988"/>
            <a:ext cx="1835269" cy="1855604"/>
          </a:xfrm>
          <a:prstGeom prst="rect">
            <a:avLst/>
          </a:prstGeom>
        </p:spPr>
      </p:pic>
      <p:pic>
        <p:nvPicPr>
          <p:cNvPr id="29" name="PA_图片 1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774FBC2-96B6-4645-A713-E9363370D8AD}"/>
              </a:ext>
            </a:extLst>
          </p:cNvPr>
          <p:cNvSpPr/>
          <p:nvPr/>
        </p:nvSpPr>
        <p:spPr>
          <a:xfrm>
            <a:off x="8651295" y="4498585"/>
            <a:ext cx="674557" cy="674557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2" name="Google Shape;4386;p6">
            <a:extLst>
              <a:ext uri="{FF2B5EF4-FFF2-40B4-BE49-F238E27FC236}">
                <a16:creationId xmlns:a16="http://schemas.microsoft.com/office/drawing/2014/main" id="{C8997C19-DFD6-4100-B6D5-5023866FBBF6}"/>
              </a:ext>
            </a:extLst>
          </p:cNvPr>
          <p:cNvGrpSpPr/>
          <p:nvPr/>
        </p:nvGrpSpPr>
        <p:grpSpPr>
          <a:xfrm>
            <a:off x="761621" y="583935"/>
            <a:ext cx="3207256" cy="707846"/>
            <a:chOff x="1167577" y="1395675"/>
            <a:chExt cx="3207256" cy="707846"/>
          </a:xfrm>
        </p:grpSpPr>
        <p:sp>
          <p:nvSpPr>
            <p:cNvPr id="14" name="Google Shape;4387;p6">
              <a:extLst>
                <a:ext uri="{FF2B5EF4-FFF2-40B4-BE49-F238E27FC236}">
                  <a16:creationId xmlns:a16="http://schemas.microsoft.com/office/drawing/2014/main" id="{78EBF7A5-109B-4133-A28B-A953BD9F184A}"/>
                </a:ext>
              </a:extLst>
            </p:cNvPr>
            <p:cNvSpPr txBox="1"/>
            <p:nvPr/>
          </p:nvSpPr>
          <p:spPr>
            <a:xfrm>
              <a:off x="1804762" y="1395675"/>
              <a:ext cx="2570071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a) </a:t>
              </a:r>
              <a:r>
                <a:rPr lang="en-US" sz="4000" kern="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Số</a:t>
              </a:r>
              <a:r>
                <a:rPr lang="en-US" sz="40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?</a:t>
              </a:r>
              <a:endParaRPr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4388;p6">
              <a:extLst>
                <a:ext uri="{FF2B5EF4-FFF2-40B4-BE49-F238E27FC236}">
                  <a16:creationId xmlns:a16="http://schemas.microsoft.com/office/drawing/2014/main" id="{A6CB9199-8D0A-4259-8E45-9D050D520C63}"/>
                </a:ext>
              </a:extLst>
            </p:cNvPr>
            <p:cNvSpPr/>
            <p:nvPr/>
          </p:nvSpPr>
          <p:spPr>
            <a:xfrm>
              <a:off x="1167577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4000" b="1"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20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66DB25F-2864-4196-9816-6B4A1A9D0819}"/>
              </a:ext>
            </a:extLst>
          </p:cNvPr>
          <p:cNvGrpSpPr/>
          <p:nvPr/>
        </p:nvGrpSpPr>
        <p:grpSpPr>
          <a:xfrm>
            <a:off x="1398806" y="1515352"/>
            <a:ext cx="5400265" cy="707846"/>
            <a:chOff x="1398807" y="1832168"/>
            <a:chExt cx="5400265" cy="707846"/>
          </a:xfrm>
        </p:grpSpPr>
        <p:sp>
          <p:nvSpPr>
            <p:cNvPr id="21" name="Google Shape;4387;p6">
              <a:extLst>
                <a:ext uri="{FF2B5EF4-FFF2-40B4-BE49-F238E27FC236}">
                  <a16:creationId xmlns:a16="http://schemas.microsoft.com/office/drawing/2014/main" id="{ED6F61F0-C9AF-4A41-A8F5-D22E7A5B6F82}"/>
                </a:ext>
              </a:extLst>
            </p:cNvPr>
            <p:cNvSpPr txBox="1"/>
            <p:nvPr/>
          </p:nvSpPr>
          <p:spPr>
            <a:xfrm>
              <a:off x="1398807" y="1862946"/>
              <a:ext cx="5400265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 km =           m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394;p6">
              <a:extLst>
                <a:ext uri="{FF2B5EF4-FFF2-40B4-BE49-F238E27FC236}">
                  <a16:creationId xmlns:a16="http://schemas.microsoft.com/office/drawing/2014/main" id="{2E27AB31-E624-4471-ABA0-53E7AD06D525}"/>
                </a:ext>
              </a:extLst>
            </p:cNvPr>
            <p:cNvSpPr/>
            <p:nvPr/>
          </p:nvSpPr>
          <p:spPr>
            <a:xfrm>
              <a:off x="3018678" y="1832168"/>
              <a:ext cx="1096123" cy="70784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4398D-BBD0-4185-A3EA-D13118709512}"/>
              </a:ext>
            </a:extLst>
          </p:cNvPr>
          <p:cNvGrpSpPr/>
          <p:nvPr/>
        </p:nvGrpSpPr>
        <p:grpSpPr>
          <a:xfrm>
            <a:off x="5989137" y="1484574"/>
            <a:ext cx="5744540" cy="707846"/>
            <a:chOff x="1054532" y="1801390"/>
            <a:chExt cx="5744540" cy="707846"/>
          </a:xfrm>
        </p:grpSpPr>
        <p:sp>
          <p:nvSpPr>
            <p:cNvPr id="24" name="Google Shape;4387;p6">
              <a:extLst>
                <a:ext uri="{FF2B5EF4-FFF2-40B4-BE49-F238E27FC236}">
                  <a16:creationId xmlns:a16="http://schemas.microsoft.com/office/drawing/2014/main" id="{EEFB66F2-3280-48D3-B58A-4F3E6043245F}"/>
                </a:ext>
              </a:extLst>
            </p:cNvPr>
            <p:cNvSpPr txBox="1"/>
            <p:nvPr/>
          </p:nvSpPr>
          <p:spPr>
            <a:xfrm>
              <a:off x="1398807" y="1862946"/>
              <a:ext cx="5400265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      m = 1 km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394;p6">
              <a:extLst>
                <a:ext uri="{FF2B5EF4-FFF2-40B4-BE49-F238E27FC236}">
                  <a16:creationId xmlns:a16="http://schemas.microsoft.com/office/drawing/2014/main" id="{8A73E85E-68C2-46C5-A8B6-DEA75717B421}"/>
                </a:ext>
              </a:extLst>
            </p:cNvPr>
            <p:cNvSpPr/>
            <p:nvPr/>
          </p:nvSpPr>
          <p:spPr>
            <a:xfrm>
              <a:off x="1054532" y="1801390"/>
              <a:ext cx="1166794" cy="70784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" name="Google Shape;4387;p6">
            <a:extLst>
              <a:ext uri="{FF2B5EF4-FFF2-40B4-BE49-F238E27FC236}">
                <a16:creationId xmlns:a16="http://schemas.microsoft.com/office/drawing/2014/main" id="{99317A3F-29E4-49FF-B1E9-15E84D957C26}"/>
              </a:ext>
            </a:extLst>
          </p:cNvPr>
          <p:cNvSpPr txBox="1"/>
          <p:nvPr/>
        </p:nvSpPr>
        <p:spPr>
          <a:xfrm>
            <a:off x="1398806" y="3010911"/>
            <a:ext cx="1192305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b)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Chọn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câu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trả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lời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thích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hợp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Quãng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đường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từ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nhà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Mai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đến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trường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dài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khoảng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</a:t>
            </a:r>
            <a:endParaRPr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4387;p6">
            <a:extLst>
              <a:ext uri="{FF2B5EF4-FFF2-40B4-BE49-F238E27FC236}">
                <a16:creationId xmlns:a16="http://schemas.microsoft.com/office/drawing/2014/main" id="{0B980A27-FF27-4929-9232-629997AC182D}"/>
              </a:ext>
            </a:extLst>
          </p:cNvPr>
          <p:cNvSpPr txBox="1"/>
          <p:nvPr/>
        </p:nvSpPr>
        <p:spPr>
          <a:xfrm>
            <a:off x="1398806" y="4498585"/>
            <a:ext cx="1192305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6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A. 2 dm			B. 2 m			C. 2 km</a:t>
            </a:r>
            <a:endParaRPr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4394;p6">
            <a:extLst>
              <a:ext uri="{FF2B5EF4-FFF2-40B4-BE49-F238E27FC236}">
                <a16:creationId xmlns:a16="http://schemas.microsoft.com/office/drawing/2014/main" id="{EF3FF12D-C9BD-4255-BDC1-D7241FE55045}"/>
              </a:ext>
            </a:extLst>
          </p:cNvPr>
          <p:cNvSpPr/>
          <p:nvPr/>
        </p:nvSpPr>
        <p:spPr>
          <a:xfrm>
            <a:off x="2987145" y="1515352"/>
            <a:ext cx="1166795" cy="70784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softEdge rad="6350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100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4394;p6">
            <a:extLst>
              <a:ext uri="{FF2B5EF4-FFF2-40B4-BE49-F238E27FC236}">
                <a16:creationId xmlns:a16="http://schemas.microsoft.com/office/drawing/2014/main" id="{31014106-AA17-4CC3-BD67-C67E58D07EB4}"/>
              </a:ext>
            </a:extLst>
          </p:cNvPr>
          <p:cNvSpPr/>
          <p:nvPr/>
        </p:nvSpPr>
        <p:spPr>
          <a:xfrm>
            <a:off x="5966477" y="1516106"/>
            <a:ext cx="1166795" cy="70784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softEdge rad="6350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100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4" name="Picture 4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9804492-4375-4652-A1B8-29A13677E4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04431">
            <a:off x="4715189" y="1508512"/>
            <a:ext cx="628240" cy="628240"/>
          </a:xfrm>
          <a:prstGeom prst="rect">
            <a:avLst/>
          </a:prstGeom>
        </p:spPr>
      </p:pic>
      <p:pic>
        <p:nvPicPr>
          <p:cNvPr id="45" name="Picture 44" descr="Icon&#10;&#10;Description automatically generated">
            <a:extLst>
              <a:ext uri="{FF2B5EF4-FFF2-40B4-BE49-F238E27FC236}">
                <a16:creationId xmlns:a16="http://schemas.microsoft.com/office/drawing/2014/main" id="{7F85B193-40B6-4D8A-9D71-7A799CBAF6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6409">
            <a:off x="10294146" y="4476170"/>
            <a:ext cx="558718" cy="558718"/>
          </a:xfrm>
          <a:prstGeom prst="rect">
            <a:avLst/>
          </a:prstGeom>
        </p:spPr>
      </p:pic>
      <p:pic>
        <p:nvPicPr>
          <p:cNvPr id="46" name="Picture 2" descr="Icon miễn phí bức tường tường">
            <a:extLst>
              <a:ext uri="{FF2B5EF4-FFF2-40B4-BE49-F238E27FC236}">
                <a16:creationId xmlns:a16="http://schemas.microsoft.com/office/drawing/2014/main" id="{F4AAB1AD-D1CF-4ED4-8BCD-B330E9016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852" y="1559670"/>
            <a:ext cx="607087" cy="60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714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5.55112E-17 0.00069 L 0.01706 -0.00695 C 0.02435 -0.00996 0.03125 -0.0169 0.03867 -0.0176 C 0.05482 -0.02061 0.07135 -0.02037 0.08763 -0.02061 C 0.12396 -0.0169 0.16068 -0.01829 0.19688 -0.00695 C 0.20456 -0.00486 0.21055 0.01064 0.21758 0.01875 C 0.22344 0.02546 0.22956 0.03009 0.23555 0.0368 C 0.24505 0.04768 0.25391 0.06296 0.26367 0.07314 C 0.27135 0.08102 0.27917 0.08449 0.28711 0.09166 C 0.29219 0.09583 0.29727 0.10139 0.30234 0.10578 C 0.30677 0.10995 0.3112 0.11203 0.31523 0.11666 C 0.31992 0.12268 0.32383 0.13217 0.32813 0.13889 C 0.34583 0.16551 0.3418 0.15416 0.35911 0.18588 C 0.36888 0.20439 0.36237 0.19722 0.37188 0.21852 C 0.38021 0.2375 0.38997 0.25208 0.39779 0.27361 C 0.40547 0.29514 0.4151 0.3206 0.42214 0.34606 C 0.42513 0.3581 0.42813 0.37083 0.43112 0.3831 C 0.43828 0.48356 0.42839 0.35602 0.43867 0.45139 C 0.43971 0.45949 0.43932 0.46875 0.43997 0.47685 C 0.44063 0.48217 0.44245 0.48634 0.44271 0.49166 C 0.44323 0.50648 0.44271 0.5206 0.44271 0.53611 L 0.44271 0.5368 " pathEditMode="relative" rAng="0" ptsTypes="AAAAAAAAAAAAAAAAAAAAAAA">
                                      <p:cBhvr>
                                        <p:cTn id="1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8" y="25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721 0.14375 L -0.77721 0.14398 C -0.68802 0.15787 -0.59153 0.17129 -0.52005 0.18703 C -0.47721 0.19653 -0.45937 0.20856 -0.42721 0.21921 C -0.39505 0.22801 -0.35573 0.23634 -0.32721 0.24537 C -0.29505 0.25509 -0.28437 0.26528 -0.24856 0.27453 C -0.21289 0.28518 -0.16289 0.29421 -0.1164 0.30393 C -0.08789 0.31736 -0.04505 0.33078 -0.03424 0.34444 C -0.02356 0.38264 -0.0164 0.4206 -0.00221 0.45833 C 0.00495 0.46528 0.0086 0.47222 0.02292 0.47847 C 0.0336 0.48449 0.04427 0.49051 0.0586 0.49606 C 0.06576 0.50208 0.06927 0.5081 0.0836 0.51366 C 0.08711 0.52153 0.1086 0.52916 0.11576 0.53703 C 0.12644 0.54491 0.12644 0.55278 0.13008 0.56065 C 0.12644 0.58078 0.12644 0.60116 0.11576 0.62176 C 0.1086 0.63611 0.09792 0.66574 0.09792 0.6662 L 0.09792 0.66574 " pathEditMode="relative" rAng="0" ptsTypes="AAAAAAAAAAAAAAAAA">
                                      <p:cBhvr>
                                        <p:cTn id="2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65" y="26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2.5E-6 -0.00116 C 0.00442 0.00949 0.00885 0.01273 0.01302 0.02731 C 0.02187 0.0588 0.03021 0.10092 0.0388 0.13819 C 0.0401 0.14329 0.04127 0.15162 0.04258 0.15463 C 0.04505 0.15995 0.04752 0.16366 0.05 0.1713 C 0.06263 0.20833 0.05247 0.19305 0.06263 0.20393 C 0.06901 0.24167 0.06354 0.2162 0.07109 0.23194 C 0.07734 0.24491 0.07187 0.24236 0.07617 0.24236 L 0.07617 0.24167 " pathEditMode="relative" rAng="0" ptsTypes="AAAAAAAAA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120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0" grpId="0" animBg="1"/>
      <p:bldP spid="3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795</Words>
  <Application>Microsoft Office PowerPoint</Application>
  <PresentationFormat>Widescreen</PresentationFormat>
  <Paragraphs>136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8" baseType="lpstr">
      <vt:lpstr>等线</vt:lpstr>
      <vt:lpstr>Anaheim</vt:lpstr>
      <vt:lpstr>Annie Use Your Telescope</vt:lpstr>
      <vt:lpstr>Arial</vt:lpstr>
      <vt:lpstr>Barlow Condensed</vt:lpstr>
      <vt:lpstr>Barriecito</vt:lpstr>
      <vt:lpstr>Boogaloo</vt:lpstr>
      <vt:lpstr>Calibri</vt:lpstr>
      <vt:lpstr>Cambria</vt:lpstr>
      <vt:lpstr>Dekko</vt:lpstr>
      <vt:lpstr>Exo</vt:lpstr>
      <vt:lpstr>HP001 4 hàng</vt:lpstr>
      <vt:lpstr>Lato</vt:lpstr>
      <vt:lpstr>Open Sans</vt:lpstr>
      <vt:lpstr>RocknRoll One</vt:lpstr>
      <vt:lpstr>Times New Roman</vt:lpstr>
      <vt:lpstr>字魂59号-创粗黑</vt:lpstr>
      <vt:lpstr>1_Office 主题​​</vt:lpstr>
      <vt:lpstr>Math Subject for Middle School - 7th Grade: Ratio, Proportion and Percent by Slidesgo</vt:lpstr>
      <vt:lpstr>3_Office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28</cp:revision>
  <dcterms:created xsi:type="dcterms:W3CDTF">2022-03-06T09:09:23Z</dcterms:created>
  <dcterms:modified xsi:type="dcterms:W3CDTF">2026-04-13T04:43:48Z</dcterms:modified>
</cp:coreProperties>
</file>