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AB252E-2535-9887-0CF1-F8C1D872D6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44D215-A8E0-F7F3-B7BD-5CDCDC2A3B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7B98E2-1D51-0C1D-65AB-9D3BD520F4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9C128-0695-407B-BF65-2CB7D8D42613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41E6D6-9B15-982A-6C4B-A341C211A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6CBBDC-4073-2B8F-BECF-BABFE51F1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BD1FA-231C-4013-AD9A-2C7896F318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536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E1D562-2A4D-46A9-AB0E-D0FC1BCC4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595753-BF59-1279-FE90-C555BD4273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7D1FD8-7174-6CCF-570A-094D0ABFB4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9C128-0695-407B-BF65-2CB7D8D42613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C67F3E-D217-B399-9FAF-3B04C60CC6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6D933A-6D13-4962-2FD6-83D7F899B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BD1FA-231C-4013-AD9A-2C7896F318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9731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9ED3C5B-C95B-6D98-DB2A-8DA0EB3D6E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006F20-B85A-0F42-9B71-7438790646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F47D29-A61E-E8F9-79E1-22CD8FE2D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9C128-0695-407B-BF65-2CB7D8D42613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33D8E9-4CF6-5E57-1E00-D10F430C0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BCDC0F-418E-193B-A042-EC9FABCA6C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BD1FA-231C-4013-AD9A-2C7896F318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85AEFB-AFAE-6E03-6D8F-58F8B251E0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5D0F32-2015-134F-79E9-44673ABFDD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13CC24-0755-68EF-B2C3-890D7F8BC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9C128-0695-407B-BF65-2CB7D8D42613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A62F51-6BE5-64CC-D0A9-F786A92981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37291C-64C8-1F85-7536-C61A79BA51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BD1FA-231C-4013-AD9A-2C7896F318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256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F14062-7EB3-E832-7684-BBA8E4B621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8A6678-8D0D-09B3-EA2C-45BE65DE73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CB5AC9-4907-3C02-B16A-3176F5E2B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9C128-0695-407B-BF65-2CB7D8D42613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2FB420-F8C0-FD19-399E-5EFA04E7D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940231-035D-FCF0-BB03-1CD511FBA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BD1FA-231C-4013-AD9A-2C7896F318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79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299CDF-B9B1-CCFA-B44D-8FE05B7020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2F16C9-A065-2B6D-B908-8B4E0B1463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7DDAD6-6132-A483-BA63-496F118CC3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A7B2BD-902B-BDAB-69EF-D56BB57910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9C128-0695-407B-BF65-2CB7D8D42613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EC8A32-87F9-E795-4C88-BE5FBD886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5BEC17-A841-7906-1238-4A9D2FF9B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BD1FA-231C-4013-AD9A-2C7896F318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955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6D0E50-955B-240F-72C1-D897592ABA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90A783-AF0B-8790-BC84-0F11AABFDE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3E8C5E-1832-1717-4DE9-3781900C35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9A39DC4-DD1D-1255-9AB1-8599536CCA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E36207F-7D3C-6A01-306A-807118E4ED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92DFA2A-4303-9859-E531-A086D24B44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9C128-0695-407B-BF65-2CB7D8D42613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0725C9-BAF5-1ADD-2CC6-99D663974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3D61CD-E1D1-8CE1-276D-58DDE37F2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BD1FA-231C-4013-AD9A-2C7896F318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609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E77175-7703-37A2-5281-771DA106B8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84D738-8D44-F405-06F8-53BB7619F9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9C128-0695-407B-BF65-2CB7D8D42613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46015E-E834-149F-C404-1C8F0047C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BA3D90-17DA-5C61-0912-D0728E1F1C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BD1FA-231C-4013-AD9A-2C7896F318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368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F7E1536-749E-98BC-C033-191F1D2AB2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9C128-0695-407B-BF65-2CB7D8D42613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D9E10E1-F432-DB61-4C4F-F75AC553E8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BA2B58-4646-6301-020C-563A947F31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BD1FA-231C-4013-AD9A-2C7896F318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7515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9E1752-6D03-B6B0-B0D4-6FE825A592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C36BF9-A460-3027-9585-7C080C449B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DC5AD7-A552-0579-0A79-4AB25F5ADA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A42FDC-3E53-E12E-7EBD-689E9C4040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9C128-0695-407B-BF65-2CB7D8D42613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6C955E-2308-78B1-7DC9-66BE7D30F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758FEF-1185-466E-40CD-22FC613D3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BD1FA-231C-4013-AD9A-2C7896F318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743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C0ECB9-180F-DB96-772E-24F2F851FA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2C0E61F-B680-CCCF-2600-B52AB1DE5C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4607BA-0D37-07CB-426B-CB2CDB7ADE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1C212B-91A2-986F-3690-D7116D1DE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A9C128-0695-407B-BF65-2CB7D8D42613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6A3073-D7C6-B071-673B-290F48BEB4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10B417-134C-4062-194E-AF2D2B795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BD1FA-231C-4013-AD9A-2C7896F318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231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B376967-24DB-F957-1885-58C297F1BA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23329B-E764-7317-08E2-F4D8E7E520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BB67D3-A83C-76C4-EF6E-0344ACE500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9C128-0695-407B-BF65-2CB7D8D42613}" type="datetimeFigureOut">
              <a:rPr lang="en-US" smtClean="0"/>
              <a:t>4/13/2026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BD5458-721F-CA70-80B5-D8A3D07225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B8AD25-8EAD-39C7-C3DE-772AA4BAE7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4BD1FA-231C-4013-AD9A-2C7896F318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28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0CAAA6-4E9E-FA93-CE07-38FF6188AA6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DBC79C-7013-E97C-259B-C7C2984A422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79F264E-EDAC-4B58-FC73-519FB36490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0054" y="1010862"/>
            <a:ext cx="2438611" cy="134123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D528FDE-805C-53B1-D415-85134DADB7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29375" y="2260007"/>
            <a:ext cx="7200000" cy="195698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E3BC74D-D30A-F3E8-9757-F36A6A25BD9A}"/>
              </a:ext>
            </a:extLst>
          </p:cNvPr>
          <p:cNvSpPr txBox="1"/>
          <p:nvPr/>
        </p:nvSpPr>
        <p:spPr>
          <a:xfrm>
            <a:off x="5602014" y="4330262"/>
            <a:ext cx="16606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</a:t>
            </a:r>
            <a:r>
              <a:rPr lang="en-US" sz="3200" dirty="0" err="1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Tiết</a:t>
            </a:r>
            <a:r>
              <a:rPr lang="en-US" sz="32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2)</a:t>
            </a:r>
          </a:p>
        </p:txBody>
      </p:sp>
    </p:spTree>
    <p:extLst>
      <p:ext uri="{BB962C8B-B14F-4D97-AF65-F5344CB8AC3E}">
        <p14:creationId xmlns:p14="http://schemas.microsoft.com/office/powerpoint/2010/main" val="15956185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6767CF-748C-28FD-309B-5CD3A7817A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DA965F-7C25-87CE-8390-0D2D2ACF7E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79F59616-D070-5330-F654-283495638566}"/>
              </a:ext>
            </a:extLst>
          </p:cNvPr>
          <p:cNvGrpSpPr/>
          <p:nvPr/>
        </p:nvGrpSpPr>
        <p:grpSpPr>
          <a:xfrm>
            <a:off x="3037671" y="3059671"/>
            <a:ext cx="7828695" cy="3277744"/>
            <a:chOff x="3996265" y="3504680"/>
            <a:chExt cx="7077075" cy="2825980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7B371FA9-484E-F6F6-6C2D-F5D8BB0F58C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25000"/>
                      </a14:imgEffect>
                      <a14:imgEffect>
                        <a14:saturation sat="200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3996265" y="3558885"/>
              <a:ext cx="7077075" cy="2771775"/>
            </a:xfrm>
            <a:prstGeom prst="rect">
              <a:avLst/>
            </a:prstGeom>
          </p:spPr>
        </p:pic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102D146F-F91F-438A-4045-58F14D3DB987}"/>
                </a:ext>
              </a:extLst>
            </p:cNvPr>
            <p:cNvSpPr/>
            <p:nvPr/>
          </p:nvSpPr>
          <p:spPr>
            <a:xfrm>
              <a:off x="4325708" y="3504680"/>
              <a:ext cx="2883160" cy="29708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cs typeface="+mn-cs"/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950F22E6-2CBB-A8F7-6F88-0DDC9DEE0124}"/>
                </a:ext>
              </a:extLst>
            </p:cNvPr>
            <p:cNvSpPr/>
            <p:nvPr/>
          </p:nvSpPr>
          <p:spPr>
            <a:xfrm>
              <a:off x="6772270" y="3504680"/>
              <a:ext cx="2883160" cy="29708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cs typeface="+mn-cs"/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50E786EF-1295-C78E-49C8-613E58019E21}"/>
              </a:ext>
            </a:extLst>
          </p:cNvPr>
          <p:cNvGrpSpPr/>
          <p:nvPr/>
        </p:nvGrpSpPr>
        <p:grpSpPr>
          <a:xfrm>
            <a:off x="834395" y="967784"/>
            <a:ext cx="7411213" cy="2846992"/>
            <a:chOff x="1110107" y="1376705"/>
            <a:chExt cx="7411213" cy="2846992"/>
          </a:xfrm>
        </p:grpSpPr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067A5DC6-725B-28F0-2DD3-FC8B697DEF9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25000"/>
                      </a14:imgEffect>
                      <a14:imgEffect>
                        <a14:saturation sat="200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1157447" y="1376705"/>
              <a:ext cx="7316533" cy="2596854"/>
            </a:xfrm>
            <a:prstGeom prst="rect">
              <a:avLst/>
            </a:prstGeom>
          </p:spPr>
        </p:pic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A7D4F6C2-6296-A91A-EAFD-EDF794DD3886}"/>
                </a:ext>
              </a:extLst>
            </p:cNvPr>
            <p:cNvSpPr/>
            <p:nvPr/>
          </p:nvSpPr>
          <p:spPr>
            <a:xfrm>
              <a:off x="1110107" y="1376705"/>
              <a:ext cx="437322" cy="57008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cs typeface="+mn-cs"/>
              </a:endParaRP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26C6A62E-2CE2-8923-D65F-0B1AE7783673}"/>
                </a:ext>
              </a:extLst>
            </p:cNvPr>
            <p:cNvSpPr/>
            <p:nvPr/>
          </p:nvSpPr>
          <p:spPr>
            <a:xfrm>
              <a:off x="7820526" y="3583858"/>
              <a:ext cx="700794" cy="63983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cs typeface="+mn-cs"/>
              </a:endParaRPr>
            </a:p>
          </p:txBody>
        </p:sp>
      </p:grpSp>
      <p:sp>
        <p:nvSpPr>
          <p:cNvPr id="12" name="Oval 11">
            <a:extLst>
              <a:ext uri="{FF2B5EF4-FFF2-40B4-BE49-F238E27FC236}">
                <a16:creationId xmlns:a16="http://schemas.microsoft.com/office/drawing/2014/main" id="{135B4552-E305-D0C9-B4DA-4A7F0C84B720}"/>
              </a:ext>
            </a:extLst>
          </p:cNvPr>
          <p:cNvSpPr/>
          <p:nvPr/>
        </p:nvSpPr>
        <p:spPr>
          <a:xfrm>
            <a:off x="707250" y="594235"/>
            <a:ext cx="437322" cy="43732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cs typeface="+mn-cs"/>
              </a:rPr>
              <a:t>1</a:t>
            </a:r>
            <a:endParaRPr kumimoji="0" lang="vi-VN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cs typeface="+mn-cs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E1701A8-76BD-65B2-0FEE-80B7403498CF}"/>
              </a:ext>
            </a:extLst>
          </p:cNvPr>
          <p:cNvGrpSpPr/>
          <p:nvPr/>
        </p:nvGrpSpPr>
        <p:grpSpPr>
          <a:xfrm>
            <a:off x="1271717" y="594235"/>
            <a:ext cx="1199109" cy="523220"/>
            <a:chOff x="1931814" y="1440654"/>
            <a:chExt cx="1199109" cy="523220"/>
          </a:xfrm>
        </p:grpSpPr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B55CAB63-77EA-8EA0-7516-47BFC320FFE1}"/>
                </a:ext>
              </a:extLst>
            </p:cNvPr>
            <p:cNvGrpSpPr/>
            <p:nvPr/>
          </p:nvGrpSpPr>
          <p:grpSpPr>
            <a:xfrm>
              <a:off x="1931814" y="1440654"/>
              <a:ext cx="1054112" cy="523220"/>
              <a:chOff x="1931814" y="1440654"/>
              <a:chExt cx="1054112" cy="523220"/>
            </a:xfrm>
          </p:grpSpPr>
          <p:sp>
            <p:nvSpPr>
              <p:cNvPr id="16" name="Rectangle: Rounded Corners 15">
                <a:extLst>
                  <a:ext uri="{FF2B5EF4-FFF2-40B4-BE49-F238E27FC236}">
                    <a16:creationId xmlns:a16="http://schemas.microsoft.com/office/drawing/2014/main" id="{A25E0EF6-E943-2B78-493E-466959ECC539}"/>
                  </a:ext>
                </a:extLst>
              </p:cNvPr>
              <p:cNvSpPr/>
              <p:nvPr/>
            </p:nvSpPr>
            <p:spPr>
              <a:xfrm>
                <a:off x="1931814" y="1475577"/>
                <a:ext cx="908969" cy="426741"/>
              </a:xfrm>
              <a:prstGeom prst="roundRect">
                <a:avLst/>
              </a:prstGeom>
              <a:solidFill>
                <a:srgbClr val="FFD974"/>
              </a:solidFill>
              <a:ln>
                <a:solidFill>
                  <a:srgbClr val="FFD97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cs typeface="+mn-cs"/>
                </a:endParaRPr>
              </a:p>
            </p:txBody>
          </p: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8EA3D878-FD8B-9871-725E-4F179769AA9C}"/>
                  </a:ext>
                </a:extLst>
              </p:cNvPr>
              <p:cNvSpPr txBox="1"/>
              <p:nvPr/>
            </p:nvSpPr>
            <p:spPr>
              <a:xfrm>
                <a:off x="1969023" y="1440654"/>
                <a:ext cx="101690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cs typeface="+mn-cs"/>
                  </a:rPr>
                  <a:t>Đ, S</a:t>
                </a:r>
                <a:endParaRPr kumimoji="0" lang="vi-VN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cs typeface="+mn-cs"/>
                </a:endParaRPr>
              </a:p>
            </p:txBody>
          </p:sp>
        </p:grp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25985D85-CF72-C435-918E-2F4FC8D32173}"/>
                </a:ext>
              </a:extLst>
            </p:cNvPr>
            <p:cNvSpPr txBox="1"/>
            <p:nvPr/>
          </p:nvSpPr>
          <p:spPr>
            <a:xfrm>
              <a:off x="2804932" y="1471431"/>
              <a:ext cx="3259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cs typeface="+mn-cs"/>
                </a:rPr>
                <a:t>?</a:t>
              </a:r>
            </a:p>
          </p:txBody>
        </p:sp>
      </p:grp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275981F9-5D51-2266-211B-75704EB404A3}"/>
              </a:ext>
            </a:extLst>
          </p:cNvPr>
          <p:cNvSpPr/>
          <p:nvPr/>
        </p:nvSpPr>
        <p:spPr>
          <a:xfrm>
            <a:off x="3943857" y="2873051"/>
            <a:ext cx="490006" cy="461664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BA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+mn-cs"/>
              </a:rPr>
              <a:t>Đ</a:t>
            </a:r>
            <a:endParaRPr kumimoji="0" lang="vi-VN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cs typeface="+mn-cs"/>
            </a:endParaRP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C32D1CB4-9D6A-74CC-A6ED-5C40073DA604}"/>
              </a:ext>
            </a:extLst>
          </p:cNvPr>
          <p:cNvSpPr/>
          <p:nvPr/>
        </p:nvSpPr>
        <p:spPr>
          <a:xfrm>
            <a:off x="6445100" y="2826772"/>
            <a:ext cx="490006" cy="461664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BA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+mn-cs"/>
              </a:rPr>
              <a:t>S</a:t>
            </a:r>
            <a:endParaRPr kumimoji="0" lang="vi-VN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cs typeface="+mn-cs"/>
            </a:endParaRP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1DF49112-2C1D-306E-649A-A1A87EF61445}"/>
              </a:ext>
            </a:extLst>
          </p:cNvPr>
          <p:cNvSpPr/>
          <p:nvPr/>
        </p:nvSpPr>
        <p:spPr>
          <a:xfrm>
            <a:off x="4583525" y="5656525"/>
            <a:ext cx="490006" cy="461664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BA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+mn-cs"/>
              </a:rPr>
              <a:t>S</a:t>
            </a:r>
            <a:endParaRPr kumimoji="0" lang="vi-VN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cs typeface="+mn-cs"/>
            </a:endParaRP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53F6F858-F2AB-844B-0EB9-677DA5F3EDE2}"/>
              </a:ext>
            </a:extLst>
          </p:cNvPr>
          <p:cNvSpPr/>
          <p:nvPr/>
        </p:nvSpPr>
        <p:spPr>
          <a:xfrm>
            <a:off x="9009322" y="5656525"/>
            <a:ext cx="490006" cy="461664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BA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+mn-cs"/>
              </a:rPr>
              <a:t>Đ</a:t>
            </a:r>
            <a:endParaRPr kumimoji="0" lang="vi-VN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48560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C01B7C-C479-F7B5-B630-AB4670EA11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7E89F2-A018-E1A9-9123-24CFF5AA66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C8778F4-6296-0BB5-0552-080B7272A804}"/>
              </a:ext>
            </a:extLst>
          </p:cNvPr>
          <p:cNvSpPr/>
          <p:nvPr/>
        </p:nvSpPr>
        <p:spPr>
          <a:xfrm>
            <a:off x="960165" y="926866"/>
            <a:ext cx="437322" cy="43732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cs typeface="+mn-cs"/>
              </a:rPr>
              <a:t>3</a:t>
            </a:r>
            <a:endParaRPr kumimoji="0" lang="vi-VN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D0DB403-5171-ECC1-46D2-6A2BED34D0BE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saturation sat="2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178826" y="1623433"/>
            <a:ext cx="9834347" cy="4333028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F0A4705D-A067-CF6F-5231-DAAE74B77921}"/>
              </a:ext>
            </a:extLst>
          </p:cNvPr>
          <p:cNvGrpSpPr/>
          <p:nvPr/>
        </p:nvGrpSpPr>
        <p:grpSpPr>
          <a:xfrm>
            <a:off x="1595973" y="926866"/>
            <a:ext cx="1054112" cy="523220"/>
            <a:chOff x="1931814" y="1440654"/>
            <a:chExt cx="1054112" cy="523220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16420AA6-A8AD-84F1-CCF5-536C12921D50}"/>
                </a:ext>
              </a:extLst>
            </p:cNvPr>
            <p:cNvGrpSpPr/>
            <p:nvPr/>
          </p:nvGrpSpPr>
          <p:grpSpPr>
            <a:xfrm>
              <a:off x="1931814" y="1440654"/>
              <a:ext cx="751693" cy="523220"/>
              <a:chOff x="1931814" y="1440654"/>
              <a:chExt cx="751693" cy="523220"/>
            </a:xfrm>
          </p:grpSpPr>
          <p:sp>
            <p:nvSpPr>
              <p:cNvPr id="9" name="Rectangle: Rounded Corners 8">
                <a:extLst>
                  <a:ext uri="{FF2B5EF4-FFF2-40B4-BE49-F238E27FC236}">
                    <a16:creationId xmlns:a16="http://schemas.microsoft.com/office/drawing/2014/main" id="{954AFAB7-2218-8F7E-4963-9EB2A43A8012}"/>
                  </a:ext>
                </a:extLst>
              </p:cNvPr>
              <p:cNvSpPr/>
              <p:nvPr/>
            </p:nvSpPr>
            <p:spPr>
              <a:xfrm>
                <a:off x="1931814" y="1475577"/>
                <a:ext cx="751693" cy="426741"/>
              </a:xfrm>
              <a:prstGeom prst="roundRect">
                <a:avLst/>
              </a:prstGeom>
              <a:solidFill>
                <a:srgbClr val="FFD974"/>
              </a:solidFill>
              <a:ln>
                <a:solidFill>
                  <a:srgbClr val="FFD97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vi-VN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cs typeface="+mn-cs"/>
                </a:endParaRPr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5866BFCE-DF10-312D-1498-3503270528AB}"/>
                  </a:ext>
                </a:extLst>
              </p:cNvPr>
              <p:cNvSpPr txBox="1"/>
              <p:nvPr/>
            </p:nvSpPr>
            <p:spPr>
              <a:xfrm>
                <a:off x="1969023" y="1440654"/>
                <a:ext cx="63984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800" b="0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/>
                    <a:cs typeface="+mn-cs"/>
                  </a:rPr>
                  <a:t>Số</a:t>
                </a:r>
                <a:endParaRPr kumimoji="0" lang="vi-VN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cs typeface="+mn-cs"/>
                </a:endParaRPr>
              </a:p>
            </p:txBody>
          </p:sp>
        </p:grp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E259E608-4FFB-CFC3-6F3D-4CE487F5954E}"/>
                </a:ext>
              </a:extLst>
            </p:cNvPr>
            <p:cNvSpPr txBox="1"/>
            <p:nvPr/>
          </p:nvSpPr>
          <p:spPr>
            <a:xfrm>
              <a:off x="2659935" y="1458961"/>
              <a:ext cx="32599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vi-VN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cs typeface="+mn-cs"/>
                </a:rPr>
                <a:t>?</a:t>
              </a: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6AB48967-45C9-5A69-9613-C95B7B3B8CDF}"/>
              </a:ext>
            </a:extLst>
          </p:cNvPr>
          <p:cNvSpPr txBox="1"/>
          <p:nvPr/>
        </p:nvSpPr>
        <p:spPr>
          <a:xfrm>
            <a:off x="5558122" y="2594358"/>
            <a:ext cx="834947" cy="523220"/>
          </a:xfrm>
          <a:prstGeom prst="rect">
            <a:avLst/>
          </a:prstGeom>
          <a:solidFill>
            <a:srgbClr val="FFC600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+mn-cs"/>
              </a:rPr>
              <a:t>400</a:t>
            </a:r>
            <a:endParaRPr kumimoji="0" lang="vi-VN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cs typeface="+mn-c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9BF8EDC-5411-5A07-A8FA-B8A1B4983DEB}"/>
              </a:ext>
            </a:extLst>
          </p:cNvPr>
          <p:cNvSpPr txBox="1"/>
          <p:nvPr/>
        </p:nvSpPr>
        <p:spPr>
          <a:xfrm>
            <a:off x="9152222" y="2632458"/>
            <a:ext cx="971473" cy="584775"/>
          </a:xfrm>
          <a:prstGeom prst="rect">
            <a:avLst/>
          </a:prstGeom>
          <a:solidFill>
            <a:srgbClr val="FDB653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+mn-cs"/>
              </a:rPr>
              <a:t>485</a:t>
            </a:r>
            <a:endParaRPr kumimoji="0" lang="vi-VN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ED4A0A1-30CD-2366-8D0C-4095450C9106}"/>
              </a:ext>
            </a:extLst>
          </p:cNvPr>
          <p:cNvSpPr txBox="1"/>
          <p:nvPr/>
        </p:nvSpPr>
        <p:spPr>
          <a:xfrm>
            <a:off x="5489858" y="5142417"/>
            <a:ext cx="971473" cy="584775"/>
          </a:xfrm>
          <a:prstGeom prst="rect">
            <a:avLst/>
          </a:prstGeom>
          <a:solidFill>
            <a:srgbClr val="FDB653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+mn-cs"/>
              </a:rPr>
              <a:t>925</a:t>
            </a:r>
            <a:endParaRPr kumimoji="0" lang="vi-VN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cs typeface="+mn-cs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DFE5CA7-0C56-09F6-8E54-1212A83FF2AE}"/>
              </a:ext>
            </a:extLst>
          </p:cNvPr>
          <p:cNvSpPr txBox="1"/>
          <p:nvPr/>
        </p:nvSpPr>
        <p:spPr>
          <a:xfrm>
            <a:off x="9066497" y="4973026"/>
            <a:ext cx="819073" cy="523220"/>
          </a:xfrm>
          <a:prstGeom prst="rect">
            <a:avLst/>
          </a:prstGeom>
          <a:solidFill>
            <a:srgbClr val="ABEAEB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+mn-cs"/>
              </a:rPr>
              <a:t>900</a:t>
            </a:r>
            <a:endParaRPr kumimoji="0" lang="vi-VN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899968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BACCF8-D605-C012-52C0-DA0DC7A0FA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649752-420D-4230-BD50-508E4441C7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8C05611-576C-674B-9F72-7BF8C2760966}"/>
              </a:ext>
            </a:extLst>
          </p:cNvPr>
          <p:cNvSpPr txBox="1"/>
          <p:nvPr/>
        </p:nvSpPr>
        <p:spPr>
          <a:xfrm>
            <a:off x="6746450" y="2357645"/>
            <a:ext cx="3809814" cy="1847750"/>
          </a:xfrm>
          <a:prstGeom prst="rect">
            <a:avLst/>
          </a:prstGeom>
          <a:solidFill>
            <a:srgbClr val="FEEA88"/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+mn-cs"/>
              </a:rPr>
              <a:t>	= 187 + 50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+mn-cs"/>
              </a:rPr>
              <a:t>	=    237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025BFFB-1D13-FF39-4289-82325B002E02}"/>
              </a:ext>
            </a:extLst>
          </p:cNvPr>
          <p:cNvSpPr txBox="1"/>
          <p:nvPr/>
        </p:nvSpPr>
        <p:spPr>
          <a:xfrm>
            <a:off x="1313729" y="2322656"/>
            <a:ext cx="3809814" cy="184775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+mn-cs"/>
              </a:rPr>
              <a:t>	= 281 – 81 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+mn-cs"/>
              </a:rPr>
              <a:t>	=    200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cs typeface="+mn-cs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D511E7D1-5EAD-A87C-84D0-9368F8F48F8E}"/>
              </a:ext>
            </a:extLst>
          </p:cNvPr>
          <p:cNvSpPr/>
          <p:nvPr/>
        </p:nvSpPr>
        <p:spPr>
          <a:xfrm>
            <a:off x="979533" y="677519"/>
            <a:ext cx="437322" cy="43732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cs typeface="+mn-cs"/>
              </a:rPr>
              <a:t>4</a:t>
            </a:r>
            <a:endParaRPr kumimoji="0" lang="vi-VN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0AC9D3F-7DF9-D1AD-23CA-7763199AC6AD}"/>
              </a:ext>
            </a:extLst>
          </p:cNvPr>
          <p:cNvSpPr txBox="1"/>
          <p:nvPr/>
        </p:nvSpPr>
        <p:spPr>
          <a:xfrm>
            <a:off x="1416855" y="634570"/>
            <a:ext cx="97418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+mn-cs"/>
              </a:rPr>
              <a:t>Tính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+mn-cs"/>
              </a:rPr>
              <a:t>.</a:t>
            </a:r>
            <a:endParaRPr kumimoji="0" lang="vi-VN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cs typeface="+mn-cs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1651D162-4905-7483-B83B-A3F5E1F79BDC}"/>
              </a:ext>
            </a:extLst>
          </p:cNvPr>
          <p:cNvGrpSpPr/>
          <p:nvPr/>
        </p:nvGrpSpPr>
        <p:grpSpPr>
          <a:xfrm>
            <a:off x="690716" y="1688599"/>
            <a:ext cx="5083277" cy="973084"/>
            <a:chOff x="690716" y="1557972"/>
            <a:chExt cx="5083277" cy="973084"/>
          </a:xfrm>
        </p:grpSpPr>
        <p:pic>
          <p:nvPicPr>
            <p:cNvPr id="9" name="Picture 2" descr="Blue Strip Cartoon Title Ribbon, Blue, Blue Ribbon, Blue Title Box PNG  Transparent Clipart Image and PSD File for Free Download">
              <a:extLst>
                <a:ext uri="{FF2B5EF4-FFF2-40B4-BE49-F238E27FC236}">
                  <a16:creationId xmlns:a16="http://schemas.microsoft.com/office/drawing/2014/main" id="{1D50A3E9-B162-BE31-1E3D-B91E3155F396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>
              <a:clrChange>
                <a:clrFrom>
                  <a:srgbClr val="F5F5F5"/>
                </a:clrFrom>
                <a:clrTo>
                  <a:srgbClr val="F5F5F5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339" t="42863" r="7984" b="40928"/>
            <a:stretch/>
          </p:blipFill>
          <p:spPr bwMode="auto">
            <a:xfrm>
              <a:off x="690716" y="1557972"/>
              <a:ext cx="5083277" cy="9730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36BA514F-F64A-D985-75E9-6D6B0E301514}"/>
                </a:ext>
              </a:extLst>
            </p:cNvPr>
            <p:cNvSpPr txBox="1"/>
            <p:nvPr/>
          </p:nvSpPr>
          <p:spPr>
            <a:xfrm>
              <a:off x="1632967" y="1746402"/>
              <a:ext cx="3291821" cy="58477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cs typeface="+mn-cs"/>
                </a:rPr>
                <a:t>a) 216 + 65 – 81 </a:t>
              </a:r>
              <a:endPara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+mn-cs"/>
              </a:endParaRP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C82C37F-9E86-0DE7-3229-E9AEAC3B148F}"/>
              </a:ext>
            </a:extLst>
          </p:cNvPr>
          <p:cNvGrpSpPr/>
          <p:nvPr/>
        </p:nvGrpSpPr>
        <p:grpSpPr>
          <a:xfrm>
            <a:off x="6096000" y="1374558"/>
            <a:ext cx="5083277" cy="1446016"/>
            <a:chOff x="6096000" y="1243931"/>
            <a:chExt cx="5083277" cy="1446016"/>
          </a:xfrm>
        </p:grpSpPr>
        <p:pic>
          <p:nvPicPr>
            <p:cNvPr id="12" name="Picture 4">
              <a:extLst>
                <a:ext uri="{FF2B5EF4-FFF2-40B4-BE49-F238E27FC236}">
                  <a16:creationId xmlns:a16="http://schemas.microsoft.com/office/drawing/2014/main" id="{D32534A1-D440-6C3D-6272-3396FD89344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96000" y="1243931"/>
              <a:ext cx="5083277" cy="14460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E495529E-970A-CEA7-2A38-3404F94D7103}"/>
                </a:ext>
              </a:extLst>
            </p:cNvPr>
            <p:cNvSpPr txBox="1"/>
            <p:nvPr/>
          </p:nvSpPr>
          <p:spPr>
            <a:xfrm>
              <a:off x="7068854" y="1717862"/>
              <a:ext cx="3484901" cy="58477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/>
                  <a:cs typeface="+mn-cs"/>
                </a:rPr>
                <a:t>b) 749 – 562 + 50</a:t>
              </a:r>
              <a:endPara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114862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170CB-946F-B99F-DD58-CA948855AA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01482F-1B03-7119-5B30-94F0BA48F8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581DAFD4-4741-A042-1FCD-18B00058C106}"/>
              </a:ext>
            </a:extLst>
          </p:cNvPr>
          <p:cNvSpPr/>
          <p:nvPr/>
        </p:nvSpPr>
        <p:spPr>
          <a:xfrm>
            <a:off x="1110678" y="273759"/>
            <a:ext cx="437322" cy="437322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cs typeface="+mn-cs"/>
              </a:rPr>
              <a:t>5</a:t>
            </a:r>
            <a:endParaRPr kumimoji="0" lang="vi-VN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2B481AF-BDC8-637D-8C15-2BCBB1A88870}"/>
              </a:ext>
            </a:extLst>
          </p:cNvPr>
          <p:cNvSpPr txBox="1"/>
          <p:nvPr/>
        </p:nvSpPr>
        <p:spPr>
          <a:xfrm>
            <a:off x="1424175" y="381256"/>
            <a:ext cx="1039222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+mn-cs"/>
              </a:rPr>
              <a:t>Hưởng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+mn-cs"/>
              </a:rPr>
              <a:t>ứng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+mn-cs"/>
              </a:rPr>
              <a:t>phong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+mn-cs"/>
              </a:rPr>
              <a:t>trào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+mn-cs"/>
              </a:rPr>
              <a:t>phủ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+mn-cs"/>
              </a:rPr>
              <a:t>xanh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+mn-cs"/>
              </a:rPr>
              <a:t>đồi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+mn-cs"/>
              </a:rPr>
              <a:t>trọc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+mn-cs"/>
              </a:rPr>
              <a:t>,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+mn-cs"/>
              </a:rPr>
              <a:t>trường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+mn-cs"/>
              </a:rPr>
              <a:t> Lê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+mn-cs"/>
              </a:rPr>
              <a:t>Lợi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+mn-cs"/>
              </a:rPr>
              <a:t>trồng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+mn-cs"/>
              </a:rPr>
              <a:t>được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+mn-cs"/>
              </a:rPr>
              <a:t> 264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+mn-cs"/>
              </a:rPr>
              <a:t>cây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+mn-cs"/>
              </a:rPr>
              <a:t>,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+mn-cs"/>
              </a:rPr>
              <a:t>trường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+mn-cs"/>
              </a:rPr>
              <a:t> Nguyễn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+mn-cs"/>
              </a:rPr>
              <a:t>Trãi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+mn-cs"/>
              </a:rPr>
              <a:t>trồng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+mn-cs"/>
              </a:rPr>
              <a:t>được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+mn-cs"/>
              </a:rPr>
              <a:t> 229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+mn-cs"/>
              </a:rPr>
              <a:t>cây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+mn-cs"/>
              </a:rPr>
              <a:t>.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+mn-cs"/>
              </a:rPr>
              <a:t>Hỏi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+mn-cs"/>
              </a:rPr>
              <a:t>cả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+mn-cs"/>
              </a:rPr>
              <a:t>hai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+mn-cs"/>
              </a:rPr>
              <a:t>trường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+mn-cs"/>
              </a:rPr>
              <a:t>trồng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+mn-cs"/>
              </a:rPr>
              <a:t>được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+mn-cs"/>
              </a:rPr>
              <a:t> bao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+mn-cs"/>
              </a:rPr>
              <a:t>nhiêu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+mn-cs"/>
              </a:rPr>
              <a:t>cây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+mn-cs"/>
              </a:rPr>
              <a:t>?</a:t>
            </a:r>
            <a:endParaRPr kumimoji="0" lang="vi-VN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354042A-39E9-005F-D1B0-B5BC2A9FC94F}"/>
              </a:ext>
            </a:extLst>
          </p:cNvPr>
          <p:cNvSpPr txBox="1"/>
          <p:nvPr/>
        </p:nvSpPr>
        <p:spPr>
          <a:xfrm>
            <a:off x="2733079" y="2059223"/>
            <a:ext cx="6464709" cy="2597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+mn-cs"/>
              </a:rPr>
              <a:t>Bài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+mn-cs"/>
              </a:rPr>
              <a:t> </a:t>
            </a:r>
            <a:r>
              <a:rPr kumimoji="0" lang="en-US" sz="2800" b="0" i="1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+mn-cs"/>
              </a:rPr>
              <a:t>giải</a:t>
            </a:r>
            <a:endParaRPr kumimoji="0" lang="en-US" sz="2800" b="0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cs typeface="+mn-cs"/>
              </a:rPr>
              <a:t>   </a:t>
            </a:r>
            <a:r>
              <a:rPr kumimoji="0" lang="en-US" sz="2800" b="0" i="1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cs typeface="+mn-cs"/>
              </a:rPr>
              <a:t>Số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cs typeface="+mn-cs"/>
              </a:rPr>
              <a:t> </a:t>
            </a:r>
            <a:r>
              <a:rPr kumimoji="0" lang="en-US" sz="2800" b="0" i="1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cs typeface="+mn-cs"/>
              </a:rPr>
              <a:t>cây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cs typeface="+mn-cs"/>
              </a:rPr>
              <a:t> </a:t>
            </a:r>
            <a:r>
              <a:rPr kumimoji="0" lang="en-US" sz="2800" b="0" i="1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cs typeface="+mn-cs"/>
              </a:rPr>
              <a:t>cả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cs typeface="+mn-cs"/>
              </a:rPr>
              <a:t> </a:t>
            </a:r>
            <a:r>
              <a:rPr kumimoji="0" lang="en-US" sz="2800" b="0" i="1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cs typeface="+mn-cs"/>
              </a:rPr>
              <a:t>hai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cs typeface="+mn-cs"/>
              </a:rPr>
              <a:t> </a:t>
            </a:r>
            <a:r>
              <a:rPr kumimoji="0" lang="en-US" sz="2800" b="0" i="1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cs typeface="+mn-cs"/>
              </a:rPr>
              <a:t>trường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cs typeface="+mn-cs"/>
              </a:rPr>
              <a:t> </a:t>
            </a:r>
            <a:r>
              <a:rPr kumimoji="0" lang="en-US" sz="2800" b="0" i="1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cs typeface="+mn-cs"/>
              </a:rPr>
              <a:t>trồng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cs typeface="+mn-cs"/>
              </a:rPr>
              <a:t> </a:t>
            </a:r>
            <a:r>
              <a:rPr kumimoji="0" lang="en-US" sz="2800" b="0" i="1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cs typeface="+mn-cs"/>
              </a:rPr>
              <a:t>được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cs typeface="+mn-cs"/>
              </a:rPr>
              <a:t> </a:t>
            </a:r>
            <a:r>
              <a:rPr kumimoji="0" lang="en-US" sz="2800" b="0" i="1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cs typeface="+mn-cs"/>
              </a:rPr>
              <a:t>là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cs typeface="+mn-cs"/>
              </a:rPr>
              <a:t>: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cs typeface="+mn-cs"/>
              </a:rPr>
              <a:t>264 + 229 = 493 (</a:t>
            </a:r>
            <a:r>
              <a:rPr kumimoji="0" lang="en-US" sz="2800" b="0" i="1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cs typeface="+mn-cs"/>
              </a:rPr>
              <a:t>cây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cs typeface="+mn-cs"/>
              </a:rPr>
              <a:t>)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cs typeface="+mn-cs"/>
              </a:rPr>
              <a:t>   </a:t>
            </a:r>
            <a:r>
              <a:rPr kumimoji="0" lang="en-US" sz="2800" b="0" i="1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cs typeface="+mn-cs"/>
              </a:rPr>
              <a:t>Đáp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cs typeface="+mn-cs"/>
              </a:rPr>
              <a:t> </a:t>
            </a:r>
            <a:r>
              <a:rPr kumimoji="0" lang="en-US" sz="2800" b="0" i="1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cs typeface="+mn-cs"/>
              </a:rPr>
              <a:t>số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cs typeface="+mn-cs"/>
              </a:rPr>
              <a:t>: 493 </a:t>
            </a:r>
            <a:r>
              <a:rPr kumimoji="0" lang="en-US" sz="2800" b="0" i="1" u="none" strike="noStrike" kern="120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"/>
                <a:cs typeface="+mn-cs"/>
              </a:rPr>
              <a:t>cây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16885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115</Words>
  <Application>Microsoft Office PowerPoint</Application>
  <PresentationFormat>Widescreen</PresentationFormat>
  <Paragraphs>31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Cambria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</dc:creator>
  <cp:lastModifiedBy>Admin</cp:lastModifiedBy>
  <cp:revision>1</cp:revision>
  <dcterms:created xsi:type="dcterms:W3CDTF">2026-04-13T14:29:56Z</dcterms:created>
  <dcterms:modified xsi:type="dcterms:W3CDTF">2026-04-13T14:30:12Z</dcterms:modified>
</cp:coreProperties>
</file>