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3" r:id="rId3"/>
  </p:sldMasterIdLst>
  <p:notesMasterIdLst>
    <p:notesMasterId r:id="rId12"/>
  </p:notesMasterIdLst>
  <p:sldIdLst>
    <p:sldId id="260" r:id="rId4"/>
    <p:sldId id="259" r:id="rId5"/>
    <p:sldId id="290" r:id="rId6"/>
    <p:sldId id="295" r:id="rId7"/>
    <p:sldId id="296" r:id="rId8"/>
    <p:sldId id="297" r:id="rId9"/>
    <p:sldId id="270" r:id="rId10"/>
    <p:sldId id="29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p:cViewPr varScale="1">
        <p:scale>
          <a:sx n="78" d="100"/>
          <a:sy n="78" d="100"/>
        </p:scale>
        <p:origin x="4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522F79-C069-41F0-B6C8-29E54FEE7F70}"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B7DD1-68A2-4967-8779-6CB7A20EBB99}" type="slidenum">
              <a:rPr lang="en-US" smtClean="0"/>
              <a:t>‹#›</a:t>
            </a:fld>
            <a:endParaRPr lang="en-US"/>
          </a:p>
        </p:txBody>
      </p:sp>
    </p:spTree>
    <p:extLst>
      <p:ext uri="{BB962C8B-B14F-4D97-AF65-F5344CB8AC3E}">
        <p14:creationId xmlns:p14="http://schemas.microsoft.com/office/powerpoint/2010/main" val="150020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9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120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2E7A7C8-1E31-AE0A-1D64-F4CF021A90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9226" y="0"/>
            <a:ext cx="1688526" cy="1688526"/>
          </a:xfrm>
          <a:prstGeom prst="rect">
            <a:avLst/>
          </a:prstGeom>
        </p:spPr>
      </p:pic>
    </p:spTree>
    <p:extLst>
      <p:ext uri="{BB962C8B-B14F-4D97-AF65-F5344CB8AC3E}">
        <p14:creationId xmlns:p14="http://schemas.microsoft.com/office/powerpoint/2010/main" val="1462468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129090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762936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64879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963090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0602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02344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6130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38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019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5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01503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479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01367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52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49147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2026/4/13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569365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2026/4/13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14049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023071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36199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744292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010524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ags" Target="../tags/tag1.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9.xml"/><Relationship Id="rId7" Type="http://schemas.openxmlformats.org/officeDocument/2006/relationships/theme" Target="../theme/theme3.xml"/><Relationship Id="rId12"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3.png"/><Relationship Id="rId5" Type="http://schemas.openxmlformats.org/officeDocument/2006/relationships/slideLayout" Target="../slideLayouts/slideLayout21.xml"/><Relationship Id="rId10" Type="http://schemas.openxmlformats.org/officeDocument/2006/relationships/image" Target="../media/image12.png"/><Relationship Id="rId4" Type="http://schemas.openxmlformats.org/officeDocument/2006/relationships/slideLayout" Target="../slideLayouts/slideLayout20.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2026/4/13</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9379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253980569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round pink label with white text and a black background&#10;&#10;Description automatically generated">
            <a:extLst>
              <a:ext uri="{FF2B5EF4-FFF2-40B4-BE49-F238E27FC236}">
                <a16:creationId xmlns:a16="http://schemas.microsoft.com/office/drawing/2014/main" id="{439094A8-FF98-4DC3-D7C7-7AB9634E999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59226" y="0"/>
            <a:ext cx="1688526" cy="1688526"/>
          </a:xfrm>
          <a:prstGeom prst="rect">
            <a:avLst/>
          </a:prstGeom>
        </p:spPr>
      </p:pic>
    </p:spTree>
    <p:extLst>
      <p:ext uri="{BB962C8B-B14F-4D97-AF65-F5344CB8AC3E}">
        <p14:creationId xmlns:p14="http://schemas.microsoft.com/office/powerpoint/2010/main" val="409530357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098CF-7D18-B46A-EEE6-25A0833A162B}"/>
              </a:ext>
            </a:extLst>
          </p:cNvPr>
          <p:cNvPicPr>
            <a:picLocks noChangeAspect="1"/>
          </p:cNvPicPr>
          <p:nvPr/>
        </p:nvPicPr>
        <p:blipFill>
          <a:blip r:embed="rId5"/>
          <a:stretch>
            <a:fillRect/>
          </a:stretch>
        </p:blipFill>
        <p:spPr>
          <a:xfrm>
            <a:off x="0" y="0"/>
            <a:ext cx="12192000" cy="6857999"/>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E3648AA0-AEF8-4266-A89F-9C065C4F3B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 y="1587274"/>
            <a:ext cx="3385688" cy="2026784"/>
          </a:xfrm>
          <a:prstGeom prst="rect">
            <a:avLst/>
          </a:prstGeom>
        </p:spPr>
      </p:pic>
      <p:pic>
        <p:nvPicPr>
          <p:cNvPr id="15" name="Picture 14">
            <a:extLst>
              <a:ext uri="{FF2B5EF4-FFF2-40B4-BE49-F238E27FC236}">
                <a16:creationId xmlns:a16="http://schemas.microsoft.com/office/drawing/2014/main" id="{A7A7BC88-211C-92C1-C282-8F39B1EE510B}"/>
              </a:ext>
            </a:extLst>
          </p:cNvPr>
          <p:cNvPicPr>
            <a:picLocks noChangeAspect="1"/>
          </p:cNvPicPr>
          <p:nvPr/>
        </p:nvPicPr>
        <p:blipFill>
          <a:blip r:embed="rId7"/>
          <a:stretch>
            <a:fillRect/>
          </a:stretch>
        </p:blipFill>
        <p:spPr>
          <a:xfrm>
            <a:off x="3075924" y="97879"/>
            <a:ext cx="8718036" cy="2133785"/>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2E3B47A6-3B5F-BA89-FEEE-A29DAB7D7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9226" y="0"/>
            <a:ext cx="1688526" cy="1688526"/>
          </a:xfrm>
          <a:prstGeom prst="rect">
            <a:avLst/>
          </a:prstGeom>
        </p:spPr>
      </p:pic>
    </p:spTree>
    <p:extLst>
      <p:ext uri="{BB962C8B-B14F-4D97-AF65-F5344CB8AC3E}">
        <p14:creationId xmlns:p14="http://schemas.microsoft.com/office/powerpoint/2010/main" val="139627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114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này người làng tôi gọi là mùa nước nổi, không gọi là mùa nước lũ vì nước lên hiền hoà. Nước mỗi ngày một dâng lên. Mưa dầm dề, mưa sướt mướt ngày này qua ngày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Quang Sáng)</a:t>
            </a:r>
            <a:endParaRPr kumimoji="0" lang="en-US"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11">
            <a:extLst>
              <a:ext uri="{FF2B5EF4-FFF2-40B4-BE49-F238E27FC236}">
                <a16:creationId xmlns:a16="http://schemas.microsoft.com/office/drawing/2014/main" id="{67D569E2-B05E-4314-BDF1-430930F0087D}"/>
              </a:ext>
            </a:extLst>
          </p:cNvPr>
          <p:cNvSpPr/>
          <p:nvPr/>
        </p:nvSpPr>
        <p:spPr>
          <a:xfrm>
            <a:off x="845475" y="6027287"/>
            <a:ext cx="63064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1D2C2E50-9E72-4E52-9F8F-DE4954DF4977}"/>
              </a:ext>
            </a:extLst>
          </p:cNvPr>
          <p:cNvGrpSpPr/>
          <p:nvPr/>
        </p:nvGrpSpPr>
        <p:grpSpPr>
          <a:xfrm>
            <a:off x="116734" y="820087"/>
            <a:ext cx="11844066" cy="1378828"/>
            <a:chOff x="961241" y="2446706"/>
            <a:chExt cx="2247473" cy="1144434"/>
          </a:xfrm>
        </p:grpSpPr>
        <p:sp>
          <p:nvSpPr>
            <p:cNvPr id="12" name="Rectangle 11">
              <a:extLst>
                <a:ext uri="{FF2B5EF4-FFF2-40B4-BE49-F238E27FC236}">
                  <a16:creationId xmlns:a16="http://schemas.microsoft.com/office/drawing/2014/main"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srgbClr val="000000"/>
                </a:solidFill>
                <a:latin typeface="Calibri"/>
              </a:endParaRPr>
            </a:p>
          </p:txBody>
        </p:sp>
        <p:sp>
          <p:nvSpPr>
            <p:cNvPr id="13" name="Oval 12">
              <a:extLst>
                <a:ext uri="{FF2B5EF4-FFF2-40B4-BE49-F238E27FC236}">
                  <a16:creationId xmlns:a16="http://schemas.microsoft.com/office/drawing/2014/main" id="{FDC4759E-376B-45CA-84E0-3086B1629BDE}"/>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29" name="Group 28">
            <a:extLst>
              <a:ext uri="{FF2B5EF4-FFF2-40B4-BE49-F238E27FC236}">
                <a16:creationId xmlns:a16="http://schemas.microsoft.com/office/drawing/2014/main" id="{1D2C2E50-9E72-4E52-9F8F-DE4954DF4977}"/>
              </a:ext>
            </a:extLst>
          </p:cNvPr>
          <p:cNvGrpSpPr/>
          <p:nvPr/>
        </p:nvGrpSpPr>
        <p:grpSpPr>
          <a:xfrm>
            <a:off x="101328" y="2084485"/>
            <a:ext cx="11859472" cy="1378828"/>
            <a:chOff x="961241" y="2446706"/>
            <a:chExt cx="2247473" cy="1144434"/>
          </a:xfrm>
        </p:grpSpPr>
        <p:sp>
          <p:nvSpPr>
            <p:cNvPr id="30" name="Rectangle 29">
              <a:extLst>
                <a:ext uri="{FF2B5EF4-FFF2-40B4-BE49-F238E27FC236}">
                  <a16:creationId xmlns:a16="http://schemas.microsoft.com/office/drawing/2014/main"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srgbClr val="000000"/>
                </a:solidFill>
                <a:latin typeface="Calibri"/>
              </a:endParaRPr>
            </a:p>
          </p:txBody>
        </p:sp>
        <p:sp>
          <p:nvSpPr>
            <p:cNvPr id="31" name="Oval 30">
              <a:extLst>
                <a:ext uri="{FF2B5EF4-FFF2-40B4-BE49-F238E27FC236}">
                  <a16:creationId xmlns:a16="http://schemas.microsoft.com/office/drawing/2014/main" id="{FDC4759E-376B-45CA-84E0-3086B1629BDE}"/>
                </a:ext>
              </a:extLst>
            </p:cNvPr>
            <p:cNvSpPr/>
            <p:nvPr/>
          </p:nvSpPr>
          <p:spPr>
            <a:xfrm>
              <a:off x="961241" y="2446706"/>
              <a:ext cx="69273" cy="347962"/>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grpSp>
        <p:nvGrpSpPr>
          <p:cNvPr id="32" name="Group 31">
            <a:extLst>
              <a:ext uri="{FF2B5EF4-FFF2-40B4-BE49-F238E27FC236}">
                <a16:creationId xmlns:a16="http://schemas.microsoft.com/office/drawing/2014/main" id="{1D2C2E50-9E72-4E52-9F8F-DE4954DF4977}"/>
              </a:ext>
            </a:extLst>
          </p:cNvPr>
          <p:cNvGrpSpPr/>
          <p:nvPr/>
        </p:nvGrpSpPr>
        <p:grpSpPr>
          <a:xfrm>
            <a:off x="92616" y="3368999"/>
            <a:ext cx="11738854" cy="1261345"/>
            <a:chOff x="961241" y="2446706"/>
            <a:chExt cx="2247473" cy="1144434"/>
          </a:xfrm>
        </p:grpSpPr>
        <p:sp>
          <p:nvSpPr>
            <p:cNvPr id="33" name="Rectangle 32">
              <a:extLst>
                <a:ext uri="{FF2B5EF4-FFF2-40B4-BE49-F238E27FC236}">
                  <a16:creationId xmlns:a16="http://schemas.microsoft.com/office/drawing/2014/main"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srgbClr val="000000"/>
                </a:solidFill>
                <a:latin typeface="Calibri"/>
              </a:endParaRPr>
            </a:p>
          </p:txBody>
        </p:sp>
        <p:sp>
          <p:nvSpPr>
            <p:cNvPr id="34" name="Oval 33">
              <a:extLst>
                <a:ext uri="{FF2B5EF4-FFF2-40B4-BE49-F238E27FC236}">
                  <a16:creationId xmlns:a16="http://schemas.microsoft.com/office/drawing/2014/main" id="{FDC4759E-376B-45CA-84E0-3086B1629BDE}"/>
                </a:ext>
              </a:extLst>
            </p:cNvPr>
            <p:cNvSpPr/>
            <p:nvPr/>
          </p:nvSpPr>
          <p:spPr>
            <a:xfrm>
              <a:off x="961241" y="2446706"/>
              <a:ext cx="69273" cy="347962"/>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grpSp>
        <p:nvGrpSpPr>
          <p:cNvPr id="38" name="Group 37">
            <a:extLst>
              <a:ext uri="{FF2B5EF4-FFF2-40B4-BE49-F238E27FC236}">
                <a16:creationId xmlns:a16="http://schemas.microsoft.com/office/drawing/2014/main" id="{1D2C2E50-9E72-4E52-9F8F-DE4954DF4977}"/>
              </a:ext>
            </a:extLst>
          </p:cNvPr>
          <p:cNvGrpSpPr/>
          <p:nvPr/>
        </p:nvGrpSpPr>
        <p:grpSpPr>
          <a:xfrm>
            <a:off x="79640" y="4519572"/>
            <a:ext cx="11738854" cy="1302628"/>
            <a:chOff x="961241" y="2446706"/>
            <a:chExt cx="2247473" cy="1144434"/>
          </a:xfrm>
        </p:grpSpPr>
        <p:sp>
          <p:nvSpPr>
            <p:cNvPr id="39" name="Rectangle 38">
              <a:extLst>
                <a:ext uri="{FF2B5EF4-FFF2-40B4-BE49-F238E27FC236}">
                  <a16:creationId xmlns:a16="http://schemas.microsoft.com/office/drawing/2014/main"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srgbClr val="000000"/>
                </a:solidFill>
                <a:latin typeface="Calibri"/>
              </a:endParaRPr>
            </a:p>
          </p:txBody>
        </p:sp>
        <p:sp>
          <p:nvSpPr>
            <p:cNvPr id="40" name="Oval 39">
              <a:extLst>
                <a:ext uri="{FF2B5EF4-FFF2-40B4-BE49-F238E27FC236}">
                  <a16:creationId xmlns:a16="http://schemas.microsoft.com/office/drawing/2014/main" id="{FDC4759E-376B-45CA-84E0-3086B1629BDE}"/>
                </a:ext>
              </a:extLst>
            </p:cNvPr>
            <p:cNvSpPr/>
            <p:nvPr/>
          </p:nvSpPr>
          <p:spPr>
            <a:xfrm>
              <a:off x="961241" y="2446706"/>
              <a:ext cx="69273" cy="347962"/>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grpSp>
    </p:spTree>
    <p:extLst>
      <p:ext uri="{BB962C8B-B14F-4D97-AF65-F5344CB8AC3E}">
        <p14:creationId xmlns:p14="http://schemas.microsoft.com/office/powerpoint/2010/main" val="910350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910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932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553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 name="Rounded Rectangle 3">
            <a:extLst>
              <a:ext uri="{FF2B5EF4-FFF2-40B4-BE49-F238E27FC236}">
                <a16:creationId xmlns:a16="http://schemas.microsoft.com/office/drawing/2014/main" id="{18786087-A7D5-4BA3-8D54-8C400F4721FA}"/>
              </a:ext>
            </a:extLst>
          </p:cNvPr>
          <p:cNvSpPr/>
          <p:nvPr/>
        </p:nvSpPr>
        <p:spPr>
          <a:xfrm>
            <a:off x="3085121" y="1133011"/>
            <a:ext cx="6320136" cy="728417"/>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defTabSz="1219170"/>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dầm dề: ý nói mưa kéo dài</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ounded Rectangle 3">
            <a:extLst>
              <a:ext uri="{FF2B5EF4-FFF2-40B4-BE49-F238E27FC236}">
                <a16:creationId xmlns:a16="http://schemas.microsoft.com/office/drawing/2014/main" id="{EB2858E1-1432-45C0-9E2A-FF4885DBBD95}"/>
              </a:ext>
            </a:extLst>
          </p:cNvPr>
          <p:cNvSpPr/>
          <p:nvPr/>
        </p:nvSpPr>
        <p:spPr>
          <a:xfrm>
            <a:off x="1733262" y="2498245"/>
            <a:ext cx="6915197" cy="569949"/>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defTabSz="1219170"/>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sướt mướt: ý nói mưa buồn</a:t>
            </a:r>
          </a:p>
        </p:txBody>
      </p:sp>
      <p:sp>
        <p:nvSpPr>
          <p:cNvPr id="26" name="Rounded Rectangle 3">
            <a:extLst>
              <a:ext uri="{FF2B5EF4-FFF2-40B4-BE49-F238E27FC236}">
                <a16:creationId xmlns:a16="http://schemas.microsoft.com/office/drawing/2014/main" id="{27EC0F26-64C5-48ED-896A-8476F6ACFDD6}"/>
              </a:ext>
            </a:extLst>
          </p:cNvPr>
          <p:cNvSpPr/>
          <p:nvPr/>
        </p:nvSpPr>
        <p:spPr>
          <a:xfrm>
            <a:off x="755981" y="3418881"/>
            <a:ext cx="9509248" cy="984357"/>
          </a:xfrm>
          <a:prstGeom prst="roundRect">
            <a:avLst/>
          </a:prstGeom>
          <a:solidFill>
            <a:srgbClr val="D5FEB4"/>
          </a:solidFill>
          <a:ln>
            <a:solidFill>
              <a:srgbClr val="51AB04"/>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defTabSz="1219170"/>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lắt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lẻo</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chông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chênh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vững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chắc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cao</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3">
            <a:extLst>
              <a:ext uri="{FF2B5EF4-FFF2-40B4-BE49-F238E27FC236}">
                <a16:creationId xmlns:a16="http://schemas.microsoft.com/office/drawing/2014/main" id="{27EC0F26-64C5-48ED-896A-8476F6ACFDD6}"/>
              </a:ext>
            </a:extLst>
          </p:cNvPr>
          <p:cNvSpPr/>
          <p:nvPr/>
        </p:nvSpPr>
        <p:spPr>
          <a:xfrm>
            <a:off x="755981" y="4625647"/>
            <a:ext cx="8649276" cy="805729"/>
          </a:xfrm>
          <a:prstGeom prst="roundRect">
            <a:avLst/>
          </a:prstGeom>
          <a:ln>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1219170"/>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Lũ</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nước từ nguồn về, dâng cao nhanh và mạnh.</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3">
            <a:extLst>
              <a:ext uri="{FF2B5EF4-FFF2-40B4-BE49-F238E27FC236}">
                <a16:creationId xmlns:a16="http://schemas.microsoft.com/office/drawing/2014/main" id="{EB2858E1-1432-45C0-9E2A-FF4885DBBD95}"/>
              </a:ext>
            </a:extLst>
          </p:cNvPr>
          <p:cNvSpPr/>
          <p:nvPr/>
        </p:nvSpPr>
        <p:spPr>
          <a:xfrm>
            <a:off x="554019" y="5802086"/>
            <a:ext cx="8926286" cy="618569"/>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defTabSz="1219170"/>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hiền hòa (nước lên): từ từ, không dữ dội</a:t>
            </a:r>
          </a:p>
        </p:txBody>
      </p:sp>
    </p:spTree>
    <p:extLst>
      <p:ext uri="{BB962C8B-B14F-4D97-AF65-F5344CB8AC3E}">
        <p14:creationId xmlns:p14="http://schemas.microsoft.com/office/powerpoint/2010/main" val="373299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1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11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11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11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1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114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này người làng tôi gọi là mùa nước nổi, không gọi là mùa nước lũ vì nước lên hiền hoà. Nước mỗi ngày một dâng lên. Mưa dầm dề, mưa sướt mướt ngày này qua ngày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 ngay dưới mái nhà.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Quang Sáng)</a:t>
            </a:r>
            <a:endParaRPr kumimoji="0" lang="en-US"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Oval 19">
            <a:extLst>
              <a:ext uri="{FF2B5EF4-FFF2-40B4-BE49-F238E27FC236}">
                <a16:creationId xmlns:a16="http://schemas.microsoft.com/office/drawing/2014/main"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id="{FDC4759E-376B-45CA-84E0-3086B1629BDE}"/>
              </a:ext>
            </a:extLst>
          </p:cNvPr>
          <p:cNvSpPr/>
          <p:nvPr/>
        </p:nvSpPr>
        <p:spPr>
          <a:xfrm>
            <a:off x="662705" y="2204227"/>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FDC4759E-376B-45CA-84E0-3086B1629BDE}"/>
              </a:ext>
            </a:extLst>
          </p:cNvPr>
          <p:cNvSpPr/>
          <p:nvPr/>
        </p:nvSpPr>
        <p:spPr>
          <a:xfrm>
            <a:off x="662705" y="345464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Oval 22">
            <a:extLst>
              <a:ext uri="{FF2B5EF4-FFF2-40B4-BE49-F238E27FC236}">
                <a16:creationId xmlns:a16="http://schemas.microsoft.com/office/drawing/2014/main" id="{FDC4759E-376B-45CA-84E0-3086B1629BDE}"/>
              </a:ext>
            </a:extLst>
          </p:cNvPr>
          <p:cNvSpPr/>
          <p:nvPr/>
        </p:nvSpPr>
        <p:spPr>
          <a:xfrm>
            <a:off x="656984" y="5089476"/>
            <a:ext cx="361822" cy="39606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63681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77</TotalTime>
  <Words>479</Words>
  <Application>Microsoft Office PowerPoint</Application>
  <PresentationFormat>Widescreen</PresentationFormat>
  <Paragraphs>28</Paragraphs>
  <Slides>8</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宋体</vt:lpstr>
      <vt:lpstr>#9Slide07 HoneyCream</vt:lpstr>
      <vt:lpstr>Arial</vt:lpstr>
      <vt:lpstr>Arial-Rounded</vt:lpstr>
      <vt:lpstr>Calibri</vt:lpstr>
      <vt:lpstr>第一PPT，www.1ppt.com</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44</cp:revision>
  <dcterms:created xsi:type="dcterms:W3CDTF">2021-11-07T02:34:33Z</dcterms:created>
  <dcterms:modified xsi:type="dcterms:W3CDTF">2026-04-13T11:12:37Z</dcterms:modified>
</cp:coreProperties>
</file>