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27" r:id="rId3"/>
  </p:sldMasterIdLst>
  <p:notesMasterIdLst>
    <p:notesMasterId r:id="rId8"/>
  </p:notesMasterIdLst>
  <p:sldIdLst>
    <p:sldId id="9512" r:id="rId4"/>
    <p:sldId id="9520" r:id="rId5"/>
    <p:sldId id="2007577234" r:id="rId6"/>
    <p:sldId id="2007577236"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E2124-6ACC-4250-AE75-7946A2625632}"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802B9-5DB1-44E7-8171-8C6FB32D2C4B}" type="slidenum">
              <a:rPr lang="en-US" smtClean="0"/>
              <a:t>‹#›</a:t>
            </a:fld>
            <a:endParaRPr lang="en-US"/>
          </a:p>
        </p:txBody>
      </p:sp>
    </p:spTree>
    <p:extLst>
      <p:ext uri="{BB962C8B-B14F-4D97-AF65-F5344CB8AC3E}">
        <p14:creationId xmlns:p14="http://schemas.microsoft.com/office/powerpoint/2010/main" val="305276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21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0348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6478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24354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8328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0324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4700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99920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022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10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31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38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497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4/13/2026</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3542680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4413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3557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909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2026/4/13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09059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5082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0248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4/13/2026</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357390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5790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33155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32213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731EE483-00B2-44A2-961D-A6C796C87FA0}"/>
              </a:ext>
            </a:extLst>
          </p:cNvPr>
          <p:cNvSpPr txBox="1">
            <a:spLocks/>
          </p:cNvSpPr>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6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vi-V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lvl="0" indent="0" algn="just">
              <a:buNone/>
            </a:pPr>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 khủng long thẳng và rất khỏe. Vì thế chúng có thể đi khắp một vùng rộng lớn để kiếm ăn. Khủng long có khả năng săn mồi tốt nhờ có đôi mắt tinh tường cùng cái mũi và đôi tai thính. </a:t>
            </a:r>
          </a:p>
        </p:txBody>
      </p:sp>
    </p:spTree>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070E2FB8-BE1E-438B-8517-BBAA94E30FD3}"/>
              </a:ext>
            </a:extLst>
          </p:cNvPr>
          <p:cNvSpPr txBox="1"/>
          <p:nvPr/>
        </p:nvSpPr>
        <p:spPr>
          <a:xfrm>
            <a:off x="1383943" y="1179195"/>
            <a:ext cx="10376565" cy="2736327"/>
          </a:xfrm>
          <a:prstGeom prst="rect">
            <a:avLst/>
          </a:prstGeom>
          <a:noFill/>
        </p:spPr>
        <p:txBody>
          <a:bodyPr wrap="square" rtlCol="0">
            <a:spAutoFit/>
          </a:bodyPr>
          <a:lstStyle/>
          <a:p>
            <a:pPr algn="just">
              <a:lnSpc>
                <a:spcPct val="150000"/>
              </a:lnSpc>
            </a:pPr>
            <a:r>
              <a:rPr lang="en-US" sz="4000" b="1" dirty="0">
                <a:latin typeface="Arial-Rounded" panose="020B0500000000000000" pitchFamily="34" charset="0"/>
                <a:ea typeface="Arial-Rounded" panose="020B0500000000000000" pitchFamily="34" charset="0"/>
                <a:cs typeface="Arial-Rounded" panose="020B0500000000000000" pitchFamily="34" charset="0"/>
              </a:rPr>
              <a:t>2.</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i="1" dirty="0" err="1">
                <a:latin typeface="Arial-Rounded" panose="020B0500000000000000" pitchFamily="34" charset="0"/>
                <a:ea typeface="Arial-Rounded" panose="020B0500000000000000" pitchFamily="34" charset="0"/>
                <a:cs typeface="Arial-Rounded" panose="020B0500000000000000" pitchFamily="34" charset="0"/>
              </a:rPr>
              <a:t>uya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i="1" dirty="0" err="1">
                <a:latin typeface="Arial-Rounded" panose="020B0500000000000000" pitchFamily="34" charset="0"/>
                <a:ea typeface="Arial-Rounded" panose="020B0500000000000000" pitchFamily="34" charset="0"/>
                <a:cs typeface="Arial-Rounded" panose="020B0500000000000000" pitchFamily="34" charset="0"/>
              </a:rPr>
              <a:t>uyu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thay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a:t>
            </a:r>
            <a:r>
              <a:rPr lang="en-US" sz="4000" dirty="0">
                <a:latin typeface="Arial-Rounded" panose="020B0500000000000000" pitchFamily="34" charset="0"/>
                <a:ea typeface="Arial-Rounded" panose="020B0500000000000000" pitchFamily="34" charset="0"/>
                <a:cs typeface="Arial-Rounded" panose="020B0500000000000000" pitchFamily="34" charset="0"/>
              </a:rPr>
              <a:t> ô </a:t>
            </a:r>
            <a:r>
              <a:rPr lang="en-US" sz="4000" dirty="0" err="1">
                <a:latin typeface="Arial-Rounded" panose="020B0500000000000000" pitchFamily="34" charset="0"/>
                <a:ea typeface="Arial-Rounded" panose="020B0500000000000000" pitchFamily="34" charset="0"/>
                <a:cs typeface="Arial-Rounded" panose="020B0500000000000000" pitchFamily="34" charset="0"/>
              </a:rPr>
              <a:t>vuông</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lnSpc>
                <a:spcPct val="150000"/>
              </a:lnSpc>
              <a:buAutoNum type="alphaLcPeriod"/>
            </a:pPr>
            <a:r>
              <a:rPr lang="en-US" sz="4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lên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núi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4000" dirty="0">
                <a:latin typeface="Arial-Rounded" panose="020B0500000000000000" pitchFamily="34" charset="0"/>
                <a:ea typeface="Arial-Rounded" panose="020B0500000000000000" pitchFamily="34" charset="0"/>
                <a:cs typeface="Arial-Rounded" panose="020B0500000000000000" pitchFamily="34" charset="0"/>
              </a:rPr>
              <a:t> co,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p>
          <a:p>
            <a:pPr marL="342900" indent="-342900" algn="just">
              <a:lnSpc>
                <a:spcPct val="150000"/>
              </a:lnSpc>
              <a:buAutoNum type="alphaLcPeriod"/>
            </a:pPr>
            <a:r>
              <a:rPr lang="en-US" sz="4000" dirty="0" err="1">
                <a:latin typeface="Arial-Rounded" panose="020B0500000000000000" pitchFamily="34" charset="0"/>
                <a:ea typeface="Arial-Rounded" panose="020B0500000000000000" pitchFamily="34" charset="0"/>
                <a:cs typeface="Arial-Rounded" panose="020B0500000000000000" pitchFamily="34" charset="0"/>
              </a:rPr>
              <a:t>Mẹ</a:t>
            </a:r>
            <a:r>
              <a:rPr lang="en-US" sz="4000" dirty="0">
                <a:latin typeface="Arial-Rounded" panose="020B0500000000000000" pitchFamily="34" charset="0"/>
                <a:ea typeface="Arial-Rounded" panose="020B0500000000000000" pitchFamily="34" charset="0"/>
                <a:cs typeface="Arial-Rounded" panose="020B0500000000000000" pitchFamily="34" charset="0"/>
              </a:rPr>
              <a:t> tôi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sớm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35AC9BF4-648E-414B-BC30-AD4F8A4EADF6}"/>
              </a:ext>
            </a:extLst>
          </p:cNvPr>
          <p:cNvSpPr txBox="1"/>
          <p:nvPr/>
        </p:nvSpPr>
        <p:spPr>
          <a:xfrm>
            <a:off x="8713438" y="2284278"/>
            <a:ext cx="1265115" cy="707886"/>
          </a:xfrm>
          <a:prstGeom prst="rect">
            <a:avLst/>
          </a:prstGeom>
          <a:noFill/>
        </p:spPr>
        <p:txBody>
          <a:bodyPr wrap="square" rtlCol="0">
            <a:spAutoFit/>
          </a:bodyPr>
          <a:lstStyle/>
          <a:p>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uỷu</a:t>
            </a:r>
            <a:endPar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20AADB3-06B0-409B-9EB1-B932FCDB0347}"/>
              </a:ext>
            </a:extLst>
          </p:cNvPr>
          <p:cNvSpPr txBox="1"/>
          <p:nvPr/>
        </p:nvSpPr>
        <p:spPr>
          <a:xfrm>
            <a:off x="4701316" y="3212844"/>
            <a:ext cx="1086400" cy="707886"/>
          </a:xfrm>
          <a:prstGeom prst="rect">
            <a:avLst/>
          </a:prstGeom>
          <a:noFill/>
        </p:spPr>
        <p:txBody>
          <a:bodyPr wrap="square" rtlCol="0">
            <a:spAutoFit/>
          </a:bodyPr>
          <a:lstStyle/>
          <a:p>
            <a:r>
              <a:rPr lang="en-US" sz="40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uya</a:t>
            </a:r>
            <a:endParaRPr lang="en-US" sz="40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3">
            <a:extLst>
              <a:ext uri="{FF2B5EF4-FFF2-40B4-BE49-F238E27FC236}">
                <a16:creationId xmlns:a16="http://schemas.microsoft.com/office/drawing/2014/main" id="{B2B55372-0186-428E-8528-CD51BB35FD5D}"/>
              </a:ext>
            </a:extLst>
          </p:cNvPr>
          <p:cNvSpPr/>
          <p:nvPr/>
        </p:nvSpPr>
        <p:spPr>
          <a:xfrm>
            <a:off x="8801075" y="2347966"/>
            <a:ext cx="857275" cy="56668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2">
            <a:extLst>
              <a:ext uri="{FF2B5EF4-FFF2-40B4-BE49-F238E27FC236}">
                <a16:creationId xmlns:a16="http://schemas.microsoft.com/office/drawing/2014/main" id="{C59864E6-22CE-4617-8533-93865F0D6D20}"/>
              </a:ext>
            </a:extLst>
          </p:cNvPr>
          <p:cNvSpPr/>
          <p:nvPr/>
        </p:nvSpPr>
        <p:spPr>
          <a:xfrm>
            <a:off x="4796742" y="3436403"/>
            <a:ext cx="880158" cy="51647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7" grpId="0"/>
      <p:bldP spid="18" grpId="0"/>
      <p:bldP spid="36" grpId="0" animBg="1"/>
      <p:bldP spid="36" grpId="1" animBg="1"/>
      <p:bldP spid="37" grpId="0" animBg="1"/>
      <p:bldP spid="3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9A952D8-4838-779E-9181-26A62A0C9667}"/>
              </a:ext>
            </a:extLst>
          </p:cNvPr>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3. Chọn </a:t>
            </a:r>
            <a:r>
              <a:rPr lang="en-US" sz="4000" b="1">
                <a:solidFill>
                  <a:srgbClr val="FF3399"/>
                </a:solidFill>
                <a:latin typeface="Cambria" panose="02040503050406030204" pitchFamily="18" charset="0"/>
                <a:ea typeface="Cambria" panose="02040503050406030204" pitchFamily="18" charset="0"/>
              </a:rPr>
              <a:t>a </a:t>
            </a:r>
            <a:r>
              <a:rPr lang="en-US" sz="4000" b="1">
                <a:solidFill>
                  <a:srgbClr val="002060"/>
                </a:solidFill>
                <a:latin typeface="Cambria" panose="02040503050406030204" pitchFamily="18" charset="0"/>
                <a:ea typeface="Cambria" panose="02040503050406030204" pitchFamily="18" charset="0"/>
              </a:rPr>
              <a:t>hoặc</a:t>
            </a:r>
            <a:r>
              <a:rPr lang="en-US" sz="4000" b="1">
                <a:solidFill>
                  <a:srgbClr val="FF3399"/>
                </a:solidFill>
                <a:latin typeface="Cambria" panose="02040503050406030204" pitchFamily="18" charset="0"/>
                <a:ea typeface="Cambria" panose="02040503050406030204" pitchFamily="18" charset="0"/>
              </a:rPr>
              <a:t> b.</a:t>
            </a:r>
            <a:endParaRPr lang="en-US" sz="4000" b="1">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4C31BB79-66C9-DDF7-81B0-06C40A96E52F}"/>
              </a:ext>
            </a:extLst>
          </p:cNvPr>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a. Nhìn hình, tìm từ ngữ chứa </a:t>
            </a:r>
            <a:r>
              <a:rPr lang="en-US" sz="4000" b="1" i="1">
                <a:solidFill>
                  <a:srgbClr val="9900FF"/>
                </a:solidFill>
                <a:latin typeface="Cambria" panose="02040503050406030204" pitchFamily="18" charset="0"/>
                <a:ea typeface="Cambria" panose="02040503050406030204" pitchFamily="18" charset="0"/>
              </a:rPr>
              <a:t>iêu</a:t>
            </a:r>
            <a:r>
              <a:rPr lang="en-US" sz="4000" b="1">
                <a:solidFill>
                  <a:srgbClr val="002060"/>
                </a:solidFill>
                <a:latin typeface="Cambria" panose="02040503050406030204" pitchFamily="18" charset="0"/>
                <a:ea typeface="Cambria" panose="02040503050406030204" pitchFamily="18" charset="0"/>
              </a:rPr>
              <a:t> hoặc </a:t>
            </a:r>
            <a:r>
              <a:rPr lang="en-US" sz="4000" b="1" i="1">
                <a:solidFill>
                  <a:srgbClr val="9900FF"/>
                </a:solidFill>
                <a:latin typeface="Cambria" panose="02040503050406030204" pitchFamily="18" charset="0"/>
                <a:ea typeface="Cambria" panose="02040503050406030204" pitchFamily="18" charset="0"/>
              </a:rPr>
              <a:t>ươu</a:t>
            </a:r>
            <a:r>
              <a:rPr lang="en-US" sz="4000" b="1">
                <a:solidFill>
                  <a:srgbClr val="002060"/>
                </a:solidFill>
                <a:latin typeface="Cambria" panose="02040503050406030204" pitchFamily="18" charset="0"/>
                <a:ea typeface="Cambria" panose="02040503050406030204" pitchFamily="18" charset="0"/>
              </a:rPr>
              <a:t> để gọi tên loài vật.</a:t>
            </a:r>
          </a:p>
        </p:txBody>
      </p:sp>
      <p:pic>
        <p:nvPicPr>
          <p:cNvPr id="5" name="Picture 4">
            <a:extLst>
              <a:ext uri="{FF2B5EF4-FFF2-40B4-BE49-F238E27FC236}">
                <a16:creationId xmlns:a16="http://schemas.microsoft.com/office/drawing/2014/main" id="{D1A88358-D77C-7E2C-625A-71044174B8D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200266" y="2805687"/>
            <a:ext cx="3065043" cy="2333469"/>
          </a:xfrm>
          <a:prstGeom prst="rect">
            <a:avLst/>
          </a:prstGeom>
        </p:spPr>
      </p:pic>
      <p:pic>
        <p:nvPicPr>
          <p:cNvPr id="6" name="Picture 5">
            <a:extLst>
              <a:ext uri="{FF2B5EF4-FFF2-40B4-BE49-F238E27FC236}">
                <a16:creationId xmlns:a16="http://schemas.microsoft.com/office/drawing/2014/main" id="{E457FBDE-EC9A-4F4B-8189-432AB97B836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619667" y="2720209"/>
            <a:ext cx="3061607" cy="2385503"/>
          </a:xfrm>
          <a:prstGeom prst="rect">
            <a:avLst/>
          </a:prstGeom>
        </p:spPr>
      </p:pic>
      <p:pic>
        <p:nvPicPr>
          <p:cNvPr id="7" name="Picture 6">
            <a:extLst>
              <a:ext uri="{FF2B5EF4-FFF2-40B4-BE49-F238E27FC236}">
                <a16:creationId xmlns:a16="http://schemas.microsoft.com/office/drawing/2014/main" id="{CAB5AB44-BBC2-BCA0-62DF-E45095450D23}"/>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8085596" y="2805687"/>
            <a:ext cx="2940991" cy="2270892"/>
          </a:xfrm>
          <a:prstGeom prst="rect">
            <a:avLst/>
          </a:prstGeom>
        </p:spPr>
      </p:pic>
      <p:sp>
        <p:nvSpPr>
          <p:cNvPr id="8" name="TextBox 7">
            <a:extLst>
              <a:ext uri="{FF2B5EF4-FFF2-40B4-BE49-F238E27FC236}">
                <a16:creationId xmlns:a16="http://schemas.microsoft.com/office/drawing/2014/main" id="{EB1A2147-2BD8-80D9-0827-7C6EF4637617}"/>
              </a:ext>
            </a:extLst>
          </p:cNvPr>
          <p:cNvSpPr txBox="1"/>
          <p:nvPr/>
        </p:nvSpPr>
        <p:spPr>
          <a:xfrm>
            <a:off x="774066" y="5293971"/>
            <a:ext cx="3650016" cy="707886"/>
          </a:xfrm>
          <a:prstGeom prst="rect">
            <a:avLst/>
          </a:prstGeom>
          <a:noFill/>
        </p:spPr>
        <p:txBody>
          <a:bodyPr wrap="square" rtlCol="0">
            <a:spAutoFit/>
          </a:bodyPr>
          <a:lstStyle/>
          <a:p>
            <a:r>
              <a:rPr lang="en-US" sz="4000" b="1">
                <a:solidFill>
                  <a:srgbClr val="FF3300"/>
                </a:solidFill>
                <a:latin typeface="Cambria" panose="02040503050406030204" pitchFamily="18" charset="0"/>
                <a:ea typeface="Cambria" panose="02040503050406030204" pitchFamily="18" charset="0"/>
              </a:rPr>
              <a:t>M: </a:t>
            </a:r>
            <a:r>
              <a:rPr lang="en-US" sz="4000" b="1">
                <a:solidFill>
                  <a:srgbClr val="9900FF"/>
                </a:solidFill>
                <a:latin typeface="Cambria" panose="02040503050406030204" pitchFamily="18" charset="0"/>
                <a:ea typeface="Cambria" panose="02040503050406030204" pitchFamily="18" charset="0"/>
              </a:rPr>
              <a:t>1. diều hâu</a:t>
            </a:r>
          </a:p>
        </p:txBody>
      </p:sp>
      <p:sp>
        <p:nvSpPr>
          <p:cNvPr id="10" name="TextBox 9">
            <a:extLst>
              <a:ext uri="{FF2B5EF4-FFF2-40B4-BE49-F238E27FC236}">
                <a16:creationId xmlns:a16="http://schemas.microsoft.com/office/drawing/2014/main" id="{EA2BEBD7-4DEB-D20C-6F3E-A379652BCFC5}"/>
              </a:ext>
            </a:extLst>
          </p:cNvPr>
          <p:cNvSpPr txBox="1"/>
          <p:nvPr/>
        </p:nvSpPr>
        <p:spPr>
          <a:xfrm>
            <a:off x="4787297" y="5293971"/>
            <a:ext cx="2893977" cy="707886"/>
          </a:xfrm>
          <a:prstGeom prst="rect">
            <a:avLst/>
          </a:prstGeom>
          <a:noFill/>
        </p:spPr>
        <p:txBody>
          <a:bodyPr wrap="square" rtlCol="0">
            <a:spAutoFit/>
          </a:bodyPr>
          <a:lstStyle/>
          <a:p>
            <a:r>
              <a:rPr lang="en-US" sz="4000" b="1">
                <a:solidFill>
                  <a:srgbClr val="9900FF"/>
                </a:solidFill>
                <a:latin typeface="Cambria" panose="02040503050406030204" pitchFamily="18" charset="0"/>
                <a:ea typeface="Cambria" panose="02040503050406030204" pitchFamily="18" charset="0"/>
              </a:rPr>
              <a:t>2. đà điểu</a:t>
            </a:r>
          </a:p>
        </p:txBody>
      </p:sp>
      <p:sp>
        <p:nvSpPr>
          <p:cNvPr id="11" name="TextBox 10">
            <a:extLst>
              <a:ext uri="{FF2B5EF4-FFF2-40B4-BE49-F238E27FC236}">
                <a16:creationId xmlns:a16="http://schemas.microsoft.com/office/drawing/2014/main" id="{478FE269-FF2D-7993-DA6C-D567D2BC8AFA}"/>
              </a:ext>
            </a:extLst>
          </p:cNvPr>
          <p:cNvSpPr txBox="1"/>
          <p:nvPr/>
        </p:nvSpPr>
        <p:spPr>
          <a:xfrm>
            <a:off x="8046721" y="5293971"/>
            <a:ext cx="3094930" cy="707886"/>
          </a:xfrm>
          <a:prstGeom prst="rect">
            <a:avLst/>
          </a:prstGeom>
          <a:noFill/>
        </p:spPr>
        <p:txBody>
          <a:bodyPr wrap="square" rtlCol="0">
            <a:spAutoFit/>
          </a:bodyPr>
          <a:lstStyle/>
          <a:p>
            <a:r>
              <a:rPr lang="en-US" sz="4000" b="1" dirty="0">
                <a:solidFill>
                  <a:srgbClr val="9900FF"/>
                </a:solidFill>
                <a:latin typeface="Cambria" panose="02040503050406030204" pitchFamily="18" charset="0"/>
                <a:ea typeface="Cambria" panose="02040503050406030204" pitchFamily="18" charset="0"/>
              </a:rPr>
              <a:t>3. </a:t>
            </a:r>
            <a:r>
              <a:rPr lang="en-US" sz="4000" b="1" dirty="0" err="1">
                <a:solidFill>
                  <a:srgbClr val="9900FF"/>
                </a:solidFill>
                <a:latin typeface="Cambria" panose="02040503050406030204" pitchFamily="18" charset="0"/>
                <a:ea typeface="Cambria" panose="02040503050406030204" pitchFamily="18" charset="0"/>
              </a:rPr>
              <a:t>hươu</a:t>
            </a:r>
            <a:r>
              <a:rPr lang="en-US" sz="4000" b="1" dirty="0">
                <a:solidFill>
                  <a:srgbClr val="9900FF"/>
                </a:solidFill>
                <a:latin typeface="Cambria" panose="02040503050406030204" pitchFamily="18" charset="0"/>
                <a:ea typeface="Cambria" panose="02040503050406030204" pitchFamily="18" charset="0"/>
              </a:rPr>
              <a:t> </a:t>
            </a:r>
            <a:r>
              <a:rPr lang="en-US" sz="4000" b="1" dirty="0" err="1">
                <a:solidFill>
                  <a:srgbClr val="9900FF"/>
                </a:solidFill>
                <a:latin typeface="Cambria" panose="02040503050406030204" pitchFamily="18" charset="0"/>
                <a:ea typeface="Cambria" panose="02040503050406030204" pitchFamily="18" charset="0"/>
              </a:rPr>
              <a:t>sao</a:t>
            </a:r>
            <a:endParaRPr lang="en-US" sz="4000" b="1" dirty="0">
              <a:solidFill>
                <a:srgbClr val="99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437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EEEAC65C-5401-06B1-E71B-4DEE18978D0D}"/>
              </a:ext>
            </a:extLst>
          </p:cNvPr>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3. Chọn </a:t>
            </a:r>
            <a:r>
              <a:rPr lang="en-US" sz="4000" b="1">
                <a:solidFill>
                  <a:srgbClr val="FF3399"/>
                </a:solidFill>
                <a:latin typeface="Cambria" panose="02040503050406030204" pitchFamily="18" charset="0"/>
                <a:ea typeface="Cambria" panose="02040503050406030204" pitchFamily="18" charset="0"/>
              </a:rPr>
              <a:t>a </a:t>
            </a:r>
            <a:r>
              <a:rPr lang="en-US" sz="4000" b="1">
                <a:solidFill>
                  <a:srgbClr val="002060"/>
                </a:solidFill>
                <a:latin typeface="Cambria" panose="02040503050406030204" pitchFamily="18" charset="0"/>
                <a:ea typeface="Cambria" panose="02040503050406030204" pitchFamily="18" charset="0"/>
              </a:rPr>
              <a:t>hoặc</a:t>
            </a:r>
            <a:r>
              <a:rPr lang="en-US" sz="4000" b="1">
                <a:solidFill>
                  <a:srgbClr val="FF3399"/>
                </a:solidFill>
                <a:latin typeface="Cambria" panose="02040503050406030204" pitchFamily="18" charset="0"/>
                <a:ea typeface="Cambria" panose="02040503050406030204" pitchFamily="18" charset="0"/>
              </a:rPr>
              <a:t> b.</a:t>
            </a:r>
            <a:endParaRPr lang="en-US" sz="4000" b="1">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341A6EE-3271-F0D7-8BB4-AA6B8087C2C5}"/>
              </a:ext>
            </a:extLst>
          </p:cNvPr>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b. Nhìn hình, tìm từ ngữ chứa </a:t>
            </a:r>
            <a:r>
              <a:rPr lang="en-US" sz="4000" b="1" i="1">
                <a:solidFill>
                  <a:srgbClr val="9900FF"/>
                </a:solidFill>
                <a:latin typeface="Cambria" panose="02040503050406030204" pitchFamily="18" charset="0"/>
                <a:ea typeface="Cambria" panose="02040503050406030204" pitchFamily="18" charset="0"/>
              </a:rPr>
              <a:t>uôt</a:t>
            </a:r>
            <a:r>
              <a:rPr lang="en-US" sz="4000" b="1">
                <a:solidFill>
                  <a:srgbClr val="002060"/>
                </a:solidFill>
                <a:latin typeface="Cambria" panose="02040503050406030204" pitchFamily="18" charset="0"/>
                <a:ea typeface="Cambria" panose="02040503050406030204" pitchFamily="18" charset="0"/>
              </a:rPr>
              <a:t> hoặc </a:t>
            </a:r>
            <a:r>
              <a:rPr lang="en-US" sz="4000" b="1" i="1">
                <a:solidFill>
                  <a:srgbClr val="9900FF"/>
                </a:solidFill>
                <a:latin typeface="Cambria" panose="02040503050406030204" pitchFamily="18" charset="0"/>
                <a:ea typeface="Cambria" panose="02040503050406030204" pitchFamily="18" charset="0"/>
              </a:rPr>
              <a:t>uôc</a:t>
            </a:r>
            <a:r>
              <a:rPr lang="en-US" sz="4000" b="1">
                <a:solidFill>
                  <a:srgbClr val="002060"/>
                </a:solidFill>
                <a:latin typeface="Cambria" panose="02040503050406030204" pitchFamily="18" charset="0"/>
                <a:ea typeface="Cambria" panose="02040503050406030204" pitchFamily="18" charset="0"/>
              </a:rPr>
              <a:t> để gọi tên loài vật.</a:t>
            </a:r>
          </a:p>
        </p:txBody>
      </p:sp>
      <p:pic>
        <p:nvPicPr>
          <p:cNvPr id="12" name="Picture 11">
            <a:extLst>
              <a:ext uri="{FF2B5EF4-FFF2-40B4-BE49-F238E27FC236}">
                <a16:creationId xmlns:a16="http://schemas.microsoft.com/office/drawing/2014/main" id="{8E3DDB1C-7255-4C73-F28A-15E6EF23903D}"/>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1115887" y="2792373"/>
            <a:ext cx="9741776" cy="2654505"/>
          </a:xfrm>
          <a:prstGeom prst="rect">
            <a:avLst/>
          </a:prstGeom>
          <a:ln>
            <a:noFill/>
          </a:ln>
          <a:effectLst>
            <a:softEdge rad="112500"/>
          </a:effectLst>
        </p:spPr>
      </p:pic>
      <p:sp>
        <p:nvSpPr>
          <p:cNvPr id="13" name="TextBox 12">
            <a:extLst>
              <a:ext uri="{FF2B5EF4-FFF2-40B4-BE49-F238E27FC236}">
                <a16:creationId xmlns:a16="http://schemas.microsoft.com/office/drawing/2014/main" id="{FD19BAF6-09ED-C77D-00C3-53E31C89E8AD}"/>
              </a:ext>
            </a:extLst>
          </p:cNvPr>
          <p:cNvSpPr txBox="1"/>
          <p:nvPr/>
        </p:nvSpPr>
        <p:spPr>
          <a:xfrm>
            <a:off x="7518093" y="5386366"/>
            <a:ext cx="4073272" cy="707886"/>
          </a:xfrm>
          <a:prstGeom prst="rect">
            <a:avLst/>
          </a:prstGeom>
          <a:noFill/>
        </p:spPr>
        <p:txBody>
          <a:bodyPr wrap="square" rtlCol="0">
            <a:spAutoFit/>
          </a:bodyPr>
          <a:lstStyle/>
          <a:p>
            <a:r>
              <a:rPr lang="en-US" sz="4000" b="1">
                <a:solidFill>
                  <a:srgbClr val="FF3300"/>
                </a:solidFill>
                <a:latin typeface="Cambria" panose="02040503050406030204" pitchFamily="18" charset="0"/>
                <a:ea typeface="Cambria" panose="02040503050406030204" pitchFamily="18" charset="0"/>
              </a:rPr>
              <a:t>M: </a:t>
            </a:r>
            <a:r>
              <a:rPr lang="en-US" sz="4000" b="1">
                <a:solidFill>
                  <a:srgbClr val="9900FF"/>
                </a:solidFill>
                <a:latin typeface="Cambria" panose="02040503050406030204" pitchFamily="18" charset="0"/>
                <a:ea typeface="Cambria" panose="02040503050406030204" pitchFamily="18" charset="0"/>
              </a:rPr>
              <a:t>3. chim cuốc</a:t>
            </a:r>
          </a:p>
        </p:txBody>
      </p:sp>
      <p:sp>
        <p:nvSpPr>
          <p:cNvPr id="14" name="TextBox 13">
            <a:extLst>
              <a:ext uri="{FF2B5EF4-FFF2-40B4-BE49-F238E27FC236}">
                <a16:creationId xmlns:a16="http://schemas.microsoft.com/office/drawing/2014/main" id="{8D23355E-9A1B-37B4-5797-257AECD43B05}"/>
              </a:ext>
            </a:extLst>
          </p:cNvPr>
          <p:cNvSpPr txBox="1"/>
          <p:nvPr/>
        </p:nvSpPr>
        <p:spPr>
          <a:xfrm>
            <a:off x="1546556" y="5386366"/>
            <a:ext cx="2893977" cy="707886"/>
          </a:xfrm>
          <a:prstGeom prst="rect">
            <a:avLst/>
          </a:prstGeom>
          <a:noFill/>
        </p:spPr>
        <p:txBody>
          <a:bodyPr wrap="square" rtlCol="0">
            <a:spAutoFit/>
          </a:bodyPr>
          <a:lstStyle/>
          <a:p>
            <a:r>
              <a:rPr lang="en-US" sz="4000" b="1">
                <a:solidFill>
                  <a:srgbClr val="9900FF"/>
                </a:solidFill>
                <a:latin typeface="Cambria" panose="02040503050406030204" pitchFamily="18" charset="0"/>
                <a:ea typeface="Cambria" panose="02040503050406030204" pitchFamily="18" charset="0"/>
              </a:rPr>
              <a:t>1. chuột</a:t>
            </a:r>
          </a:p>
        </p:txBody>
      </p:sp>
      <p:sp>
        <p:nvSpPr>
          <p:cNvPr id="15" name="TextBox 14">
            <a:extLst>
              <a:ext uri="{FF2B5EF4-FFF2-40B4-BE49-F238E27FC236}">
                <a16:creationId xmlns:a16="http://schemas.microsoft.com/office/drawing/2014/main" id="{6BF44C33-0136-7766-12D3-6B28EE156E70}"/>
              </a:ext>
            </a:extLst>
          </p:cNvPr>
          <p:cNvSpPr txBox="1"/>
          <p:nvPr/>
        </p:nvSpPr>
        <p:spPr>
          <a:xfrm>
            <a:off x="4440534" y="5446878"/>
            <a:ext cx="3240740" cy="707886"/>
          </a:xfrm>
          <a:prstGeom prst="rect">
            <a:avLst/>
          </a:prstGeom>
          <a:noFill/>
        </p:spPr>
        <p:txBody>
          <a:bodyPr wrap="square" rtlCol="0">
            <a:spAutoFit/>
          </a:bodyPr>
          <a:lstStyle/>
          <a:p>
            <a:r>
              <a:rPr lang="en-US" sz="4000" b="1">
                <a:solidFill>
                  <a:srgbClr val="9900FF"/>
                </a:solidFill>
                <a:latin typeface="Cambria" panose="02040503050406030204" pitchFamily="18" charset="0"/>
                <a:ea typeface="Cambria" panose="02040503050406030204" pitchFamily="18" charset="0"/>
              </a:rPr>
              <a:t>2. bạch tuộc</a:t>
            </a:r>
          </a:p>
        </p:txBody>
      </p:sp>
    </p:spTree>
    <p:extLst>
      <p:ext uri="{BB962C8B-B14F-4D97-AF65-F5344CB8AC3E}">
        <p14:creationId xmlns:p14="http://schemas.microsoft.com/office/powerpoint/2010/main" val="39780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P spid="15"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157</Words>
  <Application>Microsoft Office PowerPoint</Application>
  <PresentationFormat>Widescreen</PresentationFormat>
  <Paragraphs>17</Paragraphs>
  <Slides>4</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vt:i4>
      </vt:variant>
    </vt:vector>
  </HeadingPairs>
  <TitlesOfParts>
    <vt:vector size="13" baseType="lpstr">
      <vt:lpstr>等线</vt:lpstr>
      <vt:lpstr>Arial</vt:lpstr>
      <vt:lpstr>Arial-Rounded</vt:lpstr>
      <vt:lpstr>Calibri</vt:lpstr>
      <vt:lpstr>Calibri Light</vt:lpstr>
      <vt:lpstr>Cambria</vt:lpstr>
      <vt:lpstr>1_Office 主题</vt:lpstr>
      <vt:lpstr>Custom Design</vt:lpstr>
      <vt:lpstr>2_Office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28</cp:revision>
  <dcterms:created xsi:type="dcterms:W3CDTF">2021-07-31T08:43:33Z</dcterms:created>
  <dcterms:modified xsi:type="dcterms:W3CDTF">2026-04-13T12:24:54Z</dcterms:modified>
</cp:coreProperties>
</file>