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3" r:id="rId4"/>
    <p:sldId id="274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Bài giảng được thiết kế bởi: phanthanhutgh1994@gmail.com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11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004570" y="959114"/>
            <a:ext cx="10182225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GIỮA HỌC KÌ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33265" y="3250323"/>
            <a:ext cx="3124200" cy="2194560"/>
            <a:chOff x="7139" y="7069"/>
            <a:chExt cx="4920" cy="3456"/>
          </a:xfrm>
        </p:grpSpPr>
        <p:pic>
          <p:nvPicPr>
            <p:cNvPr id="6" name="Picture 5" descr="B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9" y="7069"/>
              <a:ext cx="4921" cy="3456"/>
            </a:xfrm>
            <a:prstGeom prst="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>
              <a:off x="8033" y="8534"/>
              <a:ext cx="313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36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8" name="Picture 7" descr="46"/>
          <p:cNvPicPr>
            <a:picLocks noChangeAspect="1"/>
          </p:cNvPicPr>
          <p:nvPr/>
        </p:nvPicPr>
        <p:blipFill>
          <a:blip r:embed="rId3"/>
          <a:srcRect l="65833" t="68594" r="5760" b="12260"/>
          <a:stretch>
            <a:fillRect/>
          </a:stretch>
        </p:blipFill>
        <p:spPr>
          <a:xfrm flipH="1">
            <a:off x="240665" y="5052060"/>
            <a:ext cx="3622040" cy="16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4000" t="-4000" r="-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274560" y="227965"/>
            <a:ext cx="4917440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3600" b="1">
                <a:latin typeface="Times New Roman" panose="02020603050405020304" charset="0"/>
                <a:cs typeface="Times New Roman" panose="02020603050405020304" charset="0"/>
              </a:rPr>
              <a:t>6.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Quan sát tranh và tìm từ ngữ:</a:t>
            </a:r>
          </a:p>
        </p:txBody>
      </p:sp>
      <p:pic>
        <p:nvPicPr>
          <p:cNvPr id="11" name="Content Placeholder 10" descr="Ôn tập hình 20"/>
          <p:cNvPicPr>
            <a:picLocks noGrp="1" noChangeAspect="1"/>
          </p:cNvPicPr>
          <p:nvPr>
            <p:ph idx="1"/>
          </p:nvPr>
        </p:nvPicPr>
        <p:blipFill>
          <a:blip r:embed="rId4"/>
          <a:srcRect l="1126" r="1137" b="1203"/>
          <a:stretch>
            <a:fillRect/>
          </a:stretch>
        </p:blipFill>
        <p:spPr>
          <a:xfrm>
            <a:off x="6996430" y="1426845"/>
            <a:ext cx="4932045" cy="54311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053" y="467995"/>
            <a:ext cx="6672077" cy="6451600"/>
            <a:chOff x="353" y="399"/>
            <a:chExt cx="11118" cy="10160"/>
          </a:xfrm>
        </p:grpSpPr>
        <p:sp>
          <p:nvSpPr>
            <p:cNvPr id="115" name="Text Box 114"/>
            <p:cNvSpPr txBox="1"/>
            <p:nvPr/>
          </p:nvSpPr>
          <p:spPr>
            <a:xfrm>
              <a:off x="353" y="8721"/>
              <a:ext cx="4128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Text Box 115"/>
            <p:cNvSpPr txBox="1"/>
            <p:nvPr/>
          </p:nvSpPr>
          <p:spPr>
            <a:xfrm>
              <a:off x="4483" y="8721"/>
              <a:ext cx="6987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Text Box 116"/>
            <p:cNvSpPr txBox="1"/>
            <p:nvPr/>
          </p:nvSpPr>
          <p:spPr>
            <a:xfrm>
              <a:off x="4485" y="7802"/>
              <a:ext cx="6985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Text Box 117"/>
            <p:cNvSpPr txBox="1"/>
            <p:nvPr/>
          </p:nvSpPr>
          <p:spPr>
            <a:xfrm>
              <a:off x="353" y="7802"/>
              <a:ext cx="4144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Text Box 118"/>
            <p:cNvSpPr txBox="1"/>
            <p:nvPr/>
          </p:nvSpPr>
          <p:spPr>
            <a:xfrm>
              <a:off x="4483" y="6883"/>
              <a:ext cx="6987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Text Box 119"/>
            <p:cNvSpPr txBox="1"/>
            <p:nvPr/>
          </p:nvSpPr>
          <p:spPr>
            <a:xfrm>
              <a:off x="4484" y="2288"/>
              <a:ext cx="6986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Text Box 120"/>
            <p:cNvSpPr txBox="1"/>
            <p:nvPr/>
          </p:nvSpPr>
          <p:spPr>
            <a:xfrm>
              <a:off x="4483" y="5045"/>
              <a:ext cx="6987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Text Box 121"/>
            <p:cNvSpPr txBox="1"/>
            <p:nvPr/>
          </p:nvSpPr>
          <p:spPr>
            <a:xfrm>
              <a:off x="4483" y="4126"/>
              <a:ext cx="6987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Text Box 122"/>
            <p:cNvSpPr txBox="1"/>
            <p:nvPr/>
          </p:nvSpPr>
          <p:spPr>
            <a:xfrm>
              <a:off x="4484" y="3207"/>
              <a:ext cx="6986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Text Box 123"/>
            <p:cNvSpPr txBox="1"/>
            <p:nvPr/>
          </p:nvSpPr>
          <p:spPr>
            <a:xfrm>
              <a:off x="4494" y="5964"/>
              <a:ext cx="6976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Text Box 128"/>
            <p:cNvSpPr txBox="1"/>
            <p:nvPr/>
          </p:nvSpPr>
          <p:spPr>
            <a:xfrm>
              <a:off x="353" y="5964"/>
              <a:ext cx="4129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Text Box 129"/>
            <p:cNvSpPr txBox="1"/>
            <p:nvPr/>
          </p:nvSpPr>
          <p:spPr>
            <a:xfrm>
              <a:off x="353" y="6883"/>
              <a:ext cx="4129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Text Box 130"/>
            <p:cNvSpPr txBox="1"/>
            <p:nvPr/>
          </p:nvSpPr>
          <p:spPr>
            <a:xfrm>
              <a:off x="4493" y="400"/>
              <a:ext cx="6978" cy="188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>
                  <a:latin typeface="Times New Roman" panose="02020603050405020304" charset="0"/>
                  <a:cs typeface="Times New Roman" panose="02020603050405020304" charset="0"/>
                </a:rPr>
                <a:t>b. Từ chỉ màu sắc của sự vật</a:t>
              </a:r>
            </a:p>
          </p:txBody>
        </p:sp>
        <p:sp>
          <p:nvSpPr>
            <p:cNvPr id="134" name="Text Box 133"/>
            <p:cNvSpPr txBox="1"/>
            <p:nvPr/>
          </p:nvSpPr>
          <p:spPr>
            <a:xfrm>
              <a:off x="353" y="9640"/>
              <a:ext cx="4144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Text Box 134"/>
            <p:cNvSpPr txBox="1"/>
            <p:nvPr/>
          </p:nvSpPr>
          <p:spPr>
            <a:xfrm>
              <a:off x="4483" y="9640"/>
              <a:ext cx="6987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353" y="2288"/>
              <a:ext cx="4144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53" y="3207"/>
              <a:ext cx="4131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353" y="4126"/>
              <a:ext cx="4143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53" y="5045"/>
              <a:ext cx="4138" cy="9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360" y="399"/>
              <a:ext cx="4133" cy="188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>
                  <a:latin typeface="Times New Roman" panose="02020603050405020304" charset="0"/>
                  <a:cs typeface="Times New Roman" panose="02020603050405020304" charset="0"/>
                </a:rPr>
                <a:t>a. Chỉ sự vật</a:t>
              </a:r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214630" y="1691640"/>
            <a:ext cx="2386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 thuyền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730500" y="1667510"/>
            <a:ext cx="2461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nâu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95580" y="2280920"/>
            <a:ext cx="2195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dòng sông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730500" y="2219325"/>
            <a:ext cx="2289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xanh biếc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89865" y="2815590"/>
            <a:ext cx="2025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lũy tre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676525" y="2754630"/>
            <a:ext cx="3641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xanh rì/xanh lá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213995" y="3417570"/>
            <a:ext cx="1774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bầu trời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730500" y="3402965"/>
            <a:ext cx="3375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xanh (da trời)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5580" y="39395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dãy núi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642870" y="3985895"/>
            <a:ext cx="4022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xanh thẫm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14630" y="4554220"/>
            <a:ext cx="245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cỏ ven sông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2730500" y="4584700"/>
            <a:ext cx="4023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xanh lá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89865" y="5146675"/>
            <a:ext cx="1798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mây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730500" y="5137785"/>
            <a:ext cx="239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trắng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95580" y="5690235"/>
            <a:ext cx="2027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bò/bê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2668905" y="5752465"/>
            <a:ext cx="3647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nâu đỏ/vàng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18440" y="6353810"/>
            <a:ext cx="2172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đàn chim 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676525" y="6304280"/>
            <a:ext cx="3671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trắng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47725" y="371475"/>
            <a:ext cx="900112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7.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Đặt 2-3 câu với từ ngữ em vừa tìm được.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3865" y="1078230"/>
            <a:ext cx="3843316" cy="3152775"/>
            <a:chOff x="429" y="1827"/>
            <a:chExt cx="5194" cy="4124"/>
          </a:xfrm>
        </p:grpSpPr>
        <p:pic>
          <p:nvPicPr>
            <p:cNvPr id="24" name="Picture 23" descr="B7"/>
            <p:cNvPicPr>
              <a:picLocks noChangeAspect="1"/>
            </p:cNvPicPr>
            <p:nvPr/>
          </p:nvPicPr>
          <p:blipFill>
            <a:blip r:embed="rId4"/>
            <a:srcRect l="54748" t="33253" r="3240" b="13493"/>
            <a:stretch>
              <a:fillRect/>
            </a:stretch>
          </p:blipFill>
          <p:spPr>
            <a:xfrm>
              <a:off x="975" y="1827"/>
              <a:ext cx="3597" cy="4124"/>
            </a:xfrm>
            <a:prstGeom prst="roundRect">
              <a:avLst/>
            </a:prstGeom>
          </p:spPr>
        </p:pic>
        <p:sp>
          <p:nvSpPr>
            <p:cNvPr id="25" name="Text Box 24"/>
            <p:cNvSpPr txBox="1"/>
            <p:nvPr/>
          </p:nvSpPr>
          <p:spPr>
            <a:xfrm rot="21420000">
              <a:off x="429" y="3830"/>
              <a:ext cx="5194" cy="1408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vi-VN" altLang="en-US" sz="32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M.</a:t>
              </a:r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 - Dòng sông uốn khúc quanh làng xóm.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85895" y="2509520"/>
            <a:ext cx="4211955" cy="3356610"/>
            <a:chOff x="4763" y="3984"/>
            <a:chExt cx="6104" cy="4387"/>
          </a:xfrm>
        </p:grpSpPr>
        <p:pic>
          <p:nvPicPr>
            <p:cNvPr id="21" name="Picture 20" descr="B7"/>
            <p:cNvPicPr>
              <a:picLocks noChangeAspect="1"/>
            </p:cNvPicPr>
            <p:nvPr/>
          </p:nvPicPr>
          <p:blipFill>
            <a:blip r:embed="rId4"/>
            <a:srcRect t="48613" r="61387" b="253"/>
            <a:stretch>
              <a:fillRect/>
            </a:stretch>
          </p:blipFill>
          <p:spPr>
            <a:xfrm>
              <a:off x="6000" y="3984"/>
              <a:ext cx="3645" cy="4387"/>
            </a:xfrm>
            <a:prstGeom prst="round1Rect">
              <a:avLst/>
            </a:prstGeom>
          </p:spPr>
        </p:pic>
        <p:sp>
          <p:nvSpPr>
            <p:cNvPr id="22" name="Text Box 21"/>
            <p:cNvSpPr txBox="1"/>
            <p:nvPr/>
          </p:nvSpPr>
          <p:spPr>
            <a:xfrm rot="21420000">
              <a:off x="4763" y="6108"/>
              <a:ext cx="6104" cy="1407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- Đàn bò đang ung dung gặm cỏ bên bờ sông.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6385" y="3533775"/>
            <a:ext cx="3930650" cy="3387725"/>
            <a:chOff x="5059" y="3858"/>
            <a:chExt cx="5467" cy="4387"/>
          </a:xfrm>
        </p:grpSpPr>
        <p:pic>
          <p:nvPicPr>
            <p:cNvPr id="6" name="Picture 5" descr="B7"/>
            <p:cNvPicPr>
              <a:picLocks noChangeAspect="1"/>
            </p:cNvPicPr>
            <p:nvPr/>
          </p:nvPicPr>
          <p:blipFill>
            <a:blip r:embed="rId4"/>
            <a:srcRect t="48613" r="61387" b="253"/>
            <a:stretch>
              <a:fillRect/>
            </a:stretch>
          </p:blipFill>
          <p:spPr>
            <a:xfrm>
              <a:off x="5825" y="3858"/>
              <a:ext cx="3645" cy="4387"/>
            </a:xfrm>
            <a:prstGeom prst="round1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 rot="21420000">
              <a:off x="5059" y="5969"/>
              <a:ext cx="5467" cy="1394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- Đàn chim đang bay lượn trên bầu trời.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47725" y="371475"/>
            <a:ext cx="900112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8.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Chọn dấu câu phù hợp thay cho ô vuông.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183005" y="2023745"/>
            <a:ext cx="10079990" cy="3602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Mặt trời thấy cô đơn    buồn bã vì phải ở   một mình suốt cả ngày    Mặt trời muốn kết  bạn với trăng    sao    Nhưng trăng     sao còn bận ngủ để đêm thức dậy chiếu sáng cho mặt đất.</a:t>
            </a:r>
          </a:p>
        </p:txBody>
      </p:sp>
      <p:sp>
        <p:nvSpPr>
          <p:cNvPr id="6" name="Rectangles 5"/>
          <p:cNvSpPr/>
          <p:nvPr/>
        </p:nvSpPr>
        <p:spPr>
          <a:xfrm>
            <a:off x="6785610" y="223012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6468110" y="29133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356735" y="35864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610860" y="35864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9071610" y="3587115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9dab89bfe2d732e10a0ab8f488af7d8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3865" y="1388110"/>
            <a:ext cx="1318260" cy="1318260"/>
          </a:xfrm>
          <a:prstGeom prst="rect">
            <a:avLst/>
          </a:prstGeom>
        </p:spPr>
      </p:pic>
      <p:pic>
        <p:nvPicPr>
          <p:cNvPr id="13" name="Content Placeholder 12" descr="e669fea884fa2be8a46ebc6df898be7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1740000">
            <a:off x="10582910" y="1303655"/>
            <a:ext cx="1228090" cy="1154430"/>
          </a:xfrm>
          <a:prstGeom prst="rect">
            <a:avLst/>
          </a:prstGeom>
        </p:spPr>
      </p:pic>
      <p:pic>
        <p:nvPicPr>
          <p:cNvPr id="15" name="Picture 14" descr="Ôn tập hình Gif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785" y="4859020"/>
            <a:ext cx="1195705" cy="1143635"/>
          </a:xfrm>
          <a:prstGeom prst="rect">
            <a:avLst/>
          </a:prstGeom>
        </p:spPr>
      </p:pic>
      <p:pic>
        <p:nvPicPr>
          <p:cNvPr id="17" name="Content Placeholder 12" descr="e669fea884fa2be8a46ebc6df898be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80000">
            <a:off x="278130" y="5067300"/>
            <a:ext cx="1228090" cy="1154430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6785610" y="2320290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468110" y="3003550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357370" y="3677285"/>
            <a:ext cx="42799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610860" y="3677285"/>
            <a:ext cx="4591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041130" y="3677285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76985" y="3450590"/>
            <a:ext cx="41186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 CỐ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80225" y="3720465"/>
            <a:ext cx="4040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242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14</cp:revision>
  <dcterms:created xsi:type="dcterms:W3CDTF">2022-03-26T19:45:00Z</dcterms:created>
  <dcterms:modified xsi:type="dcterms:W3CDTF">2026-04-13T13:35:52Z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AA0388DD63464B939EA59BE51EF1B486</vt:lpwstr>
  </property>
  <property fmtid="{D5CDD505-2E9C-101B-9397-08002B2CF9AE}" pid="3" name="KSOProductBuildVer">
    <vt:lpwstr>1033-11.2.0.11042</vt:lpwstr>
  </property>
</Properties>
</file>