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872" r:id="rId2"/>
    <p:sldId id="964" r:id="rId3"/>
    <p:sldId id="966" r:id="rId4"/>
    <p:sldId id="967" r:id="rId5"/>
    <p:sldId id="969" r:id="rId6"/>
    <p:sldId id="971" r:id="rId7"/>
    <p:sldId id="972" r:id="rId8"/>
    <p:sldId id="975" r:id="rId9"/>
    <p:sldId id="908" r:id="rId10"/>
    <p:sldId id="976" r:id="rId11"/>
    <p:sldId id="977" r:id="rId12"/>
    <p:sldId id="978" r:id="rId13"/>
    <p:sldId id="979" r:id="rId14"/>
    <p:sldId id="9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672F6F-271A-4E29-BA66-AE72DB5D2072}">
          <p14:sldIdLst/>
        </p14:section>
        <p14:section name="Default Section" id="{3FE2EB0F-6D2D-48D0-8D5F-778B15A80266}">
          <p14:sldIdLst>
            <p14:sldId id="872"/>
            <p14:sldId id="964"/>
            <p14:sldId id="966"/>
            <p14:sldId id="967"/>
            <p14:sldId id="969"/>
            <p14:sldId id="971"/>
            <p14:sldId id="972"/>
            <p14:sldId id="975"/>
            <p14:sldId id="908"/>
            <p14:sldId id="976"/>
            <p14:sldId id="977"/>
            <p14:sldId id="978"/>
            <p14:sldId id="979"/>
            <p14:sldId id="980"/>
          </p14:sldIdLst>
        </p14:section>
        <p14:section name="Untitled Section" id="{684F6D74-326A-40AB-B802-30D745D1CEE6}">
          <p14:sldIdLst/>
        </p14:section>
        <p14:section name="Default Section" id="{CFA19AB3-1120-468B-AA53-7F97E5B4F4CE}">
          <p14:sldIdLst/>
        </p14:section>
        <p14:section name="Untitled Section" id="{17E31E07-B5FF-4E3B-8A15-1A88423F3265}">
          <p14:sldIdLst/>
        </p14:section>
        <p14:section name="Default Section" id="{EF6C8ACC-E268-46E4-B294-A36AC2C20210}">
          <p14:sldIdLst/>
        </p14:section>
        <p14:section name="Untitled Section" id="{2A04DA18-30A7-47A8-A315-BC153F2EAA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D4A7-2905-4260-823A-1F72D1C344A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6746-DBA5-4537-89D4-6C155067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5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7D09-0806-4397-BC56-0F38CF9A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97766-B0EA-4D7C-8E55-41125A5A5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8DF99-228A-4A14-BF6D-8283B05C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43F6B-7977-45C1-A093-273BBA5A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FC9F-78CF-4B84-A7FA-45FE84CB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EFF8-998A-4036-92EF-4FB8E2E5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25E14-94C5-4DB2-AFCD-CC019A898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E84E-A35C-40E4-9902-0ACCF6ED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34AA-4BD9-4354-AAE8-61B71C42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ABB5-FF42-499B-A105-D1A45A3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2CA53-FCD2-42A9-A5E3-65B6AEE46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CD34A-0277-46EB-8FD4-B5C85EEA0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405E2-0487-4FB4-9CC6-37FD14C0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523C-561A-4723-859A-A7085344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47379-B71F-4FBC-BA2A-FF9A0C7E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48B3-F6C0-42BC-A89F-A2693A16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D11D-EB49-4222-91C2-C75A6AE6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EDA96-29BB-4258-8184-D9E1C167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D211-D27F-4EB8-B676-A727A6F4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D3EFE-8E7A-4AB6-B9F1-5D43C3F7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7FA4-FA4C-46DE-9E2A-77E86904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BD02B-78B6-4E86-830F-F1230AEB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014E7-7620-4269-9393-B08FF82B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DB69-4E58-49D3-9C56-FC81C72C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4EA7-CF35-4090-933B-E4DD7C0C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6224-BE82-4A1C-BEE5-44D93425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2965-2346-42F8-A068-85596BC31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DBBB0-E237-441E-AD57-B81657DEA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8CD93-F004-4884-88BC-B64242E3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83D01-BE3F-4BD8-8C4E-D5B55F4C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DE8A-14FE-4C07-BCAB-4BDA6966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84E8-86C3-4B18-8ECA-C0C3199C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A317-444B-4661-ABBB-F04F1FBA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A19A3-51C3-46E7-AC75-96231A1A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F408D-E268-43FA-83B6-6A7E2EBBC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B3A39-A2BA-4E24-AABF-75B544923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6330D-9CFB-4B6C-81D8-3746E332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022C3-0CBA-4B41-9FEB-23049526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60DE5-25EA-4672-B171-1D20B15F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EFD2-BC04-460C-B51D-D1D6EA1C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06C84-92C1-4545-B917-0A8C5E22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A1385-E537-44C7-B21B-23F153E7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A8553-3817-4E60-81F2-0A389C18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6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3B286-6E0D-40ED-A76C-099365A2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C13EE-3639-4193-9D48-CD6CBF9B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CDE25-6A37-4D8A-973B-9199F6D3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A1C6-8BC8-4EB9-85E5-142BC9A3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CA725-54B5-41E4-8BE3-27D6B85D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1CB08-930B-4B18-8AB1-3458DB48E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006A3-E49A-4490-A27B-623A085B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A6AE0-E39E-430C-BF26-EFACAFC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829F5-AA1B-4BFD-B7CC-9EA834B2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94DC-9ED7-405A-9320-BDBA40E3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AB3E4-0288-4855-B9D3-3DBA361D2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6C949-3092-49CB-9175-77DCF591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8A2C0-C65B-4B88-87FD-26207800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A9B1E-C807-45C8-A964-D0CEC1BA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F3A71-5C63-4400-A01B-43994B7B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04BF7-981A-4070-9025-22568F38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9636-6255-4FB3-831D-72566191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B20D2-1715-4466-9AB8-2B45178E6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718A-8D7F-4126-A061-187C8E65D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8CC12-1B5B-4F92-8E78-51212A500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7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" name="Group 7167"/>
          <p:cNvGrpSpPr/>
          <p:nvPr/>
        </p:nvGrpSpPr>
        <p:grpSpPr>
          <a:xfrm>
            <a:off x="0" y="-27384"/>
            <a:ext cx="12192000" cy="1950149"/>
            <a:chOff x="0" y="-20538"/>
            <a:chExt cx="9144000" cy="1462612"/>
          </a:xfrm>
        </p:grpSpPr>
        <p:sp>
          <p:nvSpPr>
            <p:cNvPr id="19" name="Oval 15"/>
            <p:cNvSpPr/>
            <p:nvPr/>
          </p:nvSpPr>
          <p:spPr>
            <a:xfrm>
              <a:off x="1860852" y="411510"/>
              <a:ext cx="7274438" cy="1030564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B3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-20538"/>
              <a:ext cx="9144000" cy="1422400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4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-20538"/>
              <a:ext cx="2803444" cy="1323656"/>
              <a:chOff x="-9578" y="-27511"/>
              <a:chExt cx="2803444" cy="132365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-9578" y="-27511"/>
                <a:ext cx="2803444" cy="1323656"/>
              </a:xfrm>
              <a:custGeom>
                <a:avLst/>
                <a:gdLst/>
                <a:ahLst/>
                <a:cxnLst/>
                <a:rect l="l" t="t" r="r" b="b"/>
                <a:pathLst>
                  <a:path w="2699792" h="1368152">
                    <a:moveTo>
                      <a:pt x="0" y="0"/>
                    </a:moveTo>
                    <a:lnTo>
                      <a:pt x="2558278" y="0"/>
                    </a:lnTo>
                    <a:cubicBezTo>
                      <a:pt x="2649512" y="122457"/>
                      <a:pt x="2699790" y="259944"/>
                      <a:pt x="2699792" y="404912"/>
                    </a:cubicBezTo>
                    <a:lnTo>
                      <a:pt x="2699792" y="404937"/>
                    </a:lnTo>
                    <a:cubicBezTo>
                      <a:pt x="2699783" y="936907"/>
                      <a:pt x="2022766" y="1368152"/>
                      <a:pt x="1187625" y="1368152"/>
                    </a:cubicBezTo>
                    <a:cubicBezTo>
                      <a:pt x="705609" y="1368152"/>
                      <a:pt x="276267" y="1224494"/>
                      <a:pt x="0" y="999940"/>
                    </a:cubicBez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-9578" y="-8450"/>
                <a:ext cx="2515412" cy="1304594"/>
              </a:xfrm>
              <a:custGeom>
                <a:avLst/>
                <a:gdLst/>
                <a:ahLst/>
                <a:cxnLst/>
                <a:rect l="l" t="t" r="r" b="b"/>
                <a:pathLst>
                  <a:path w="2555775" h="1368152">
                    <a:moveTo>
                      <a:pt x="0" y="0"/>
                    </a:moveTo>
                    <a:lnTo>
                      <a:pt x="2424369" y="0"/>
                    </a:lnTo>
                    <a:cubicBezTo>
                      <a:pt x="2509106" y="122517"/>
                      <a:pt x="2555773" y="259975"/>
                      <a:pt x="2555775" y="404910"/>
                    </a:cubicBezTo>
                    <a:lnTo>
                      <a:pt x="2555775" y="404938"/>
                    </a:lnTo>
                    <a:cubicBezTo>
                      <a:pt x="2555765" y="936907"/>
                      <a:pt x="1927108" y="1368152"/>
                      <a:pt x="1151620" y="1368152"/>
                    </a:cubicBezTo>
                    <a:cubicBezTo>
                      <a:pt x="674671" y="1368152"/>
                      <a:pt x="253263" y="1205028"/>
                      <a:pt x="0" y="955150"/>
                    </a:cubicBez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-9578" y="0"/>
                <a:ext cx="2304256" cy="1296145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1368152">
                    <a:moveTo>
                      <a:pt x="107821" y="0"/>
                    </a:moveTo>
                    <a:lnTo>
                      <a:pt x="2196435" y="0"/>
                    </a:lnTo>
                    <a:cubicBezTo>
                      <a:pt x="2266006" y="122666"/>
                      <a:pt x="2304256" y="260060"/>
                      <a:pt x="2304256" y="404924"/>
                    </a:cubicBezTo>
                    <a:cubicBezTo>
                      <a:pt x="2304256" y="936900"/>
                      <a:pt x="1788431" y="1368152"/>
                      <a:pt x="1152128" y="1368152"/>
                    </a:cubicBezTo>
                    <a:cubicBezTo>
                      <a:pt x="515825" y="1368152"/>
                      <a:pt x="0" y="936900"/>
                      <a:pt x="0" y="404924"/>
                    </a:cubicBezTo>
                    <a:cubicBezTo>
                      <a:pt x="0" y="260060"/>
                      <a:pt x="38251" y="122666"/>
                      <a:pt x="107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966" y="548553"/>
                <a:ext cx="1395086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589A"/>
                    </a:solidFill>
                    <a:latin typeface="UTM Avo" pitchFamily="18" charset="0"/>
                  </a:rPr>
                  <a:t>Tuần</a:t>
                </a:r>
                <a:endParaRPr lang="en-US" sz="3200" b="1">
                  <a:solidFill>
                    <a:srgbClr val="00589A"/>
                  </a:solidFill>
                  <a:latin typeface="UTM Avo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80090" y="188513"/>
                <a:ext cx="968534" cy="938671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/>
                <a:r>
                  <a:rPr lang="en-US" sz="7333" b="1">
                    <a:ln w="19050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(Body)"/>
                    <a:cs typeface="Times New Roman" pitchFamily="18" charset="0"/>
                  </a:rPr>
                  <a:t>28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" y="2000466"/>
            <a:ext cx="11520895" cy="1346398"/>
            <a:chOff x="431321" y="3156534"/>
            <a:chExt cx="8640671" cy="1009798"/>
          </a:xfrm>
        </p:grpSpPr>
        <p:grpSp>
          <p:nvGrpSpPr>
            <p:cNvPr id="30" name="Group 29"/>
            <p:cNvGrpSpPr/>
            <p:nvPr/>
          </p:nvGrpSpPr>
          <p:grpSpPr>
            <a:xfrm>
              <a:off x="1907704" y="3298139"/>
              <a:ext cx="7164288" cy="857787"/>
              <a:chOff x="1152128" y="1635646"/>
              <a:chExt cx="7164288" cy="857787"/>
            </a:xfrm>
          </p:grpSpPr>
          <p:sp>
            <p:nvSpPr>
              <p:cNvPr id="23" name="Rectangle 19"/>
              <p:cNvSpPr/>
              <p:nvPr/>
            </p:nvSpPr>
            <p:spPr>
              <a:xfrm rot="179204">
                <a:off x="4733466" y="1730693"/>
                <a:ext cx="3493443" cy="762740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5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2128" y="1635646"/>
                <a:ext cx="7164288" cy="83086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Rectangle 19"/>
              <p:cNvSpPr/>
              <p:nvPr/>
            </p:nvSpPr>
            <p:spPr>
              <a:xfrm>
                <a:off x="1152128" y="1724270"/>
                <a:ext cx="6948264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31321" y="3435846"/>
              <a:ext cx="1342614" cy="728800"/>
              <a:chOff x="3203848" y="2707046"/>
              <a:chExt cx="1342614" cy="728800"/>
            </a:xfrm>
          </p:grpSpPr>
          <p:sp>
            <p:nvSpPr>
              <p:cNvPr id="26" name="Rectangle 19"/>
              <p:cNvSpPr/>
              <p:nvPr/>
            </p:nvSpPr>
            <p:spPr>
              <a:xfrm flipH="1">
                <a:off x="3203848" y="2821010"/>
                <a:ext cx="1195898" cy="614836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Rectangle 19"/>
              <p:cNvSpPr/>
              <p:nvPr/>
            </p:nvSpPr>
            <p:spPr>
              <a:xfrm rot="464812" flipH="1">
                <a:off x="3386624" y="2707046"/>
                <a:ext cx="1159838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462697" y="3156534"/>
              <a:ext cx="1008112" cy="1008112"/>
            </a:xfrm>
            <a:prstGeom prst="ellipse">
              <a:avLst/>
            </a:prstGeom>
            <a:solidFill>
              <a:srgbClr val="226668"/>
            </a:solidFill>
            <a:ln>
              <a:noFill/>
            </a:ln>
            <a:effectLst>
              <a:glow rad="139700">
                <a:schemeClr val="tx1">
                  <a:lumMod val="95000"/>
                  <a:lumOff val="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14217" y="3190205"/>
              <a:ext cx="6975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3200" b="1">
                  <a:solidFill>
                    <a:srgbClr val="00589A"/>
                  </a:solidFill>
                  <a:latin typeface="UTM Avo" pitchFamily="18" charset="0"/>
                </a:rPr>
                <a:t>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80672" y="3458493"/>
              <a:ext cx="754534" cy="707839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5333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1</a:t>
              </a:r>
              <a:r>
                <a:rPr lang="vi-VN" sz="5333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8</a:t>
              </a:r>
              <a:endParaRPr lang="en-US" sz="5333" b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Body)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31534" y="3448913"/>
              <a:ext cx="5712874" cy="46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467" b="1">
                  <a:solidFill>
                    <a:srgbClr val="316E71"/>
                  </a:solidFill>
                  <a:latin typeface="Arial Rounded MT Bold" pitchFamily="34" charset="0"/>
                </a:rPr>
                <a:t>THƯ  VIỆN  BIẾT  ĐI</a:t>
              </a:r>
              <a:endParaRPr lang="en-US" sz="3467" b="1">
                <a:solidFill>
                  <a:srgbClr val="316E7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7171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13" y="4000179"/>
            <a:ext cx="1273625" cy="10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1" y="3621774"/>
            <a:ext cx="2433520" cy="14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" y="5445225"/>
            <a:ext cx="11760628" cy="127200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 </a:t>
            </a:r>
          </a:p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80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8</a:t>
            </a:r>
            <a:r>
              <a:rPr lang="vi-VN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7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2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65" y="3909054"/>
            <a:ext cx="1193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13" y="4000179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42" y="3934454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32"/>
          <p:cNvSpPr>
            <a:spLocks noChangeArrowheads="1"/>
          </p:cNvSpPr>
          <p:nvPr/>
        </p:nvSpPr>
        <p:spPr bwMode="auto">
          <a:xfrm>
            <a:off x="2997913" y="3925851"/>
            <a:ext cx="1273625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6" name="Rounded Rectangle 32"/>
          <p:cNvSpPr>
            <a:spLocks noChangeArrowheads="1"/>
          </p:cNvSpPr>
          <p:nvPr/>
        </p:nvSpPr>
        <p:spPr bwMode="auto">
          <a:xfrm>
            <a:off x="4658996" y="3934454"/>
            <a:ext cx="1317069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7" name="Rounded Rectangle 32"/>
          <p:cNvSpPr>
            <a:spLocks noChangeArrowheads="1"/>
          </p:cNvSpPr>
          <p:nvPr/>
        </p:nvSpPr>
        <p:spPr bwMode="auto">
          <a:xfrm>
            <a:off x="6387188" y="3955298"/>
            <a:ext cx="1244723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8" name="Rounded Rectangle 32"/>
          <p:cNvSpPr>
            <a:spLocks noChangeArrowheads="1"/>
          </p:cNvSpPr>
          <p:nvPr/>
        </p:nvSpPr>
        <p:spPr bwMode="auto">
          <a:xfrm>
            <a:off x="8019370" y="3955298"/>
            <a:ext cx="1148972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455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dao an t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1465594"/>
            <a:ext cx="10753196" cy="712476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54646" y="739150"/>
            <a:ext cx="5228481" cy="672074"/>
            <a:chOff x="506623" y="2139702"/>
            <a:chExt cx="3921361" cy="504056"/>
          </a:xfrm>
        </p:grpSpPr>
        <p:sp>
          <p:nvSpPr>
            <p:cNvPr id="17" name="Rounded Rectangle 16"/>
            <p:cNvSpPr/>
            <p:nvPr/>
          </p:nvSpPr>
          <p:spPr>
            <a:xfrm>
              <a:off x="506623" y="2139702"/>
              <a:ext cx="3921361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3" b="1">
                  <a:latin typeface="UTM Avo" pitchFamily="18" charset="0"/>
                </a:rPr>
                <a:t>5. Luyện tập</a:t>
              </a:r>
              <a:endParaRPr lang="en-US" sz="2933" b="1">
                <a:latin typeface="UTM Avo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58341" y="1465740"/>
            <a:ext cx="10431993" cy="73019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Xếp các từ ngữ dưới đây vào nhóm thích hợp:</a:t>
            </a:r>
            <a:endParaRPr lang="en-US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34562" y="2136412"/>
            <a:ext cx="30308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1465594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07435" y="3909054"/>
            <a:ext cx="3965005" cy="72782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3" b="1">
                <a:latin typeface="+mj-lt"/>
              </a:rPr>
              <a:t>a. Từ chỉ sự vật.</a:t>
            </a:r>
            <a:endParaRPr lang="en-US" sz="2933" b="1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7435" y="4773149"/>
            <a:ext cx="3965005" cy="72782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3" b="1">
                <a:latin typeface="+mj-lt"/>
              </a:rPr>
              <a:t>b. Từ chỉ hoạt động</a:t>
            </a:r>
            <a:endParaRPr lang="en-US" sz="2933" b="1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52924" y="2293092"/>
            <a:ext cx="2611389" cy="672074"/>
            <a:chOff x="506623" y="2139702"/>
            <a:chExt cx="1958542" cy="504056"/>
          </a:xfrm>
        </p:grpSpPr>
        <p:sp>
          <p:nvSpPr>
            <p:cNvPr id="37" name="Rounded Rectangle 36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3" b="1">
                  <a:latin typeface="+mj-lt"/>
                </a:rPr>
                <a:t>thư viện</a:t>
              </a:r>
              <a:endParaRPr lang="en-US" sz="2933" b="1"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88043" y="2329298"/>
            <a:ext cx="2611389" cy="672074"/>
            <a:chOff x="506623" y="2139702"/>
            <a:chExt cx="1958542" cy="504056"/>
          </a:xfrm>
        </p:grpSpPr>
        <p:sp>
          <p:nvSpPr>
            <p:cNvPr id="43" name="Rounded Rectangle 42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/>
              <a:r>
                <a:rPr lang="vi-VN" sz="2933" b="1">
                  <a:latin typeface="+mj-lt"/>
                </a:rPr>
                <a:t>thủ thư</a:t>
              </a:r>
              <a:endParaRPr lang="en-US" sz="2933" b="1"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99432" y="2280517"/>
            <a:ext cx="2611389" cy="672074"/>
            <a:chOff x="506623" y="2139702"/>
            <a:chExt cx="1958542" cy="504056"/>
          </a:xfrm>
        </p:grpSpPr>
        <p:sp>
          <p:nvSpPr>
            <p:cNvPr id="46" name="Rounded Rectangle 45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/>
              <a:r>
                <a:rPr lang="vi-VN" sz="2933" b="1">
                  <a:latin typeface="+mj-lt"/>
                </a:rPr>
                <a:t>đọc</a:t>
              </a:r>
              <a:endParaRPr lang="en-US" sz="2933" b="1"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14718" y="2244310"/>
            <a:ext cx="2611389" cy="672074"/>
            <a:chOff x="506623" y="2139702"/>
            <a:chExt cx="1958542" cy="504056"/>
          </a:xfrm>
        </p:grpSpPr>
        <p:sp>
          <p:nvSpPr>
            <p:cNvPr id="49" name="Rounded Rectangle 48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3" b="1">
                  <a:latin typeface="+mj-lt"/>
                </a:rPr>
                <a:t>tàu biển</a:t>
              </a:r>
              <a:endParaRPr lang="en-US" sz="2933" b="1"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87447" y="3093737"/>
            <a:ext cx="2611389" cy="672074"/>
            <a:chOff x="506623" y="2139702"/>
            <a:chExt cx="1958542" cy="504056"/>
          </a:xfrm>
        </p:grpSpPr>
        <p:sp>
          <p:nvSpPr>
            <p:cNvPr id="53" name="Rounded Rectangle 52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3" b="1">
                  <a:latin typeface="+mj-lt"/>
                </a:rPr>
                <a:t>nằm im</a:t>
              </a:r>
              <a:endParaRPr lang="en-US" sz="2933" b="1">
                <a:latin typeface="+mj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22566" y="3129944"/>
            <a:ext cx="2611389" cy="672074"/>
            <a:chOff x="506623" y="2139702"/>
            <a:chExt cx="1958542" cy="504056"/>
          </a:xfrm>
        </p:grpSpPr>
        <p:sp>
          <p:nvSpPr>
            <p:cNvPr id="56" name="Rounded Rectangle 55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/>
              <a:r>
                <a:rPr lang="vi-VN" sz="2933" b="1">
                  <a:latin typeface="+mj-lt"/>
                </a:rPr>
                <a:t>băng qua</a:t>
              </a:r>
              <a:endParaRPr lang="en-US" sz="2933" b="1"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33955" y="3081162"/>
            <a:ext cx="2611389" cy="672074"/>
            <a:chOff x="506623" y="2139702"/>
            <a:chExt cx="1958542" cy="504056"/>
          </a:xfrm>
        </p:grpSpPr>
        <p:sp>
          <p:nvSpPr>
            <p:cNvPr id="59" name="Rounded Rectangle 58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/>
              <a:r>
                <a:rPr lang="vi-VN" sz="2933" b="1">
                  <a:latin typeface="+mj-lt"/>
                </a:rPr>
                <a:t>xe buýt</a:t>
              </a:r>
              <a:endParaRPr lang="en-US" sz="2933" b="1"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149240" y="3024328"/>
            <a:ext cx="2611389" cy="672074"/>
            <a:chOff x="506623" y="2139702"/>
            <a:chExt cx="1958542" cy="504056"/>
          </a:xfrm>
        </p:grpSpPr>
        <p:sp>
          <p:nvSpPr>
            <p:cNvPr id="62" name="Rounded Rectangle 61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3" b="1">
                  <a:latin typeface="+mj-lt"/>
                </a:rPr>
                <a:t>lạc đà</a:t>
              </a:r>
              <a:endParaRPr lang="en-US" sz="2933" b="1">
                <a:latin typeface="+mj-lt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4620" y="4025899"/>
          <a:ext cx="10936008" cy="189937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83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3140"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239">
                <a:tc>
                  <a:txBody>
                    <a:bodyPr/>
                    <a:lstStyle/>
                    <a:p>
                      <a:endParaRPr lang="vi-VN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  <a:p>
                      <a:endParaRPr lang="vi-VN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4751851" y="4005065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latin typeface="+mj-lt"/>
              </a:rPr>
              <a:t>thư viện,</a:t>
            </a:r>
            <a:endParaRPr lang="en-US" sz="2933" b="1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92011" y="4035880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 b="1">
                <a:latin typeface="+mj-lt"/>
              </a:rPr>
              <a:t>thủ thư,</a:t>
            </a:r>
            <a:endParaRPr lang="en-US" sz="2933" b="1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12225" y="4005065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latin typeface="+mj-lt"/>
              </a:rPr>
              <a:t>tàu biển,</a:t>
            </a:r>
            <a:endParaRPr lang="en-US" sz="2933" b="1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456374" y="4005065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 b="1">
                <a:latin typeface="+mj-lt"/>
              </a:rPr>
              <a:t>xe buýt,</a:t>
            </a:r>
            <a:endParaRPr lang="en-US" sz="2933" b="1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51850" y="4422013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latin typeface="+mj-lt"/>
              </a:rPr>
              <a:t>lạc đà,</a:t>
            </a:r>
            <a:endParaRPr lang="en-US" sz="2933" b="1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75943" y="5061182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 b="1">
                <a:latin typeface="+mj-lt"/>
              </a:rPr>
              <a:t>đọc,</a:t>
            </a:r>
            <a:endParaRPr lang="en-US" sz="2933" b="1"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03899" y="5061182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latin typeface="+mj-lt"/>
              </a:rPr>
              <a:t>nằm im,</a:t>
            </a:r>
            <a:endParaRPr lang="en-US" sz="2933" b="1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48129" y="5061182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 b="1">
                <a:latin typeface="+mj-lt"/>
              </a:rPr>
              <a:t>băng qua,</a:t>
            </a:r>
            <a:endParaRPr lang="en-US" sz="2933" b="1">
              <a:latin typeface="+mj-lt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765810" y="2124709"/>
            <a:ext cx="38082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ular Callout 72"/>
          <p:cNvSpPr/>
          <p:nvPr/>
        </p:nvSpPr>
        <p:spPr>
          <a:xfrm>
            <a:off x="4839876" y="3954264"/>
            <a:ext cx="4274843" cy="1312257"/>
          </a:xfrm>
          <a:prstGeom prst="wedgeRoundRectCallout">
            <a:avLst>
              <a:gd name="adj1" fmla="val 62167"/>
              <a:gd name="adj2" fmla="val -43907"/>
              <a:gd name="adj3" fmla="val 16667"/>
            </a:avLst>
          </a:prstGeom>
          <a:solidFill>
            <a:srgbClr val="C9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>
              <a:buFontTx/>
              <a:buChar char="-"/>
            </a:pPr>
            <a:r>
              <a:rPr lang="vi-VN" sz="2667" b="1">
                <a:solidFill>
                  <a:srgbClr val="C00000"/>
                </a:solidFill>
              </a:rPr>
              <a:t>Để làm đúng bài tập này, em  cần phải làm gì?</a:t>
            </a:r>
            <a:endParaRPr lang="en-US" sz="2667" b="1">
              <a:solidFill>
                <a:srgbClr val="C00000"/>
              </a:solidFill>
            </a:endParaRPr>
          </a:p>
        </p:txBody>
      </p:sp>
      <p:pic>
        <p:nvPicPr>
          <p:cNvPr id="74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46" y="1626177"/>
            <a:ext cx="3494865" cy="48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3" grpId="0" animBg="1"/>
      <p:bldP spid="7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703390"/>
            <a:ext cx="10753196" cy="96736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341" y="644838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2</a:t>
            </a:r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.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Em sẽ nói gì  với cô phụ trách thư viện khi muốn mượn sách thư viện?</a:t>
            </a:r>
            <a:endParaRPr lang="en-US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635" y="1128681"/>
            <a:ext cx="4147749" cy="29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644691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1775521" y="1124744"/>
            <a:ext cx="2688297" cy="19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9" idx="3"/>
          </p:cNvCxnSpPr>
          <p:nvPr/>
        </p:nvCxnSpPr>
        <p:spPr>
          <a:xfrm flipV="1">
            <a:off x="10416480" y="1157734"/>
            <a:ext cx="1273854" cy="2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64643" y="1605940"/>
            <a:ext cx="3675240" cy="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09" y="1510609"/>
            <a:ext cx="8172351" cy="46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4314243"/>
            <a:ext cx="1243312" cy="18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30" y="2276873"/>
            <a:ext cx="2752445" cy="9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79776" y="2394950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1400"/>
              <a:t>- Thưa cô, em muốn mượn quyển </a:t>
            </a:r>
            <a:r>
              <a:rPr lang="vi-VN" sz="1400" b="1" i="1">
                <a:solidFill>
                  <a:srgbClr val="C00000"/>
                </a:solidFill>
              </a:rPr>
              <a:t>Dế mèn phiêu lưu kí </a:t>
            </a:r>
            <a:r>
              <a:rPr lang="vi-VN" sz="1400"/>
              <a:t>!</a:t>
            </a:r>
            <a:endParaRPr lang="en-US" sz="1400"/>
          </a:p>
        </p:txBody>
      </p:sp>
      <p:sp>
        <p:nvSpPr>
          <p:cNvPr id="78" name="TextBox 77"/>
          <p:cNvSpPr txBox="1"/>
          <p:nvPr/>
        </p:nvSpPr>
        <p:spPr>
          <a:xfrm>
            <a:off x="4108491" y="2349923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1400"/>
              <a:t>- Thưa cô, em muốn mượn quyển </a:t>
            </a:r>
            <a:r>
              <a:rPr lang="vi-VN" sz="1400" b="1" i="1">
                <a:solidFill>
                  <a:srgbClr val="C00000"/>
                </a:solidFill>
              </a:rPr>
              <a:t>Đô-rê-mon tập 12 </a:t>
            </a:r>
            <a:r>
              <a:rPr lang="vi-VN" sz="1400"/>
              <a:t>ạ!</a:t>
            </a:r>
            <a:endParaRPr lang="en-US" sz="1400"/>
          </a:p>
        </p:txBody>
      </p:sp>
      <p:sp>
        <p:nvSpPr>
          <p:cNvPr id="79" name="TextBox 78"/>
          <p:cNvSpPr txBox="1"/>
          <p:nvPr/>
        </p:nvSpPr>
        <p:spPr>
          <a:xfrm>
            <a:off x="4060485" y="2349923"/>
            <a:ext cx="26882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1400"/>
              <a:t>- Thưa cô, cô có thể cho em  mượn cuốn </a:t>
            </a:r>
            <a:r>
              <a:rPr lang="vi-VN" sz="1400" b="1" i="1">
                <a:solidFill>
                  <a:srgbClr val="C00000"/>
                </a:solidFill>
              </a:rPr>
              <a:t>Thám tử Cô-nan</a:t>
            </a:r>
            <a:r>
              <a:rPr lang="vi-VN" sz="1400"/>
              <a:t>!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687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C -0.01927 -0.00247 -0.03716 -0.01235 -0.05625 -0.01482 C -0.07587 -0.02192 -0.0967 -0.01605 -0.11667 -0.01297 C -0.12986 -0.01358 -0.14306 -0.01327 -0.15625 -0.01482 C -0.17674 -0.01667 -0.19045 -0.0571 -0.20313 -0.07624 C -0.20504 -0.08457 -0.20834 -0.08951 -0.21146 -0.09661 C -0.21302 -0.10587 -0.21771 -0.10803 -0.2198 -0.11729 C -0.22136 -0.12408 -0.22344 -0.12932 -0.225 -0.13611 C -0.22691 -0.17809 -0.22153 -0.15155 -0.22917 -0.16297 C -0.22969 -0.16389 -0.22986 -0.16513 -0.23021 -0.16605 L -0.22605 -0.17562 " pathEditMode="relative" rAng="0" ptsTypes="fffffffffAA">
                                      <p:cBhvr>
                                        <p:cTn id="4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-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0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703390"/>
            <a:ext cx="10753196" cy="96736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341" y="644838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2</a:t>
            </a:r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.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Em sẽ nói gì  với cô phụ trách thư viện khi muốn mượn sách thư viện?</a:t>
            </a:r>
            <a:endParaRPr lang="en-US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635" y="1128681"/>
            <a:ext cx="4147749" cy="29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644691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1775521" y="1124744"/>
            <a:ext cx="2688297" cy="19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9" idx="3"/>
          </p:cNvCxnSpPr>
          <p:nvPr/>
        </p:nvCxnSpPr>
        <p:spPr>
          <a:xfrm flipV="1">
            <a:off x="10416480" y="1157734"/>
            <a:ext cx="1273854" cy="2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64643" y="1605940"/>
            <a:ext cx="3675240" cy="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244336" y="2005011"/>
            <a:ext cx="6731984" cy="1105760"/>
          </a:xfrm>
          <a:prstGeom prst="wedgeRoundRectCallout">
            <a:avLst>
              <a:gd name="adj1" fmla="val -57176"/>
              <a:gd name="adj2" fmla="val 40512"/>
              <a:gd name="adj3" fmla="val 16667"/>
            </a:avLst>
          </a:prstGeom>
          <a:solidFill>
            <a:srgbClr val="FC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2289194" y="2084851"/>
            <a:ext cx="6687127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>
                <a:latin typeface="+mj-lt"/>
              </a:rPr>
              <a:t>- </a:t>
            </a:r>
            <a:r>
              <a:rPr lang="vi-VN" sz="2933">
                <a:latin typeface="+mj-lt"/>
              </a:rPr>
              <a:t>Khi muốn cô thủ thư giúp mình mượn sách, bạn cần nói như thế nào?</a:t>
            </a:r>
            <a:endParaRPr lang="en-US" sz="2933"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0"/>
          <a:stretch/>
        </p:blipFill>
        <p:spPr bwMode="auto">
          <a:xfrm>
            <a:off x="335112" y="3044958"/>
            <a:ext cx="2541381" cy="31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ular Callout 27"/>
          <p:cNvSpPr/>
          <p:nvPr/>
        </p:nvSpPr>
        <p:spPr>
          <a:xfrm>
            <a:off x="4252614" y="3918398"/>
            <a:ext cx="5779823" cy="1830524"/>
          </a:xfrm>
          <a:prstGeom prst="wedgeRoundRectCallout">
            <a:avLst>
              <a:gd name="adj1" fmla="val 54858"/>
              <a:gd name="adj2" fmla="val -45731"/>
              <a:gd name="adj3" fmla="val 16667"/>
            </a:avLst>
          </a:prstGeom>
          <a:solidFill>
            <a:srgbClr val="BDF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/>
          <p:cNvSpPr txBox="1"/>
          <p:nvPr/>
        </p:nvSpPr>
        <p:spPr>
          <a:xfrm>
            <a:off x="4321311" y="3984339"/>
            <a:ext cx="5191664" cy="176484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en-US" sz="2667"/>
              <a:t>- </a:t>
            </a:r>
            <a:r>
              <a:rPr lang="vi-VN" sz="2667"/>
              <a:t>Cần thưa gửi, lễ phép</a:t>
            </a:r>
            <a:r>
              <a:rPr lang="en-US" sz="2667"/>
              <a:t>.</a:t>
            </a:r>
            <a:endParaRPr lang="vi-VN" sz="2667"/>
          </a:p>
          <a:p>
            <a:r>
              <a:rPr lang="vi-VN" sz="2667"/>
              <a:t>- Nêu tên cuốn sách</a:t>
            </a:r>
          </a:p>
          <a:p>
            <a:r>
              <a:rPr lang="vi-VN" sz="2667"/>
              <a:t>- Tên tác giả</a:t>
            </a:r>
          </a:p>
          <a:p>
            <a:r>
              <a:rPr lang="vi-VN" sz="2667"/>
              <a:t>- Được sự đồng ý của thư viện</a:t>
            </a:r>
          </a:p>
        </p:txBody>
      </p:sp>
      <p:pic>
        <p:nvPicPr>
          <p:cNvPr id="26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2975" y="2802508"/>
            <a:ext cx="2512108" cy="33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703390"/>
            <a:ext cx="10753196" cy="96736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341" y="644838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2</a:t>
            </a:r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.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Em sẽ nói gì  với cô phụ trách thư viện khi muốn mượn sách thư viện?</a:t>
            </a:r>
            <a:endParaRPr lang="en-US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635" y="1128681"/>
            <a:ext cx="4147749" cy="29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644691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1775521" y="1124744"/>
            <a:ext cx="2688297" cy="19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9" idx="3"/>
          </p:cNvCxnSpPr>
          <p:nvPr/>
        </p:nvCxnSpPr>
        <p:spPr>
          <a:xfrm flipV="1">
            <a:off x="10416480" y="1157734"/>
            <a:ext cx="1273854" cy="2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64643" y="1605940"/>
            <a:ext cx="3675240" cy="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7200841" y="2674912"/>
            <a:ext cx="4793911" cy="1536171"/>
          </a:xfrm>
          <a:prstGeom prst="cloudCallout">
            <a:avLst>
              <a:gd name="adj1" fmla="val -67421"/>
              <a:gd name="adj2" fmla="val -10925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Em thưa cô, cô có thể....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-12511" y="2084851"/>
            <a:ext cx="5688293" cy="1890787"/>
          </a:xfrm>
          <a:prstGeom prst="cloudCallout">
            <a:avLst>
              <a:gd name="adj1" fmla="val 22757"/>
              <a:gd name="adj2" fmla="val 79476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- </a:t>
            </a:r>
            <a:r>
              <a:rPr lang="vi-VN" sz="2400" b="1">
                <a:solidFill>
                  <a:srgbClr val="C00000"/>
                </a:solidFill>
              </a:rPr>
              <a:t>Đóng vai </a:t>
            </a:r>
            <a:r>
              <a:rPr lang="vi-VN" sz="2400" b="1">
                <a:solidFill>
                  <a:schemeClr val="tx1"/>
                </a:solidFill>
              </a:rPr>
              <a:t>: Giả sử mình là cô thủ thư. Bạn muốn mượn sách , bạn sẽ nói gì?</a:t>
            </a: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31" name="Picture 6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8EDE6"/>
              </a:clrFrom>
              <a:clrTo>
                <a:srgbClr val="D8E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89" y="3550897"/>
            <a:ext cx="5181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2869140" y="1896533"/>
            <a:ext cx="6502400" cy="43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703390"/>
            <a:ext cx="10753196" cy="96736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341" y="644838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2</a:t>
            </a:r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.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Em sẽ nói gì  với cô phụ trách thư viện khi muốn mượn sách thư viện?</a:t>
            </a:r>
            <a:endParaRPr lang="en-US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635" y="1128681"/>
            <a:ext cx="4147749" cy="29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644691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1775521" y="1124744"/>
            <a:ext cx="2688297" cy="19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9" idx="3"/>
          </p:cNvCxnSpPr>
          <p:nvPr/>
        </p:nvCxnSpPr>
        <p:spPr>
          <a:xfrm flipV="1">
            <a:off x="10416480" y="1157734"/>
            <a:ext cx="1273854" cy="2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64643" y="1605940"/>
            <a:ext cx="3675240" cy="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8112225" y="1678892"/>
            <a:ext cx="4160196" cy="1536171"/>
          </a:xfrm>
          <a:prstGeom prst="cloudCallout">
            <a:avLst>
              <a:gd name="adj1" fmla="val -41138"/>
              <a:gd name="adj2" fmla="val 60882"/>
            </a:avLst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Em thưa cô, Em muốn mượn sách ạ!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180721" y="2276872"/>
            <a:ext cx="4092284" cy="1461733"/>
          </a:xfrm>
          <a:prstGeom prst="cloudCallout">
            <a:avLst>
              <a:gd name="adj1" fmla="val 39308"/>
              <a:gd name="adj2" fmla="val 98011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Em muốn mượn quyển gì nhỉ?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8080487" y="1651619"/>
            <a:ext cx="4160196" cy="1536171"/>
          </a:xfrm>
          <a:prstGeom prst="cloudCallout">
            <a:avLst>
              <a:gd name="adj1" fmla="val -41138"/>
              <a:gd name="adj2" fmla="val 60882"/>
            </a:avLst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- </a:t>
            </a:r>
            <a:r>
              <a:rPr lang="vi-VN" sz="2400">
                <a:solidFill>
                  <a:srgbClr val="002060"/>
                </a:solidFill>
              </a:rPr>
              <a:t>Em muốn mượn quyển </a:t>
            </a:r>
            <a:r>
              <a:rPr lang="vi-VN" sz="2400" i="1">
                <a:solidFill>
                  <a:srgbClr val="C00000"/>
                </a:solidFill>
              </a:rPr>
              <a:t>Đất rừng Phương Nam </a:t>
            </a:r>
            <a:r>
              <a:rPr lang="vi-VN" sz="2400">
                <a:solidFill>
                  <a:srgbClr val="002060"/>
                </a:solidFill>
              </a:rPr>
              <a:t>!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143338" y="2276872"/>
            <a:ext cx="4092284" cy="1461733"/>
          </a:xfrm>
          <a:prstGeom prst="cloudCallout">
            <a:avLst>
              <a:gd name="adj1" fmla="val 39308"/>
              <a:gd name="adj2" fmla="val 98011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Quyển đó hay lắm! Sách của em đây!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080486" y="1585759"/>
            <a:ext cx="4160196" cy="1742811"/>
          </a:xfrm>
          <a:prstGeom prst="cloudCallout">
            <a:avLst>
              <a:gd name="adj1" fmla="val -41138"/>
              <a:gd name="adj2" fmla="val 60882"/>
            </a:avLst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- </a:t>
            </a:r>
            <a:r>
              <a:rPr lang="vi-VN" sz="2400">
                <a:solidFill>
                  <a:srgbClr val="002060"/>
                </a:solidFill>
              </a:rPr>
              <a:t>Em cảm ơn cô! Em hứa giữ gìn sách và trả sách đúng hạn !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0" grpId="0" animBg="1"/>
      <p:bldP spid="30" grpId="1" animBg="1"/>
      <p:bldP spid="20" grpId="0" animBg="1"/>
      <p:bldP spid="20" grpId="1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1474137"/>
            <a:ext cx="10753196" cy="5746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54646" y="740700"/>
            <a:ext cx="5228481" cy="672074"/>
            <a:chOff x="506623" y="2139702"/>
            <a:chExt cx="3921361" cy="504056"/>
          </a:xfrm>
        </p:grpSpPr>
        <p:sp>
          <p:nvSpPr>
            <p:cNvPr id="21" name="Rounded Rectangle 20"/>
            <p:cNvSpPr/>
            <p:nvPr/>
          </p:nvSpPr>
          <p:spPr>
            <a:xfrm>
              <a:off x="506623" y="2139702"/>
              <a:ext cx="3921361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3" b="1">
                  <a:latin typeface="UTM Avo" pitchFamily="18" charset="0"/>
                </a:rPr>
                <a:t>3. Trả lời câu hỏi: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58341" y="1474284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Mọi người đến thư viện để làm gì?</a:t>
            </a:r>
            <a:endParaRPr lang="en-US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1444370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6244716" y="1936287"/>
            <a:ext cx="2007344" cy="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518154" y="2128307"/>
            <a:ext cx="4978113" cy="724628"/>
            <a:chOff x="708943" y="6078636"/>
            <a:chExt cx="5167386" cy="724626"/>
          </a:xfrm>
        </p:grpSpPr>
        <p:sp>
          <p:nvSpPr>
            <p:cNvPr id="27" name="TextBox 19"/>
            <p:cNvSpPr txBox="1"/>
            <p:nvPr/>
          </p:nvSpPr>
          <p:spPr>
            <a:xfrm>
              <a:off x="708943" y="6110865"/>
              <a:ext cx="5028545" cy="69239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121871" tIns="60936" rIns="121871" bIns="60936" rtlCol="0">
              <a:spAutoFit/>
            </a:bodyPr>
            <a:lstStyle/>
            <a:p>
              <a:pPr algn="ctr" defTabSz="914309"/>
              <a:endPara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708943" y="6078636"/>
              <a:ext cx="5167386" cy="66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/>
              <a:r>
                <a:rPr lang="en-US" sz="3733" err="1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733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thầm đoạn 1</a:t>
              </a:r>
              <a:endParaRPr lang="en-US" sz="3733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30" name="Rounded Rectangle 32"/>
          <p:cNvSpPr>
            <a:spLocks noChangeArrowheads="1"/>
          </p:cNvSpPr>
          <p:nvPr/>
        </p:nvSpPr>
        <p:spPr bwMode="auto">
          <a:xfrm>
            <a:off x="111643" y="2660915"/>
            <a:ext cx="3776112" cy="316955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704875" y="5255962"/>
            <a:ext cx="2860381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 b="1">
                <a:solidFill>
                  <a:srgbClr val="002060"/>
                </a:solidFill>
                <a:latin typeface="UTM Avo" pitchFamily="18" charset="0"/>
              </a:rPr>
              <a:t>Tìm sách</a:t>
            </a:r>
            <a:endParaRPr lang="en-US" sz="2933" b="1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35" name="Rounded Rectangle 32"/>
          <p:cNvSpPr>
            <a:spLocks noChangeArrowheads="1"/>
          </p:cNvSpPr>
          <p:nvPr/>
        </p:nvSpPr>
        <p:spPr bwMode="auto">
          <a:xfrm>
            <a:off x="3966980" y="2660915"/>
            <a:ext cx="4034233" cy="316955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4624526" y="5255962"/>
            <a:ext cx="2860381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 b="1">
                <a:solidFill>
                  <a:srgbClr val="002060"/>
                </a:solidFill>
                <a:latin typeface="UTM Avo" pitchFamily="18" charset="0"/>
              </a:rPr>
              <a:t>Đọc sách</a:t>
            </a:r>
            <a:endParaRPr lang="en-US" sz="2933" b="1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38" name="Rounded Rectangle 32"/>
          <p:cNvSpPr>
            <a:spLocks noChangeArrowheads="1"/>
          </p:cNvSpPr>
          <p:nvPr/>
        </p:nvSpPr>
        <p:spPr bwMode="auto">
          <a:xfrm>
            <a:off x="8385815" y="2660915"/>
            <a:ext cx="3566837" cy="316955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8769771" y="5255962"/>
            <a:ext cx="2860381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 b="1">
                <a:solidFill>
                  <a:srgbClr val="002060"/>
                </a:solidFill>
                <a:latin typeface="UTM Avo" pitchFamily="18" charset="0"/>
              </a:rPr>
              <a:t>mượn sách</a:t>
            </a:r>
            <a:endParaRPr lang="en-US" sz="2933" b="1">
              <a:solidFill>
                <a:srgbClr val="002060"/>
              </a:solidFill>
              <a:latin typeface="UTM Avo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3001323"/>
            <a:ext cx="3676915" cy="212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/>
          <a:stretch/>
        </p:blipFill>
        <p:spPr bwMode="auto">
          <a:xfrm>
            <a:off x="4354216" y="3001322"/>
            <a:ext cx="3532248" cy="22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51" y="2970271"/>
            <a:ext cx="3141421" cy="235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40810" y="5283402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-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Mọi người thường đến thư viện để 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đọc sách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hoặc 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mượn sách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về nhà.</a:t>
            </a:r>
            <a:endParaRPr lang="en-US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  <p:bldP spid="30" grpId="1" animBg="1"/>
      <p:bldP spid="31" grpId="0"/>
      <p:bldP spid="31" grpId="1"/>
      <p:bldP spid="35" grpId="0" animBg="1"/>
      <p:bldP spid="35" grpId="1" animBg="1"/>
      <p:bldP spid="36" grpId="0"/>
      <p:bldP spid="36" grpId="1"/>
      <p:bldP spid="38" grpId="0" animBg="1"/>
      <p:bldP spid="38" grpId="1" animBg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1474137"/>
            <a:ext cx="10753196" cy="5746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54646" y="740700"/>
            <a:ext cx="5228481" cy="672074"/>
            <a:chOff x="506623" y="2139702"/>
            <a:chExt cx="3921361" cy="504056"/>
          </a:xfrm>
        </p:grpSpPr>
        <p:sp>
          <p:nvSpPr>
            <p:cNvPr id="21" name="Rounded Rectangle 20"/>
            <p:cNvSpPr/>
            <p:nvPr/>
          </p:nvSpPr>
          <p:spPr>
            <a:xfrm>
              <a:off x="506623" y="2139702"/>
              <a:ext cx="3921361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3" b="1">
                  <a:latin typeface="UTM Avo" pitchFamily="18" charset="0"/>
                </a:rPr>
                <a:t>3. Trả lời câu hỏi: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58341" y="1474284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Mọi người đến thư viện để làm gì?</a:t>
            </a:r>
            <a:endParaRPr lang="en-US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1444370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6244716" y="1936287"/>
            <a:ext cx="2007344" cy="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loud Callout 28"/>
          <p:cNvSpPr/>
          <p:nvPr/>
        </p:nvSpPr>
        <p:spPr>
          <a:xfrm>
            <a:off x="6244717" y="2346069"/>
            <a:ext cx="4793911" cy="1658995"/>
          </a:xfrm>
          <a:prstGeom prst="cloudCallout">
            <a:avLst>
              <a:gd name="adj1" fmla="val -74687"/>
              <a:gd name="adj2" fmla="val 35268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 Ở thư viện, bạn thường làm gì? 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2121134" y="2043473"/>
            <a:ext cx="3702727" cy="1518071"/>
          </a:xfrm>
          <a:prstGeom prst="cloudCallout">
            <a:avLst>
              <a:gd name="adj1" fmla="val -26574"/>
              <a:gd name="adj2" fmla="val 86641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- </a:t>
            </a:r>
            <a:r>
              <a:rPr lang="vi-VN" sz="2400" b="1">
                <a:solidFill>
                  <a:srgbClr val="C00000"/>
                </a:solidFill>
              </a:rPr>
              <a:t>Thư viện trường bạn như </a:t>
            </a:r>
            <a:r>
              <a:rPr lang="en-US" sz="2400" b="1">
                <a:solidFill>
                  <a:srgbClr val="C00000"/>
                </a:solidFill>
              </a:rPr>
              <a:t>thế nào?</a:t>
            </a:r>
          </a:p>
        </p:txBody>
      </p:sp>
      <p:pic>
        <p:nvPicPr>
          <p:cNvPr id="33" name="Picture 6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8EDE6"/>
              </a:clrFrom>
              <a:clrTo>
                <a:srgbClr val="D8E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5" y="3561543"/>
            <a:ext cx="5181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>
            <a:off x="6681197" y="4243293"/>
            <a:ext cx="4793911" cy="1303499"/>
          </a:xfrm>
          <a:prstGeom prst="cloudCallout">
            <a:avLst>
              <a:gd name="adj1" fmla="val -67421"/>
              <a:gd name="adj2" fmla="val -10925"/>
            </a:avLst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</a:rPr>
              <a:t>- Đến thư viện,  bạn thích điều gì nhất?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69"/>
            <a:ext cx="10753196" cy="5746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6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2. </a:t>
            </a:r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Những thư viện sau được đặt ở đâu</a:t>
            </a:r>
            <a:r>
              <a:rPr lang="en-US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?</a:t>
            </a: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144525" y="1237029"/>
            <a:ext cx="15113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64923" y="1237029"/>
            <a:ext cx="2927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5361" y="2660915"/>
          <a:ext cx="4853785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Thư</a:t>
                      </a:r>
                      <a:r>
                        <a:rPr lang="vi-VN" sz="2900" baseline="0"/>
                        <a:t> viện Lô-gô-xơ của Đức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Nhiều</a:t>
                      </a:r>
                      <a:r>
                        <a:rPr lang="vi-VN" sz="2900" baseline="0"/>
                        <a:t> thư viện ở Phần Lan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Một</a:t>
                      </a:r>
                      <a:r>
                        <a:rPr lang="vi-VN" sz="2900" baseline="0"/>
                        <a:t> thư viện ở châu Phi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6096000" y="2660915"/>
          <a:ext cx="5856651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A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đặt</a:t>
                      </a:r>
                      <a:r>
                        <a:rPr lang="vi-VN" sz="2900" baseline="0"/>
                        <a:t> trên những chiếc xe buýt cũ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đặt</a:t>
                      </a:r>
                      <a:r>
                        <a:rPr lang="vi-VN" sz="2900" baseline="0"/>
                        <a:t> trên lưng lạc đà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đặt</a:t>
                      </a:r>
                      <a:r>
                        <a:rPr lang="vi-VN" sz="2900" baseline="0"/>
                        <a:t> trên một con tàu biển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5231904" y="3621021"/>
            <a:ext cx="839755" cy="1440160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07563" y="3621022"/>
            <a:ext cx="864096" cy="768085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29193" y="4341102"/>
            <a:ext cx="864096" cy="768085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407702" y="1604796"/>
            <a:ext cx="4978113" cy="724628"/>
            <a:chOff x="708943" y="6078636"/>
            <a:chExt cx="5167386" cy="724626"/>
          </a:xfrm>
        </p:grpSpPr>
        <p:sp>
          <p:nvSpPr>
            <p:cNvPr id="49" name="TextBox 19"/>
            <p:cNvSpPr txBox="1"/>
            <p:nvPr/>
          </p:nvSpPr>
          <p:spPr>
            <a:xfrm>
              <a:off x="708943" y="6110865"/>
              <a:ext cx="5028545" cy="69239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121871" tIns="60936" rIns="121871" bIns="60936" rtlCol="0">
              <a:spAutoFit/>
            </a:bodyPr>
            <a:lstStyle/>
            <a:p>
              <a:pPr algn="ctr" defTabSz="914309"/>
              <a:endPara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50" name="TextBox 20"/>
            <p:cNvSpPr txBox="1"/>
            <p:nvPr/>
          </p:nvSpPr>
          <p:spPr>
            <a:xfrm>
              <a:off x="708943" y="6078636"/>
              <a:ext cx="5167386" cy="66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/>
              <a:r>
                <a:rPr lang="en-US" sz="3733" err="1">
                  <a:solidFill>
                    <a:srgbClr val="00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733">
                  <a:solidFill>
                    <a:srgbClr val="00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thầm đoạn 2</a:t>
              </a:r>
              <a:endParaRPr lang="en-US" sz="3733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51" name="Flowchart: Process 50"/>
          <p:cNvSpPr/>
          <p:nvPr/>
        </p:nvSpPr>
        <p:spPr>
          <a:xfrm>
            <a:off x="279791" y="3332989"/>
            <a:ext cx="4856103" cy="576064"/>
          </a:xfrm>
          <a:prstGeom prst="flowChartProcess">
            <a:avLst/>
          </a:pr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6120341" y="4733355"/>
            <a:ext cx="5792212" cy="572320"/>
          </a:xfrm>
          <a:prstGeom prst="flowChartProcess">
            <a:avLst/>
          </a:pr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375802" y="4005064"/>
            <a:ext cx="4856103" cy="576064"/>
          </a:xfrm>
          <a:prstGeom prst="flowChartProcess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" name="Flowchart: Process 55"/>
          <p:cNvSpPr/>
          <p:nvPr/>
        </p:nvSpPr>
        <p:spPr>
          <a:xfrm>
            <a:off x="6192011" y="3336733"/>
            <a:ext cx="5792212" cy="572320"/>
          </a:xfrm>
          <a:prstGeom prst="flowChartProcess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7" name="Flowchart: Process 56"/>
          <p:cNvSpPr/>
          <p:nvPr/>
        </p:nvSpPr>
        <p:spPr>
          <a:xfrm>
            <a:off x="335361" y="4773149"/>
            <a:ext cx="4856103" cy="576064"/>
          </a:xfrm>
          <a:prstGeom prst="flowChartProcess">
            <a:avLst/>
          </a:prstGeom>
          <a:solidFill>
            <a:srgbClr val="00B05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6160438" y="4028225"/>
            <a:ext cx="5792212" cy="572320"/>
          </a:xfrm>
          <a:prstGeom prst="flowChartProcess">
            <a:avLst/>
          </a:prstGeom>
          <a:solidFill>
            <a:srgbClr val="00B05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69"/>
            <a:ext cx="10753196" cy="5746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6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2. </a:t>
            </a:r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Những thư viện sau được đặt ở đâu</a:t>
            </a:r>
            <a:r>
              <a:rPr lang="en-US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?</a:t>
            </a: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32"/>
          <p:cNvSpPr>
            <a:spLocks noChangeArrowheads="1"/>
          </p:cNvSpPr>
          <p:nvPr/>
        </p:nvSpPr>
        <p:spPr bwMode="auto">
          <a:xfrm>
            <a:off x="207652" y="1796819"/>
            <a:ext cx="3776112" cy="422446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9" name="TextBox 28"/>
          <p:cNvSpPr txBox="1"/>
          <p:nvPr/>
        </p:nvSpPr>
        <p:spPr>
          <a:xfrm>
            <a:off x="207652" y="4391866"/>
            <a:ext cx="3708648" cy="147713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>
                <a:latin typeface="UTM Avo" pitchFamily="18" charset="0"/>
              </a:rPr>
              <a:t>Thư viện Lô-gô-xơ của Đức  đặt trên một con tàu biển. </a:t>
            </a:r>
            <a:endParaRPr lang="en-US" sz="2933">
              <a:latin typeface="UTM Avo" pitchFamily="18" charset="0"/>
            </a:endParaRPr>
          </a:p>
        </p:txBody>
      </p:sp>
      <p:sp>
        <p:nvSpPr>
          <p:cNvPr id="31" name="Rounded Rectangle 32"/>
          <p:cNvSpPr>
            <a:spLocks noChangeArrowheads="1"/>
          </p:cNvSpPr>
          <p:nvPr/>
        </p:nvSpPr>
        <p:spPr bwMode="auto">
          <a:xfrm>
            <a:off x="4062989" y="1796819"/>
            <a:ext cx="4034233" cy="422446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4062989" y="4391866"/>
            <a:ext cx="4241257" cy="147713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vi-VN" sz="2933">
                <a:latin typeface="UTM Avo" pitchFamily="18" charset="0"/>
              </a:rPr>
              <a:t> Nhiều thư viện ở Phần Lan đặt trên những chiếc xe buýt. </a:t>
            </a:r>
            <a:endParaRPr lang="en-US" sz="2933">
              <a:latin typeface="UTM Avo" pitchFamily="18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8481824" y="1796819"/>
            <a:ext cx="3566837" cy="422446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8481824" y="4543963"/>
            <a:ext cx="3566837" cy="147713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3">
                <a:latin typeface="UTM Avo" pitchFamily="18" charset="0"/>
              </a:rPr>
              <a:t>Một thư viện ở châu Phi  đặt trên lưng lạc đà.</a:t>
            </a:r>
            <a:endParaRPr lang="en-US" sz="2933">
              <a:latin typeface="UTM Avo" pitchFamily="18" charset="0"/>
            </a:endParaRPr>
          </a:p>
        </p:txBody>
      </p:sp>
      <p:pic>
        <p:nvPicPr>
          <p:cNvPr id="38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9" y="2182069"/>
            <a:ext cx="3584092" cy="21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6756" b="15916"/>
          <a:stretch/>
        </p:blipFill>
        <p:spPr bwMode="auto">
          <a:xfrm>
            <a:off x="8577837" y="2245390"/>
            <a:ext cx="3470825" cy="22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 b="13682"/>
          <a:stretch/>
        </p:blipFill>
        <p:spPr bwMode="auto">
          <a:xfrm>
            <a:off x="4204562" y="2182070"/>
            <a:ext cx="3715641" cy="220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3144525" y="1237029"/>
            <a:ext cx="15113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64923" y="1237029"/>
            <a:ext cx="2927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9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2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69"/>
            <a:ext cx="10753196" cy="102606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5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3</a:t>
            </a:r>
            <a:r>
              <a:rPr lang="en-US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. </a:t>
            </a:r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Vì sao các thư viện kể trên được gọi là “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thư viện biết đi</a:t>
            </a:r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”?</a:t>
            </a:r>
            <a:endParaRPr lang="en-US" sz="2933" b="1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854103" y="1237029"/>
            <a:ext cx="11695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15566" y="1237029"/>
            <a:ext cx="21328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"/>
          <a:stretch/>
        </p:blipFill>
        <p:spPr bwMode="auto">
          <a:xfrm>
            <a:off x="2092548" y="2888096"/>
            <a:ext cx="7112000" cy="33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loud Callout 29"/>
          <p:cNvSpPr/>
          <p:nvPr/>
        </p:nvSpPr>
        <p:spPr>
          <a:xfrm>
            <a:off x="-124195" y="1796534"/>
            <a:ext cx="5911661" cy="1762983"/>
          </a:xfrm>
          <a:prstGeom prst="cloudCallout">
            <a:avLst>
              <a:gd name="adj1" fmla="val 31638"/>
              <a:gd name="adj2" fmla="val 50205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vì chúng có khả năng di chuyển để mang sách đến cho người đọc.</a:t>
            </a:r>
            <a:endParaRPr lang="en-US" sz="2400" b="1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54" idx="3"/>
          </p:cNvCxnSpPr>
          <p:nvPr/>
        </p:nvCxnSpPr>
        <p:spPr>
          <a:xfrm flipV="1">
            <a:off x="9929191" y="1057841"/>
            <a:ext cx="1761143" cy="2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62516" y="1700809"/>
            <a:ext cx="14186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23" y="2164062"/>
            <a:ext cx="1488485" cy="13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69"/>
            <a:ext cx="10753196" cy="102606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5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3</a:t>
            </a:r>
            <a:r>
              <a:rPr lang="en-US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. </a:t>
            </a:r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Vì sao các thư viện kể trên được gọi là “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thư viện biết đi</a:t>
            </a:r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”?</a:t>
            </a:r>
            <a:endParaRPr lang="en-US" sz="2933" b="1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854103" y="1237029"/>
            <a:ext cx="11695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15566" y="1237029"/>
            <a:ext cx="21328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4" idx="3"/>
          </p:cNvCxnSpPr>
          <p:nvPr/>
        </p:nvCxnSpPr>
        <p:spPr>
          <a:xfrm flipV="1">
            <a:off x="9929191" y="1057841"/>
            <a:ext cx="1761143" cy="2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13023" y="1677868"/>
            <a:ext cx="14186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32"/>
          <p:cNvSpPr>
            <a:spLocks noChangeArrowheads="1"/>
          </p:cNvSpPr>
          <p:nvPr/>
        </p:nvSpPr>
        <p:spPr bwMode="auto">
          <a:xfrm>
            <a:off x="4793366" y="1892830"/>
            <a:ext cx="7159285" cy="4224469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23" name="Picture 6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27" y="2046269"/>
            <a:ext cx="6393883" cy="394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6" y="1927437"/>
            <a:ext cx="6144684" cy="408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6" y="1988840"/>
            <a:ext cx="6144684" cy="408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5" b="14129"/>
          <a:stretch/>
        </p:blipFill>
        <p:spPr bwMode="auto">
          <a:xfrm>
            <a:off x="5609301" y="1993685"/>
            <a:ext cx="5429120" cy="41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loud Callout 26"/>
          <p:cNvSpPr/>
          <p:nvPr/>
        </p:nvSpPr>
        <p:spPr>
          <a:xfrm>
            <a:off x="614495" y="2666809"/>
            <a:ext cx="4011949" cy="1762983"/>
          </a:xfrm>
          <a:prstGeom prst="cloudCallout">
            <a:avLst>
              <a:gd name="adj1" fmla="val -56153"/>
              <a:gd name="adj2" fmla="val 116068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Bạn đã bao giờ gặp  “thư viện biết đi” chưa?</a:t>
            </a:r>
            <a:endParaRPr 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2"/>
          <p:cNvSpPr>
            <a:spLocks noChangeArrowheads="1"/>
          </p:cNvSpPr>
          <p:nvPr/>
        </p:nvSpPr>
        <p:spPr bwMode="auto">
          <a:xfrm>
            <a:off x="5711958" y="1642401"/>
            <a:ext cx="6233569" cy="4415059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70"/>
            <a:ext cx="10753196" cy="73831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6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4</a:t>
            </a:r>
            <a:r>
              <a:rPr lang="en-US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. </a:t>
            </a:r>
            <a:r>
              <a:rPr lang="vi-VN" sz="2933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Theo em, “thư viện biết đi” có tác dụng gì?</a:t>
            </a:r>
            <a:endParaRPr lang="en-US" sz="2933" b="1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879039" y="1235507"/>
            <a:ext cx="2892284" cy="1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15566" y="1237029"/>
            <a:ext cx="21328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35" y="1892829"/>
            <a:ext cx="51384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DFE8E3"/>
              </a:clrFrom>
              <a:clrTo>
                <a:srgbClr val="DFE8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0"/>
          <a:stretch/>
        </p:blipFill>
        <p:spPr bwMode="auto">
          <a:xfrm>
            <a:off x="144268" y="2737684"/>
            <a:ext cx="4800533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71659" y="4773149"/>
            <a:ext cx="5873868" cy="135440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667">
                <a:solidFill>
                  <a:srgbClr val="C00000"/>
                </a:solidFill>
                <a:latin typeface="+mj-lt"/>
              </a:rPr>
              <a:t>“Thư viện biết đi” </a:t>
            </a:r>
            <a:r>
              <a:rPr lang="vi-VN" sz="2667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có tác dụng giúp mọi người không cần phải đi xa mà vẫn đọc được sách</a:t>
            </a:r>
            <a:r>
              <a:rPr lang="vi-VN" sz="2667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.</a:t>
            </a:r>
            <a:endParaRPr lang="en-US" sz="2667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0341" y="4965171"/>
            <a:ext cx="5873868" cy="94397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667">
                <a:solidFill>
                  <a:srgbClr val="C00000"/>
                </a:solidFill>
              </a:rPr>
              <a:t>“Thư viện biết đi” </a:t>
            </a:r>
            <a:r>
              <a:rPr lang="vi-VN" sz="2667">
                <a:latin typeface="+mj-lt"/>
              </a:rPr>
              <a:t>có thể mang sách đến tận nơi cho người đọc.</a:t>
            </a:r>
            <a:endParaRPr lang="en-US" sz="2667">
              <a:latin typeface="UTM Avo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41" y="1837023"/>
            <a:ext cx="5318992" cy="299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7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5" grpId="0" animBg="1"/>
      <p:bldP spid="2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8629"/>
          <a:stretch/>
        </p:blipFill>
        <p:spPr bwMode="auto">
          <a:xfrm>
            <a:off x="2975197" y="779238"/>
            <a:ext cx="9073464" cy="535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36" name="Rounded Rectangle 2"/>
          <p:cNvSpPr>
            <a:spLocks noChangeArrowheads="1"/>
          </p:cNvSpPr>
          <p:nvPr/>
        </p:nvSpPr>
        <p:spPr bwMode="auto">
          <a:xfrm>
            <a:off x="2831635" y="722644"/>
            <a:ext cx="9217027" cy="551805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589A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43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 bwMode="auto">
          <a:xfrm>
            <a:off x="-96090" y="2081626"/>
            <a:ext cx="3238500" cy="41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43338" y="779238"/>
            <a:ext cx="2496279" cy="1344149"/>
          </a:xfrm>
          <a:prstGeom prst="wedgeRoundRectCallout">
            <a:avLst>
              <a:gd name="adj1" fmla="val -10755"/>
              <a:gd name="adj2" fmla="val 86976"/>
              <a:gd name="adj3" fmla="val 16667"/>
            </a:avLst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solidFill>
                  <a:schemeClr val="tx1"/>
                </a:solidFill>
              </a:rPr>
              <a:t>4. Luyện đọc lại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2639617" y="1292343"/>
            <a:ext cx="3702727" cy="2189327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C00000"/>
                </a:solidFill>
              </a:rPr>
              <a:t>- Bài đọc này cho em biết điều gì?</a:t>
            </a:r>
          </a:p>
        </p:txBody>
      </p:sp>
      <p:pic>
        <p:nvPicPr>
          <p:cNvPr id="45" name="Picture 7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4B69C"/>
              </a:clrFrom>
              <a:clrTo>
                <a:srgbClr val="C4B6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41" y="2618800"/>
            <a:ext cx="3990599" cy="35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ular Callout 46"/>
          <p:cNvSpPr/>
          <p:nvPr/>
        </p:nvSpPr>
        <p:spPr>
          <a:xfrm>
            <a:off x="3515082" y="3941421"/>
            <a:ext cx="5557249" cy="1695824"/>
          </a:xfrm>
          <a:prstGeom prst="wedgeRoundRectCallout">
            <a:avLst>
              <a:gd name="adj1" fmla="val 62266"/>
              <a:gd name="adj2" fmla="val -40717"/>
              <a:gd name="adj3" fmla="val 16667"/>
            </a:avLst>
          </a:prstGeom>
          <a:solidFill>
            <a:srgbClr val="C9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>
                <a:solidFill>
                  <a:srgbClr val="002060"/>
                </a:solidFill>
              </a:rPr>
              <a:t>- Bài đọc cho em </a:t>
            </a:r>
            <a:r>
              <a:rPr lang="vi-VN" sz="2667" b="1">
                <a:solidFill>
                  <a:srgbClr val="002060"/>
                </a:solidFill>
              </a:rPr>
              <a:t>biết được một số </a:t>
            </a:r>
            <a:r>
              <a:rPr lang="vi-VN" sz="2667" b="1">
                <a:solidFill>
                  <a:srgbClr val="C00000"/>
                </a:solidFill>
              </a:rPr>
              <a:t>“thư viện biết đi” </a:t>
            </a:r>
            <a:r>
              <a:rPr lang="vi-VN" sz="2667" b="1">
                <a:solidFill>
                  <a:srgbClr val="002060"/>
                </a:solidFill>
              </a:rPr>
              <a:t>độc đáo trên thế giới</a:t>
            </a:r>
            <a:endParaRPr lang="en-US" sz="2667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" grpId="0" animBg="1"/>
      <p:bldP spid="44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877</Words>
  <Application>Microsoft Office PowerPoint</Application>
  <PresentationFormat>Widescreen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(Body)</vt:lpstr>
      <vt:lpstr>Arial Rounded MT Bold</vt:lpstr>
      <vt:lpstr>Arial-Rounded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6</cp:revision>
  <dcterms:created xsi:type="dcterms:W3CDTF">2022-03-08T15:58:38Z</dcterms:created>
  <dcterms:modified xsi:type="dcterms:W3CDTF">2026-04-13T14:12:50Z</dcterms:modified>
</cp:coreProperties>
</file>