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7" autoAdjust="0"/>
    <p:restoredTop sz="94660"/>
  </p:normalViewPr>
  <p:slideViewPr>
    <p:cSldViewPr>
      <p:cViewPr varScale="1">
        <p:scale>
          <a:sx n="73" d="100"/>
          <a:sy n="73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B46F-5F3C-4BAE-883C-3806350F335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78948-B0D8-434B-8A83-CAE367DC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5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6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5672-26BF-4330-862A-6277A864816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7DC7-CDB8-4BB3-9256-CFA316C8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3085" cy="685800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443" y="3048000"/>
            <a:ext cx="6912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12 :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48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0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212" y="-423"/>
            <a:ext cx="776411" cy="700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007" y="381000"/>
            <a:ext cx="3604260" cy="6756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547" y="1168401"/>
            <a:ext cx="3846407" cy="30759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32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7027" y="182881"/>
            <a:ext cx="4147820" cy="40614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6520" y="4356037"/>
            <a:ext cx="3603496" cy="209126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7027" y="4356101"/>
            <a:ext cx="3947160" cy="25019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32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7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7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7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7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7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" y="6326293"/>
            <a:ext cx="5882373" cy="5386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r>
              <a:rPr lang="vi-VN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Học thuộc lòng 1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khổ thơ em thích.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7" y="1254760"/>
            <a:ext cx="508000" cy="463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"/>
            <a:ext cx="501227" cy="501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7" y="4356101"/>
            <a:ext cx="50800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4467014" y="4356100"/>
            <a:ext cx="530013" cy="513080"/>
          </a:xfrm>
          <a:prstGeom prst="rect">
            <a:avLst/>
          </a:prstGeom>
        </p:spPr>
      </p:pic>
      <p:sp>
        <p:nvSpPr>
          <p:cNvPr id="13" name="Rectangles 12"/>
          <p:cNvSpPr/>
          <p:nvPr/>
        </p:nvSpPr>
        <p:spPr>
          <a:xfrm>
            <a:off x="1369061" y="1255608"/>
            <a:ext cx="2290233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1575647" y="1718734"/>
            <a:ext cx="2633133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1575647" y="2181861"/>
            <a:ext cx="208280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1369061" y="2629747"/>
            <a:ext cx="2446020" cy="5181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8" name="Rectangles 17"/>
          <p:cNvSpPr/>
          <p:nvPr/>
        </p:nvSpPr>
        <p:spPr>
          <a:xfrm>
            <a:off x="1369061" y="3157221"/>
            <a:ext cx="2559473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1369907" y="3627967"/>
            <a:ext cx="2423160" cy="5469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0" name="Rectangles 19"/>
          <p:cNvSpPr/>
          <p:nvPr/>
        </p:nvSpPr>
        <p:spPr>
          <a:xfrm>
            <a:off x="5892801" y="238761"/>
            <a:ext cx="214630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5675207" y="706968"/>
            <a:ext cx="214630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6130713" y="1174327"/>
            <a:ext cx="2812627" cy="5359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3" name="Rectangles 22"/>
          <p:cNvSpPr/>
          <p:nvPr/>
        </p:nvSpPr>
        <p:spPr>
          <a:xfrm>
            <a:off x="5675207" y="1716194"/>
            <a:ext cx="224536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4" name="Rectangles 23"/>
          <p:cNvSpPr/>
          <p:nvPr/>
        </p:nvSpPr>
        <p:spPr>
          <a:xfrm>
            <a:off x="5892800" y="2184401"/>
            <a:ext cx="202692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5" name="Rectangles 24"/>
          <p:cNvSpPr/>
          <p:nvPr/>
        </p:nvSpPr>
        <p:spPr>
          <a:xfrm>
            <a:off x="5675207" y="2652607"/>
            <a:ext cx="2871047" cy="5342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6" name="Rectangles 25"/>
          <p:cNvSpPr/>
          <p:nvPr/>
        </p:nvSpPr>
        <p:spPr>
          <a:xfrm>
            <a:off x="5794587" y="3193628"/>
            <a:ext cx="202692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7" name="Rectangles 26"/>
          <p:cNvSpPr/>
          <p:nvPr/>
        </p:nvSpPr>
        <p:spPr>
          <a:xfrm>
            <a:off x="5794587" y="3661834"/>
            <a:ext cx="2026920" cy="461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 bldLvl="0" animBg="1"/>
      <p:bldP spid="2" grpId="1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8"/>
            <a:ext cx="9144000" cy="681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"/>
          <p:cNvSpPr txBox="1"/>
          <p:nvPr/>
        </p:nvSpPr>
        <p:spPr>
          <a:xfrm>
            <a:off x="2286000" y="274320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11567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ổng hợp 50 mẫu phông nền powerpoint chuyên nghiệp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2329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885" y="1308788"/>
            <a:ext cx="9023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1. </a:t>
            </a:r>
            <a:r>
              <a:rPr lang="en-US" sz="320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Tìm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từ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ngữ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trong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bài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thể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hiện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niềm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vui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của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các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con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vật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khi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đến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bờ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tre</a:t>
            </a:r>
            <a:r>
              <a:rPr lang="en-US" sz="320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" y="304800"/>
            <a:ext cx="124429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45874" y="2667808"/>
            <a:ext cx="2087245" cy="1995170"/>
            <a:chOff x="264" y="1504"/>
            <a:chExt cx="3218" cy="3060"/>
          </a:xfrm>
        </p:grpSpPr>
        <p:pic>
          <p:nvPicPr>
            <p:cNvPr id="7" name="Picture 6" descr="A1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" y="1504"/>
              <a:ext cx="3218" cy="3060"/>
            </a:xfrm>
            <a:prstGeom prst="rect">
              <a:avLst/>
            </a:prstGeom>
          </p:spPr>
        </p:pic>
        <p:sp>
          <p:nvSpPr>
            <p:cNvPr id="8" name="Text Box 14"/>
            <p:cNvSpPr txBox="1"/>
            <p:nvPr/>
          </p:nvSpPr>
          <p:spPr>
            <a:xfrm>
              <a:off x="264" y="3999"/>
              <a:ext cx="1919" cy="5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1800" b="1">
                  <a:latin typeface="Times New Roman" panose="02020603050405020304" charset="0"/>
                  <a:cs typeface="Times New Roman" panose="02020603050405020304" charset="0"/>
                </a:rPr>
                <a:t>Cò bạch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97195" y="2728133"/>
            <a:ext cx="2419985" cy="1995170"/>
            <a:chOff x="575" y="4756"/>
            <a:chExt cx="5020" cy="2984"/>
          </a:xfrm>
          <a:solidFill>
            <a:schemeClr val="bg1"/>
          </a:solidFill>
        </p:grpSpPr>
        <p:pic>
          <p:nvPicPr>
            <p:cNvPr id="10" name="Picture 9" descr="A1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" y="4756"/>
              <a:ext cx="5020" cy="2984"/>
            </a:xfrm>
            <a:prstGeom prst="rect">
              <a:avLst/>
            </a:prstGeom>
            <a:grpFill/>
          </p:spPr>
        </p:pic>
        <p:sp>
          <p:nvSpPr>
            <p:cNvPr id="12" name="Text Box 8"/>
            <p:cNvSpPr txBox="1"/>
            <p:nvPr/>
          </p:nvSpPr>
          <p:spPr>
            <a:xfrm>
              <a:off x="575" y="7181"/>
              <a:ext cx="2475" cy="5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1800" b="1" dirty="0">
                  <a:latin typeface="Times New Roman" panose="02020603050405020304" charset="0"/>
                  <a:cs typeface="Times New Roman" panose="02020603050405020304" charset="0"/>
                </a:rPr>
                <a:t>Chim cu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00379" y="4960158"/>
            <a:ext cx="2854325" cy="1737995"/>
            <a:chOff x="5731" y="5098"/>
            <a:chExt cx="4495" cy="2737"/>
          </a:xfrm>
        </p:grpSpPr>
        <p:pic>
          <p:nvPicPr>
            <p:cNvPr id="14" name="Picture 13" descr="A116"/>
            <p:cNvPicPr>
              <a:picLocks noChangeAspect="1"/>
            </p:cNvPicPr>
            <p:nvPr/>
          </p:nvPicPr>
          <p:blipFill>
            <a:blip r:embed="rId6"/>
            <a:srcRect l="17129" r="17955"/>
            <a:stretch>
              <a:fillRect/>
            </a:stretch>
          </p:blipFill>
          <p:spPr>
            <a:xfrm>
              <a:off x="5731" y="5098"/>
              <a:ext cx="4495" cy="2737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15" name="Text Box 12"/>
            <p:cNvSpPr txBox="1"/>
            <p:nvPr/>
          </p:nvSpPr>
          <p:spPr>
            <a:xfrm>
              <a:off x="5731" y="7255"/>
              <a:ext cx="1060" cy="5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1800" b="1">
                  <a:latin typeface="Times New Roman" panose="02020603050405020304" charset="0"/>
                  <a:cs typeface="Times New Roman" panose="02020603050405020304" charset="0"/>
                </a:rPr>
                <a:t>Ếch</a:t>
              </a:r>
            </a:p>
          </p:txBody>
        </p:sp>
      </p:grpSp>
      <p:sp>
        <p:nvSpPr>
          <p:cNvPr id="16" name="Cloud Callout 15"/>
          <p:cNvSpPr/>
          <p:nvPr/>
        </p:nvSpPr>
        <p:spPr>
          <a:xfrm>
            <a:off x="3000379" y="2491913"/>
            <a:ext cx="1781810" cy="868680"/>
          </a:xfrm>
          <a:prstGeom prst="cloudCallout">
            <a:avLst>
              <a:gd name="adj1" fmla="val -86897"/>
              <a:gd name="adj2" fmla="val 48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reo mừng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5607689" y="4884593"/>
            <a:ext cx="2253615" cy="858520"/>
          </a:xfrm>
          <a:prstGeom prst="cloudCallout">
            <a:avLst>
              <a:gd name="adj1" fmla="val -90687"/>
              <a:gd name="adj2" fmla="val 1745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Ì ộp vang lừng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7228205" y="2221403"/>
            <a:ext cx="1610995" cy="880110"/>
          </a:xfrm>
          <a:prstGeom prst="cloudCallout">
            <a:avLst>
              <a:gd name="adj1" fmla="val -72230"/>
              <a:gd name="adj2" fmla="val 34848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 hát gật gù</a:t>
            </a:r>
          </a:p>
        </p:txBody>
      </p:sp>
    </p:spTree>
    <p:extLst>
      <p:ext uri="{BB962C8B-B14F-4D97-AF65-F5344CB8AC3E}">
        <p14:creationId xmlns:p14="http://schemas.microsoft.com/office/powerpoint/2010/main" val="8636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ldLvl="0" animBg="1"/>
      <p:bldP spid="17" grpId="0" bldLvl="0" animBg="1"/>
      <p:bldP spid="1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485" y="558225"/>
            <a:ext cx="9023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2. </a:t>
            </a:r>
            <a:r>
              <a:rPr lang="en-US" sz="320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Đặt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một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câu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từ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ngữ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vừa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tìm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được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1492484" y="1435850"/>
            <a:ext cx="7270515" cy="10763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</a:rPr>
              <a:t> - Thấy mẹ đi chợ về, em </a:t>
            </a:r>
            <a:r>
              <a:rPr lang="vi-VN" altLang="en-US" sz="3200" u="sng" dirty="0">
                <a:latin typeface="Times New Roman" panose="02020603050405020304" charset="0"/>
                <a:cs typeface="Times New Roman" panose="02020603050405020304" charset="0"/>
              </a:rPr>
              <a:t>reo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en-US" sz="3200" u="sng" dirty="0">
                <a:latin typeface="Times New Roman" panose="02020603050405020304" charset="0"/>
                <a:cs typeface="Times New Roman" panose="02020603050405020304" charset="0"/>
              </a:rPr>
              <a:t>mừng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</a:rPr>
              <a:t>chạy ra ôm chầm lấy mẹ.</a:t>
            </a:r>
          </a:p>
        </p:txBody>
      </p:sp>
      <p:sp>
        <p:nvSpPr>
          <p:cNvPr id="4" name="Text Box 2"/>
          <p:cNvSpPr txBox="1"/>
          <p:nvPr/>
        </p:nvSpPr>
        <p:spPr>
          <a:xfrm>
            <a:off x="762000" y="2844225"/>
            <a:ext cx="8458200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</a:rPr>
              <a:t>- Các chú ếch con cứ</a:t>
            </a:r>
            <a:r>
              <a:rPr lang="vi-VN" altLang="en-US" sz="3200" u="sng" dirty="0">
                <a:latin typeface="Times New Roman" panose="02020603050405020304" charset="0"/>
                <a:cs typeface="Times New Roman" panose="02020603050405020304" charset="0"/>
              </a:rPr>
              <a:t> ì ộp vang lừng </a:t>
            </a:r>
            <a:r>
              <a:rPr lang="vi-VN" altLang="en-US" sz="3200" dirty="0">
                <a:latin typeface="Times New Roman" panose="02020603050405020304" charset="0"/>
                <a:cs typeface="Times New Roman" panose="02020603050405020304" charset="0"/>
              </a:rPr>
              <a:t>quanh bờ ao.</a:t>
            </a:r>
          </a:p>
        </p:txBody>
      </p:sp>
    </p:spTree>
    <p:extLst>
      <p:ext uri="{BB962C8B-B14F-4D97-AF65-F5344CB8AC3E}">
        <p14:creationId xmlns:p14="http://schemas.microsoft.com/office/powerpoint/2010/main" val="42675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86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533400" y="2428335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1524000" y="2428334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60650" r="48658" b="24759"/>
          <a:stretch/>
        </p:blipFill>
        <p:spPr bwMode="auto">
          <a:xfrm>
            <a:off x="1524000" y="3428999"/>
            <a:ext cx="3140016" cy="10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2985288"/>
            <a:ext cx="4419600" cy="977112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28700" b="1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700" b="1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287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8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971800"/>
            <a:ext cx="63321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SVN-Gretoo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SVN-Gretoo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SVN-Gretoon" pitchFamily="18" charset="0"/>
                <a:cs typeface="Times New Roman" pitchFamily="18" charset="0"/>
              </a:rPr>
              <a:t>động</a:t>
            </a:r>
            <a:endParaRPr lang="en-US" sz="7200" dirty="0">
              <a:solidFill>
                <a:schemeClr val="accent3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8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150745" y="1442086"/>
            <a:ext cx="5240656" cy="2016126"/>
            <a:chOff x="2118480" y="1316166"/>
            <a:chExt cx="1636497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42809" y="1377604"/>
              <a:ext cx="1512168" cy="139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</a:t>
              </a:r>
              <a:r>
                <a:rPr kumimoji="0" lang="en-US" altLang="zh-CN" sz="115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2</a:t>
              </a:r>
              <a:endParaRPr kumimoji="0" lang="zh-CN" alt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3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085341" y="762000"/>
            <a:ext cx="4745567" cy="25840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altLang="en-US" sz="8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5907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2131138" y="6215114"/>
            <a:ext cx="4881723" cy="482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thăm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bờ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31138" y="2967989"/>
            <a:ext cx="14502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70036" y="4982025"/>
            <a:ext cx="1663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05400" y="1832651"/>
            <a:ext cx="1663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49097" y="2942811"/>
            <a:ext cx="1420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93387" y="4648200"/>
            <a:ext cx="969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0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95040"/>
              </p:ext>
            </p:extLst>
          </p:nvPr>
        </p:nvGraphicFramePr>
        <p:xfrm>
          <a:off x="506307" y="1586654"/>
          <a:ext cx="8196581" cy="4238413"/>
        </p:xfrm>
        <a:graphic>
          <a:graphicData uri="http://schemas.openxmlformats.org/drawingml/2006/table">
            <a:tbl>
              <a:tblPr firstRow="1" bandRow="1"/>
              <a:tblGrid>
                <a:gridCol w="3015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solidFill>
                            <a:schemeClr val="accent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</a:t>
                      </a:r>
                      <a:r>
                        <a:rPr lang="en-US" sz="3700" b="1" baseline="0" dirty="0">
                          <a:solidFill>
                            <a:schemeClr val="accent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</a:txBody>
                  <a:tcPr marL="121920" marR="121920" marT="60960" marB="60960">
                    <a:solidFill>
                      <a:srgbClr val="7EA13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/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solidFill>
                            <a:schemeClr val="accent2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B 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đàn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cò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bạch</a:t>
                      </a:r>
                    </a:p>
                  </a:txBody>
                  <a:tcPr marL="121920" marR="121920" marT="60960" marB="60960">
                    <a:solidFill>
                      <a:srgbClr val="B7D57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gật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gù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ca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hát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chú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bói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cá</a:t>
                      </a:r>
                    </a:p>
                  </a:txBody>
                  <a:tcPr marL="121920" marR="121920" marT="60960" marB="60960">
                    <a:solidFill>
                      <a:srgbClr val="B7D57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hạ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cánh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reo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mừng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013"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bầy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chim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cu</a:t>
                      </a:r>
                    </a:p>
                  </a:txBody>
                  <a:tcPr marL="121920" marR="121920" marT="60960" marB="60960">
                    <a:solidFill>
                      <a:srgbClr val="B7D57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đứng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im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như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tượng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đá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chú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ếch</a:t>
                      </a:r>
                    </a:p>
                  </a:txBody>
                  <a:tcPr marL="121920" marR="121920" marT="60960" marB="60960">
                    <a:solidFill>
                      <a:srgbClr val="B7D57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37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đỗ</a:t>
                      </a:r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xuống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rồi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bay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lên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algn="l"/>
                      <a:r>
                        <a:rPr lang="en-US" sz="370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bác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bồ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nông</a:t>
                      </a:r>
                    </a:p>
                  </a:txBody>
                  <a:tcPr marL="121920" marR="121920" marT="60960" marB="60960">
                    <a:solidFill>
                      <a:srgbClr val="B7D57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3700" baseline="0" dirty="0" err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21920" marR="121920" marT="60960" marB="60960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70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ì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ộp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vang</a:t>
                      </a:r>
                      <a:r>
                        <a:rPr lang="en-US" sz="3700" baseline="0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3700" baseline="0" dirty="0" err="1">
                          <a:latin typeface="Times New Roman" panose="02020603050405020304" charset="0"/>
                          <a:cs typeface="Times New Roman" panose="02020603050405020304" charset="0"/>
                        </a:rPr>
                        <a:t>lừng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4880" y="615527"/>
            <a:ext cx="7318587" cy="695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sz="37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cột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A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700" dirty="0" err="1">
                <a:latin typeface="Times New Roman" panose="02020603050405020304" charset="0"/>
                <a:cs typeface="Times New Roman" panose="02020603050405020304" charset="0"/>
              </a:rPr>
              <a:t>cột</a:t>
            </a:r>
            <a:r>
              <a:rPr lang="en-US" sz="3700" dirty="0">
                <a:latin typeface="Times New Roman" panose="02020603050405020304" charset="0"/>
                <a:cs typeface="Times New Roman" panose="02020603050405020304" charset="0"/>
              </a:rPr>
              <a:t> B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504354" y="2547621"/>
            <a:ext cx="601133" cy="801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3504354" y="3349414"/>
            <a:ext cx="557953" cy="1431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3504353" y="2647527"/>
            <a:ext cx="572347" cy="13318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04354" y="4781128"/>
            <a:ext cx="601133" cy="801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504353" y="3921760"/>
            <a:ext cx="629920" cy="1501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914400" y="6215114"/>
            <a:ext cx="7467600" cy="482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bờ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0" y="36576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3438" y="40386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60514"/>
            <a:ext cx="2890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1814512"/>
            <a:ext cx="28848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075372"/>
            <a:ext cx="31108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bác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Đứng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nhìn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mênh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mông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tượng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đá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bói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cá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xuống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cành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mềm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bay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lên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Đậu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3940" y="4205240"/>
            <a:ext cx="27026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Ghé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đủ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chim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cu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Ca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gật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gù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“ồ,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!”.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4205287"/>
            <a:ext cx="296037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ếch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Ì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ộp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Lúc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latin typeface="Times New Roman" panose="02020603050405020304" charset="0"/>
                <a:cs typeface="Times New Roman" panose="02020603050405020304" charset="0"/>
              </a:rPr>
              <a:t>tắt</a:t>
            </a:r>
            <a:r>
              <a:rPr lang="vi-VN" altLang="en-US" sz="24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>
              <a:lnSpc>
                <a:spcPct val="100000"/>
              </a:lnSpc>
            </a:pP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Võ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 dirty="0" err="1">
                <a:latin typeface="Times New Roman" panose="02020603050405020304" charset="0"/>
                <a:cs typeface="Times New Roman" panose="02020603050405020304" charset="0"/>
              </a:rPr>
              <a:t>Quảng</a:t>
            </a:r>
            <a:r>
              <a:rPr lang="en-US" sz="2000" i="1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" y="1870943"/>
            <a:ext cx="381000" cy="347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35" y="1067033"/>
            <a:ext cx="375920" cy="375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95" y="4196948"/>
            <a:ext cx="381000" cy="382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>
            <a:fillRect/>
          </a:stretch>
        </p:blipFill>
        <p:spPr>
          <a:xfrm>
            <a:off x="4373245" y="4196948"/>
            <a:ext cx="397510" cy="38481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762000" y="6215114"/>
            <a:ext cx="7620000" cy="482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Xanh đồi Tre Mực Nền Phong Cách Trung Quốc, Màu Xanh Lá, Thanh  Sơn, Tre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2438" y="1143000"/>
            <a:ext cx="5711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BỜ TRE ĐÓN KHÁCH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040" y="1829812"/>
            <a:ext cx="5699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Bờ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tre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quanh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hồ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khách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đàn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cò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bạch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Hạ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cánh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reo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Tre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chợt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Nở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đầy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lang="vi-VN" altLang="en-US" sz="3200" dirty="0" err="1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1990902"/>
            <a:ext cx="381000" cy="34798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9878016-DD01-4ADF-A8C4-E8C2FA7F7B18}"/>
              </a:ext>
            </a:extLst>
          </p:cNvPr>
          <p:cNvSpPr/>
          <p:nvPr/>
        </p:nvSpPr>
        <p:spPr>
          <a:xfrm>
            <a:off x="762000" y="6215114"/>
            <a:ext cx="7620000" cy="482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lvl="0" algn="ctr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vần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507992" y="2819400"/>
            <a:ext cx="969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3285" y="3353306"/>
            <a:ext cx="8136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332" y="3733800"/>
            <a:ext cx="9633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27812" y="4267200"/>
            <a:ext cx="9633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676</Words>
  <Application>Microsoft Office PowerPoint</Application>
  <PresentationFormat>On-screen Show (4:3)</PresentationFormat>
  <Paragraphs>138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Administrator</cp:lastModifiedBy>
  <cp:revision>17</cp:revision>
  <dcterms:created xsi:type="dcterms:W3CDTF">2023-02-27T06:54:34Z</dcterms:created>
  <dcterms:modified xsi:type="dcterms:W3CDTF">2025-03-06T15:23:51Z</dcterms:modified>
</cp:coreProperties>
</file>