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76" r:id="rId4"/>
    <p:sldId id="268" r:id="rId5"/>
    <p:sldId id="269" r:id="rId6"/>
    <p:sldId id="277" r:id="rId7"/>
    <p:sldId id="275" r:id="rId8"/>
    <p:sldId id="27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83" d="100"/>
          <a:sy n="83" d="100"/>
        </p:scale>
        <p:origin x="18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5F00-B7B9-4A3D-AC65-9AE92088E99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0BDC-214F-422C-B3CA-EE83D5DA6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804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5F00-B7B9-4A3D-AC65-9AE92088E99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0BDC-214F-422C-B3CA-EE83D5DA6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919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5F00-B7B9-4A3D-AC65-9AE92088E99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0BDC-214F-422C-B3CA-EE83D5DA6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536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5F00-B7B9-4A3D-AC65-9AE92088E99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0BDC-214F-422C-B3CA-EE83D5DA6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061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5F00-B7B9-4A3D-AC65-9AE92088E99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0BDC-214F-422C-B3CA-EE83D5DA6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094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5F00-B7B9-4A3D-AC65-9AE92088E99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0BDC-214F-422C-B3CA-EE83D5DA6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258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5F00-B7B9-4A3D-AC65-9AE92088E99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0BDC-214F-422C-B3CA-EE83D5DA6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193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5F00-B7B9-4A3D-AC65-9AE92088E99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0BDC-214F-422C-B3CA-EE83D5DA6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346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5F00-B7B9-4A3D-AC65-9AE92088E99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0BDC-214F-422C-B3CA-EE83D5DA6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30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5F00-B7B9-4A3D-AC65-9AE92088E99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0BDC-214F-422C-B3CA-EE83D5DA6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068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5F00-B7B9-4A3D-AC65-9AE92088E99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0BDC-214F-422C-B3CA-EE83D5DA6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923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C5F00-B7B9-4A3D-AC65-9AE92088E99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0BDC-214F-422C-B3CA-EE83D5DA6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724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40338" y="704334"/>
            <a:ext cx="374814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Kiểm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tra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cũ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49611" y="854169"/>
            <a:ext cx="3758081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dirty="0" err="1">
                <a:solidFill>
                  <a:srgbClr val="FF0000"/>
                </a:solidFill>
                <a:latin typeface="HP001 5 hàng" panose="020B0603050302020204" charset="0"/>
                <a:cs typeface="Times New Roman" panose="02020603050405020304" pitchFamily="18" charset="0"/>
              </a:rPr>
              <a:t>rất</a:t>
            </a:r>
            <a:r>
              <a:rPr lang="en-US" sz="5400" b="1" dirty="0">
                <a:solidFill>
                  <a:srgbClr val="FF0000"/>
                </a:solidFill>
                <a:latin typeface="HP001 5 hàng" panose="020B0603050302020204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HP001 5 hàng" panose="020B0603050302020204" charset="0"/>
                <a:cs typeface="Times New Roman" panose="02020603050405020304" pitchFamily="18" charset="0"/>
              </a:rPr>
              <a:t>khỏe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P001 5 hàng" panose="020B060305030202020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dirty="0" err="1">
                <a:solidFill>
                  <a:srgbClr val="FF0000"/>
                </a:solidFill>
                <a:latin typeface="HP001 5 hàng" panose="020B0603050302020204" charset="0"/>
                <a:cs typeface="Times New Roman" panose="02020603050405020304" pitchFamily="18" charset="0"/>
              </a:rPr>
              <a:t>săn</a:t>
            </a:r>
            <a:r>
              <a:rPr lang="en-US" sz="5400" b="1" dirty="0">
                <a:solidFill>
                  <a:srgbClr val="FF0000"/>
                </a:solidFill>
                <a:latin typeface="HP001 5 hàng" panose="020B0603050302020204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HP001 5 hàng" panose="020B0603050302020204" charset="0"/>
                <a:cs typeface="Times New Roman" panose="02020603050405020304" pitchFamily="18" charset="0"/>
              </a:rPr>
              <a:t>mồi</a:t>
            </a: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P001 5 hàng" panose="020B0603050302020204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dirty="0" err="1">
                <a:solidFill>
                  <a:srgbClr val="FF0000"/>
                </a:solidFill>
                <a:latin typeface="HP001 5 hàng" panose="020B0603050302020204" charset="0"/>
                <a:cs typeface="Times New Roman" panose="02020603050405020304" pitchFamily="18" charset="0"/>
              </a:rPr>
              <a:t>tinh</a:t>
            </a:r>
            <a:r>
              <a:rPr lang="en-US" sz="5400" b="1" dirty="0">
                <a:solidFill>
                  <a:srgbClr val="FF0000"/>
                </a:solidFill>
                <a:latin typeface="HP001 5 hàng" panose="020B0603050302020204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HP001 5 hàng" panose="020B0603050302020204" charset="0"/>
                <a:cs typeface="Times New Roman" panose="02020603050405020304" pitchFamily="18" charset="0"/>
              </a:rPr>
              <a:t>tường</a:t>
            </a:r>
            <a:endParaRPr lang="en-US" sz="5400" b="1" dirty="0">
              <a:solidFill>
                <a:srgbClr val="FF0000"/>
              </a:solidFill>
              <a:latin typeface="HP001 5 hàng" panose="020B060305030202020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dirty="0" err="1">
                <a:solidFill>
                  <a:srgbClr val="FF0000"/>
                </a:solidFill>
                <a:latin typeface="HP001 5 hàng" panose="020B0603050302020204" charset="0"/>
                <a:cs typeface="Times New Roman" panose="02020603050405020304" pitchFamily="18" charset="0"/>
              </a:rPr>
              <a:t>t</a:t>
            </a:r>
            <a:r>
              <a:rPr kumimoji="0" 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P001 5 hàng" panose="020B0603050302020204" charset="0"/>
                <a:cs typeface="Times New Roman" panose="02020603050405020304" pitchFamily="18" charset="0"/>
              </a:rPr>
              <a:t>hính</a:t>
            </a:r>
            <a:r>
              <a:rPr kumimoji="0" lang="en-US" sz="54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P001 5 hàng" panose="020B0603050302020204" charset="0"/>
                <a:cs typeface="Times New Roman" panose="02020603050405020304" pitchFamily="18" charset="0"/>
              </a:rPr>
              <a:t> 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P001 5 hàng" panose="020B060305030202020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3744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87929" y="1273485"/>
            <a:ext cx="8368392" cy="2232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rgbClr val="FF0000"/>
                </a:solidFill>
                <a:latin typeface="HP001 5 hàng" panose="020B0603050302020204" charset="0"/>
                <a:cs typeface="Times New Roman" panose="02020603050405020304" pitchFamily="18" charset="0"/>
              </a:rPr>
              <a:t>(Nghe – </a:t>
            </a:r>
            <a:r>
              <a:rPr lang="en-US" sz="3200" b="1" dirty="0" err="1">
                <a:solidFill>
                  <a:srgbClr val="FF0000"/>
                </a:solidFill>
                <a:latin typeface="HP001 5 hàng" panose="020B0603050302020204" charset="0"/>
                <a:cs typeface="Times New Roman" panose="02020603050405020304" pitchFamily="18" charset="0"/>
              </a:rPr>
              <a:t>viết</a:t>
            </a:r>
            <a:r>
              <a:rPr lang="en-US" sz="3200" b="1" dirty="0">
                <a:solidFill>
                  <a:srgbClr val="FF0000"/>
                </a:solidFill>
                <a:latin typeface="HP001 5 hàng" panose="020B0603050302020204" charset="0"/>
                <a:cs typeface="Times New Roman" panose="02020603050405020304" pitchFamily="18" charset="0"/>
              </a:rPr>
              <a:t>)</a:t>
            </a:r>
          </a:p>
          <a:p>
            <a:pPr algn="ctr">
              <a:lnSpc>
                <a:spcPct val="150000"/>
              </a:lnSpc>
            </a:pPr>
            <a:r>
              <a:rPr lang="en-US" sz="3200" b="1" dirty="0" err="1">
                <a:solidFill>
                  <a:srgbClr val="00B050"/>
                </a:solidFill>
                <a:latin typeface="HP001 5 hàng" panose="020B0603050302020204" charset="0"/>
                <a:cs typeface="Times New Roman" panose="02020603050405020304" pitchFamily="18" charset="0"/>
              </a:rPr>
              <a:t>Bơ</a:t>
            </a:r>
            <a:r>
              <a:rPr lang="en-US" sz="3200" b="1" dirty="0">
                <a:solidFill>
                  <a:srgbClr val="00B050"/>
                </a:solidFill>
                <a:latin typeface="HP001 5 hàng" panose="020B0603050302020204" charset="0"/>
                <a:cs typeface="Times New Roman" panose="02020603050405020304" pitchFamily="18" charset="0"/>
              </a:rPr>
              <a:t>̀ </a:t>
            </a:r>
            <a:r>
              <a:rPr lang="en-US" sz="3200" b="1" dirty="0" err="1">
                <a:solidFill>
                  <a:srgbClr val="00B050"/>
                </a:solidFill>
                <a:latin typeface="HP001 5 hàng" panose="020B0603050302020204" charset="0"/>
                <a:cs typeface="Times New Roman" panose="02020603050405020304" pitchFamily="18" charset="0"/>
              </a:rPr>
              <a:t>tre</a:t>
            </a:r>
            <a:r>
              <a:rPr lang="en-US" sz="3200" b="1" dirty="0">
                <a:solidFill>
                  <a:srgbClr val="00B050"/>
                </a:solidFill>
                <a:latin typeface="HP001 5 hàng" panose="020B060305030202020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HP001 5 hàng" panose="020B0603050302020204" charset="0"/>
                <a:cs typeface="Times New Roman" panose="02020603050405020304" pitchFamily="18" charset="0"/>
              </a:rPr>
              <a:t>đón</a:t>
            </a:r>
            <a:r>
              <a:rPr lang="en-US" sz="3200" b="1" dirty="0">
                <a:solidFill>
                  <a:srgbClr val="00B050"/>
                </a:solidFill>
                <a:latin typeface="HP001 5 hàng" panose="020B060305030202020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HP001 5 hàng" panose="020B0603050302020204" charset="0"/>
                <a:cs typeface="Times New Roman" panose="02020603050405020304" pitchFamily="18" charset="0"/>
              </a:rPr>
              <a:t>khách</a:t>
            </a:r>
            <a:br>
              <a:rPr lang="en-US" sz="3200" b="1" dirty="0">
                <a:solidFill>
                  <a:srgbClr val="00B050"/>
                </a:solidFill>
                <a:latin typeface="HP001 5 hàng" panose="020B0603050302020204" charset="0"/>
                <a:cs typeface="Times New Roman" panose="02020603050405020304" pitchFamily="18" charset="0"/>
              </a:rPr>
            </a:br>
            <a:endParaRPr lang="en-US" sz="3200" b="1" dirty="0">
              <a:solidFill>
                <a:srgbClr val="00B050"/>
              </a:solidFill>
              <a:latin typeface="HP001 5 hàng" panose="020B060305030202020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8102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74073" y="253011"/>
            <a:ext cx="7620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noProof="0" dirty="0" err="1">
                <a:solidFill>
                  <a:srgbClr val="FF0000"/>
                </a:solidFill>
                <a:latin typeface="HP001 5 hàng" panose="020B0603050302020204" charset="0"/>
                <a:cs typeface="Times New Roman" panose="02020603050405020304" pitchFamily="18" charset="0"/>
              </a:rPr>
              <a:t>Bơ</a:t>
            </a:r>
            <a:r>
              <a:rPr lang="en-US" sz="4000" b="1" noProof="0" dirty="0">
                <a:solidFill>
                  <a:srgbClr val="FF0000"/>
                </a:solidFill>
                <a:latin typeface="HP001 5 hàng" panose="020B0603050302020204" charset="0"/>
                <a:cs typeface="Times New Roman" panose="02020603050405020304" pitchFamily="18" charset="0"/>
              </a:rPr>
              <a:t>̀ </a:t>
            </a:r>
            <a:r>
              <a:rPr lang="en-US" sz="4000" b="1" noProof="0" dirty="0" err="1">
                <a:solidFill>
                  <a:srgbClr val="FF0000"/>
                </a:solidFill>
                <a:latin typeface="HP001 5 hàng" panose="020B0603050302020204" charset="0"/>
                <a:cs typeface="Times New Roman" panose="02020603050405020304" pitchFamily="18" charset="0"/>
              </a:rPr>
              <a:t>tre</a:t>
            </a:r>
            <a:r>
              <a:rPr lang="en-US" sz="4000" b="1" noProof="0" dirty="0">
                <a:solidFill>
                  <a:srgbClr val="FF0000"/>
                </a:solidFill>
                <a:latin typeface="HP001 5 hàng" panose="020B0603050302020204" charset="0"/>
                <a:cs typeface="Times New Roman" panose="02020603050405020304" pitchFamily="18" charset="0"/>
              </a:rPr>
              <a:t> </a:t>
            </a:r>
            <a:r>
              <a:rPr lang="en-US" sz="4000" b="1" noProof="0" dirty="0" err="1">
                <a:solidFill>
                  <a:srgbClr val="FF0000"/>
                </a:solidFill>
                <a:latin typeface="HP001 5 hàng" panose="020B0603050302020204" charset="0"/>
                <a:cs typeface="Times New Roman" panose="02020603050405020304" pitchFamily="18" charset="0"/>
              </a:rPr>
              <a:t>đón</a:t>
            </a:r>
            <a:r>
              <a:rPr lang="en-US" sz="4000" b="1" noProof="0" dirty="0">
                <a:solidFill>
                  <a:srgbClr val="FF0000"/>
                </a:solidFill>
                <a:latin typeface="HP001 5 hàng" panose="020B0603050302020204" charset="0"/>
                <a:cs typeface="Times New Roman" panose="02020603050405020304" pitchFamily="18" charset="0"/>
              </a:rPr>
              <a:t> </a:t>
            </a:r>
            <a:r>
              <a:rPr lang="en-US" sz="4000" b="1" noProof="0" dirty="0" err="1">
                <a:solidFill>
                  <a:srgbClr val="FF0000"/>
                </a:solidFill>
                <a:latin typeface="HP001 5 hàng" panose="020B0603050302020204" charset="0"/>
                <a:cs typeface="Times New Roman" panose="02020603050405020304" pitchFamily="18" charset="0"/>
              </a:rPr>
              <a:t>khách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P001 5 hàng" panose="020B060305030202020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167073" y="1088735"/>
            <a:ext cx="4528047" cy="47444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</a:pPr>
            <a:r>
              <a:rPr lang="vi-VN" sz="3600" dirty="0">
                <a:solidFill>
                  <a:prstClr val="black"/>
                </a:solidFill>
                <a:latin typeface="HP001 5 hàng" panose="020B0603050302020204" charset="0"/>
              </a:rPr>
              <a:t>Bờ tre quanh hồ</a:t>
            </a:r>
          </a:p>
          <a:p>
            <a:pPr marL="0" lvl="0" indent="0" algn="just">
              <a:buNone/>
            </a:pPr>
            <a:r>
              <a:rPr lang="vi-VN" sz="3600" dirty="0">
                <a:solidFill>
                  <a:prstClr val="black"/>
                </a:solidFill>
                <a:latin typeface="HP001 5 hàng" panose="020B0603050302020204" charset="0"/>
              </a:rPr>
              <a:t>Suốt ngày đón khách</a:t>
            </a:r>
          </a:p>
          <a:p>
            <a:pPr marL="0" lvl="0" indent="0" algn="just">
              <a:buNone/>
            </a:pPr>
            <a:r>
              <a:rPr lang="vi-VN" sz="3600" dirty="0">
                <a:solidFill>
                  <a:prstClr val="black"/>
                </a:solidFill>
                <a:latin typeface="HP001 5 hàng" panose="020B0603050302020204" charset="0"/>
              </a:rPr>
              <a:t>Một đàn cò bạch</a:t>
            </a:r>
          </a:p>
          <a:p>
            <a:pPr marL="0" lvl="0" indent="0" algn="just">
              <a:buNone/>
            </a:pPr>
            <a:r>
              <a:rPr lang="vi-VN" sz="3600" dirty="0">
                <a:solidFill>
                  <a:prstClr val="black"/>
                </a:solidFill>
                <a:latin typeface="HP001 5 hàng" panose="020B0603050302020204" charset="0"/>
              </a:rPr>
              <a:t>Hạ cánh reo mừng</a:t>
            </a:r>
          </a:p>
          <a:p>
            <a:pPr marL="0" lvl="0" indent="0" algn="just">
              <a:buNone/>
            </a:pPr>
            <a:r>
              <a:rPr lang="vi-VN" sz="3600" dirty="0">
                <a:solidFill>
                  <a:prstClr val="black"/>
                </a:solidFill>
                <a:latin typeface="HP001 5 hàng" panose="020B0603050302020204" charset="0"/>
              </a:rPr>
              <a:t>Tre chợt tưng bừng</a:t>
            </a:r>
          </a:p>
          <a:p>
            <a:pPr marL="0" lvl="0" indent="0" algn="just">
              <a:buNone/>
            </a:pPr>
            <a:r>
              <a:rPr lang="vi-VN" sz="3600" dirty="0">
                <a:solidFill>
                  <a:prstClr val="black"/>
                </a:solidFill>
                <a:latin typeface="HP001 5 hàng" panose="020B0603050302020204" charset="0"/>
              </a:rPr>
              <a:t>Nở đầy hoa trắng.</a:t>
            </a:r>
          </a:p>
        </p:txBody>
      </p:sp>
      <p:sp>
        <p:nvSpPr>
          <p:cNvPr id="3" name="Rectangle 2"/>
          <p:cNvSpPr/>
          <p:nvPr/>
        </p:nvSpPr>
        <p:spPr>
          <a:xfrm>
            <a:off x="6542902" y="960897"/>
            <a:ext cx="544664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3600" b="0" i="0" dirty="0">
                <a:solidFill>
                  <a:srgbClr val="000000"/>
                </a:solidFill>
                <a:effectLst/>
                <a:latin typeface="HP001 5 hàng" panose="020B0603050302020204" charset="0"/>
              </a:rPr>
              <a:t>Đến chơi im lặng</a:t>
            </a:r>
          </a:p>
          <a:p>
            <a:pPr algn="just"/>
            <a:r>
              <a:rPr lang="vi-VN" sz="3600" b="0" i="0" dirty="0">
                <a:solidFill>
                  <a:srgbClr val="000000"/>
                </a:solidFill>
                <a:effectLst/>
                <a:latin typeface="HP001 5 hàng" panose="020B0603050302020204" charset="0"/>
              </a:rPr>
              <a:t>Có bác bồ nông</a:t>
            </a:r>
          </a:p>
          <a:p>
            <a:pPr algn="just"/>
            <a:r>
              <a:rPr lang="vi-VN" sz="3600" b="0" i="0" dirty="0">
                <a:solidFill>
                  <a:srgbClr val="000000"/>
                </a:solidFill>
                <a:effectLst/>
                <a:latin typeface="HP001 5 hàng" panose="020B0603050302020204" charset="0"/>
              </a:rPr>
              <a:t>Đứng nhìn mênh mông</a:t>
            </a:r>
          </a:p>
          <a:p>
            <a:pPr algn="just"/>
            <a:r>
              <a:rPr lang="vi-VN" sz="3600" b="0" i="0" dirty="0">
                <a:solidFill>
                  <a:srgbClr val="000000"/>
                </a:solidFill>
                <a:effectLst/>
                <a:latin typeface="HP001 5 hàng" panose="020B0603050302020204" charset="0"/>
              </a:rPr>
              <a:t>Im như tượng đá.</a:t>
            </a:r>
          </a:p>
          <a:p>
            <a:pPr algn="just"/>
            <a:r>
              <a:rPr lang="vi-VN" sz="3600" b="0" i="0" dirty="0">
                <a:solidFill>
                  <a:srgbClr val="000000"/>
                </a:solidFill>
                <a:effectLst/>
                <a:latin typeface="HP001 5 hàng" panose="020B0603050302020204" charset="0"/>
              </a:rPr>
              <a:t>Một chú bói cá</a:t>
            </a:r>
          </a:p>
          <a:p>
            <a:pPr algn="just"/>
            <a:r>
              <a:rPr lang="vi-VN" sz="3600" b="0" i="0" dirty="0">
                <a:solidFill>
                  <a:srgbClr val="000000"/>
                </a:solidFill>
                <a:effectLst/>
                <a:latin typeface="HP001 5 hàng" panose="020B0603050302020204" charset="0"/>
              </a:rPr>
              <a:t>Đỗ xuống cành mềm</a:t>
            </a:r>
          </a:p>
          <a:p>
            <a:pPr algn="just"/>
            <a:r>
              <a:rPr lang="vi-VN" sz="3600" b="0" i="0" dirty="0">
                <a:solidFill>
                  <a:srgbClr val="000000"/>
                </a:solidFill>
                <a:effectLst/>
                <a:latin typeface="HP001 5 hàng" panose="020B0603050302020204" charset="0"/>
              </a:rPr>
              <a:t>Chú vụt bay lên</a:t>
            </a:r>
          </a:p>
          <a:p>
            <a:pPr algn="just"/>
            <a:r>
              <a:rPr lang="vi-VN" sz="3600" b="0" i="0" dirty="0">
                <a:solidFill>
                  <a:srgbClr val="000000"/>
                </a:solidFill>
                <a:effectLst/>
                <a:latin typeface="HP001 5 hàng" panose="020B0603050302020204" charset="0"/>
              </a:rPr>
              <a:t>Đậu vào chỗ cũ.</a:t>
            </a:r>
          </a:p>
        </p:txBody>
      </p:sp>
      <p:sp>
        <p:nvSpPr>
          <p:cNvPr id="6" name="Rectangle 5"/>
          <p:cNvSpPr/>
          <p:nvPr/>
        </p:nvSpPr>
        <p:spPr>
          <a:xfrm>
            <a:off x="960780" y="5540751"/>
            <a:ext cx="8660298" cy="58477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Những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nào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bài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phải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viết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Vì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32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269777" y="1480930"/>
            <a:ext cx="55902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269777" y="2110408"/>
            <a:ext cx="66172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269777" y="2776330"/>
            <a:ext cx="66172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269777" y="3309730"/>
            <a:ext cx="559023" cy="331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69777" y="3969026"/>
            <a:ext cx="66172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167073" y="4585251"/>
            <a:ext cx="66172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702631" y="1404730"/>
            <a:ext cx="66172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751111" y="1967948"/>
            <a:ext cx="486469" cy="331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6702631" y="2514600"/>
            <a:ext cx="916832" cy="331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702630" y="3081130"/>
            <a:ext cx="534950" cy="331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702630" y="3581399"/>
            <a:ext cx="66172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703180" y="4174434"/>
            <a:ext cx="486469" cy="331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702631" y="4704522"/>
            <a:ext cx="66172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751111" y="5221356"/>
            <a:ext cx="66172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6230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0" y="308550"/>
            <a:ext cx="7620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̀</a:t>
            </a: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91988" y="1828081"/>
            <a:ext cx="318067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/>
            <a:r>
              <a:rPr lang="vi-VN" sz="6000" dirty="0">
                <a:solidFill>
                  <a:prstClr val="black"/>
                </a:solidFill>
                <a:latin typeface="HP001 5 hàng" panose="020B0603050302020204" charset="0"/>
              </a:rPr>
              <a:t>quanh hồ</a:t>
            </a:r>
          </a:p>
        </p:txBody>
      </p:sp>
      <p:sp>
        <p:nvSpPr>
          <p:cNvPr id="3" name="Rectangle 2"/>
          <p:cNvSpPr/>
          <p:nvPr/>
        </p:nvSpPr>
        <p:spPr>
          <a:xfrm>
            <a:off x="1288014" y="3472934"/>
            <a:ext cx="332174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/>
            <a:r>
              <a:rPr lang="vi-VN" sz="6000" dirty="0">
                <a:solidFill>
                  <a:prstClr val="black"/>
                </a:solidFill>
                <a:latin typeface="HP001 5 hàng" panose="020B0603050302020204" charset="0"/>
              </a:rPr>
              <a:t>reo mừng</a:t>
            </a:r>
          </a:p>
        </p:txBody>
      </p:sp>
      <p:sp>
        <p:nvSpPr>
          <p:cNvPr id="6" name="Rectangle 5"/>
          <p:cNvSpPr/>
          <p:nvPr/>
        </p:nvSpPr>
        <p:spPr>
          <a:xfrm>
            <a:off x="6955001" y="3472934"/>
            <a:ext cx="338906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>
                <a:solidFill>
                  <a:srgbClr val="000000"/>
                </a:solidFill>
                <a:latin typeface="HP001 5 hàng" panose="020B0603050302020204" charset="0"/>
                <a:cs typeface="Times New Roman" panose="02020603050405020304" pitchFamily="18" charset="0"/>
              </a:rPr>
              <a:t>đ</a:t>
            </a:r>
            <a:r>
              <a:rPr lang="vi-VN" sz="6000" dirty="0">
                <a:solidFill>
                  <a:srgbClr val="000000"/>
                </a:solidFill>
                <a:latin typeface="HP001 5 hàng" panose="020B0603050302020204" charset="0"/>
              </a:rPr>
              <a:t>ỗ xuống </a:t>
            </a:r>
            <a:endParaRPr lang="en-US" sz="6000" dirty="0">
              <a:latin typeface="HP001 5 hàng" panose="020B060305030202020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86031" y="1828080"/>
            <a:ext cx="298671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 err="1">
                <a:latin typeface="HP001 5 hàng" panose="020B0603050302020204" charset="0"/>
                <a:cs typeface="Times New Roman" panose="02020603050405020304" pitchFamily="18" charset="0"/>
              </a:rPr>
              <a:t>im</a:t>
            </a:r>
            <a:r>
              <a:rPr lang="en-US" sz="6000" dirty="0">
                <a:latin typeface="HP001 5 hàng" panose="020B060305030202020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HP001 5 hàng" panose="020B0603050302020204" charset="0"/>
                <a:cs typeface="Times New Roman" panose="02020603050405020304" pitchFamily="18" charset="0"/>
              </a:rPr>
              <a:t>lặng</a:t>
            </a:r>
            <a:endParaRPr lang="en-US" sz="6000" dirty="0">
              <a:latin typeface="HP001 5 hàng" panose="020B060305030202020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986031" y="5082496"/>
            <a:ext cx="207941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6000" dirty="0">
                <a:solidFill>
                  <a:srgbClr val="000000"/>
                </a:solidFill>
                <a:latin typeface="HP001 5 hàng" panose="020B0603050302020204" charset="0"/>
              </a:rPr>
              <a:t>chỗ cũ</a:t>
            </a:r>
            <a:endParaRPr lang="en-US" sz="6000" dirty="0">
              <a:latin typeface="HP001 5 hàng" panose="020B06030503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462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057" y="79989"/>
            <a:ext cx="10515600" cy="1325563"/>
          </a:xfrm>
        </p:spPr>
        <p:txBody>
          <a:bodyPr/>
          <a:lstStyle/>
          <a:p>
            <a:pPr algn="ctr"/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4187" y="1977588"/>
            <a:ext cx="5734097" cy="4351338"/>
          </a:xfrm>
        </p:spPr>
        <p:txBody>
          <a:bodyPr/>
          <a:lstStyle/>
          <a:p>
            <a:pPr algn="just"/>
            <a:r>
              <a:rPr lang="vi-VN" sz="3600" dirty="0">
                <a:latin typeface="+mj-lt"/>
              </a:rPr>
              <a:t>Tư thế ngồi viết phải thoải mái, hai chân chạm đất</a:t>
            </a:r>
            <a:r>
              <a:rPr lang="en-US" sz="3600" dirty="0">
                <a:latin typeface="+mj-lt"/>
              </a:rPr>
              <a:t>.</a:t>
            </a:r>
            <a:endParaRPr lang="vi-VN" sz="3600" dirty="0">
              <a:latin typeface="+mj-lt"/>
            </a:endParaRPr>
          </a:p>
          <a:p>
            <a:pPr algn="just"/>
            <a:r>
              <a:rPr lang="vi-VN" sz="3600" dirty="0">
                <a:latin typeface="+mj-lt"/>
              </a:rPr>
              <a:t>Khoảng cách từ mắt đến vở 25 -30 cm, đầu hơi cúi</a:t>
            </a:r>
            <a:r>
              <a:rPr lang="en-US" sz="3600" dirty="0">
                <a:latin typeface="+mj-lt"/>
              </a:rPr>
              <a:t>.</a:t>
            </a:r>
            <a:endParaRPr lang="vi-VN" sz="3600" dirty="0">
              <a:latin typeface="+mj-lt"/>
            </a:endParaRPr>
          </a:p>
          <a:p>
            <a:pPr algn="just"/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lưng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Tư thế ngồi và cách cầm viết - unitapvie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9339" y="1027905"/>
            <a:ext cx="4714461" cy="5215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7303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https://img.loigiaihay.com/picture/question_lgh/2021_51/1623838758-5ul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027" y="178904"/>
            <a:ext cx="11817626" cy="655982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3326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0" y="308550"/>
            <a:ext cx="7620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ED7D31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71940" y="1092521"/>
            <a:ext cx="10737573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Bài</a:t>
            </a:r>
            <a:r>
              <a:rPr lang="en-US" sz="5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tập</a:t>
            </a:r>
            <a:r>
              <a:rPr lang="en-US" sz="5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52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52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52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5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52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52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52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52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sz="52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52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52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2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52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52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52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52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5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5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5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5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5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ừa</a:t>
            </a:r>
            <a:r>
              <a:rPr lang="en-US" sz="5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5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toả</a:t>
            </a:r>
            <a:r>
              <a:rPr lang="en-US" sz="5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5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endParaRPr lang="en-US" sz="52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5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5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ang </a:t>
            </a:r>
            <a:r>
              <a:rPr lang="en-US" sz="5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5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sz="5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5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sz="5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ó</a:t>
            </a:r>
            <a:r>
              <a:rPr lang="en-US" sz="5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gật</a:t>
            </a:r>
            <a:r>
              <a:rPr lang="en-US" sz="5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5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5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5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5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en-US" sz="4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(Theo </a:t>
            </a:r>
            <a:r>
              <a:rPr lang="en-US" sz="4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sz="4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4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4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71801" y="2736556"/>
            <a:ext cx="546652" cy="646331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71940" y="3556947"/>
            <a:ext cx="533400" cy="646331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671392" y="3678380"/>
            <a:ext cx="549966" cy="646331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632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38200" y="824374"/>
            <a:ext cx="105156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Bài</a:t>
            </a:r>
            <a:r>
              <a:rPr lang="en-US" sz="5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tập</a:t>
            </a:r>
            <a:r>
              <a:rPr lang="en-US" sz="5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a</a:t>
            </a:r>
            <a:r>
              <a:rPr lang="vi-VN" sz="52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Chọn </a:t>
            </a:r>
            <a:r>
              <a:rPr lang="vi-VN" sz="5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iu</a:t>
            </a:r>
            <a:r>
              <a:rPr lang="vi-VN" sz="52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hoặc </a:t>
            </a:r>
            <a:r>
              <a:rPr lang="vi-VN" sz="5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ưu</a:t>
            </a:r>
            <a:r>
              <a:rPr lang="vi-VN" sz="52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thay cho ô vuông.</a:t>
            </a:r>
          </a:p>
          <a:p>
            <a:pPr algn="just"/>
            <a:r>
              <a:rPr lang="vi-VN" sz="5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Xe c</a:t>
            </a:r>
            <a:r>
              <a:rPr lang="en-US" sz="5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ứu</a:t>
            </a:r>
            <a:r>
              <a:rPr lang="vi-VN" sz="5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hoả chạy như bay đến nơi có đám cháy.</a:t>
            </a:r>
          </a:p>
          <a:p>
            <a:pPr algn="just"/>
            <a:r>
              <a:rPr lang="vi-VN" sz="5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Chim hót r</a:t>
            </a:r>
            <a:r>
              <a:rPr lang="en-US" sz="5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íu</a:t>
            </a:r>
            <a:r>
              <a:rPr lang="vi-VN" sz="5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rít trong vòm cây.</a:t>
            </a:r>
          </a:p>
          <a:p>
            <a:pPr algn="just"/>
            <a:r>
              <a:rPr lang="vi-VN" sz="5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Cây bưởi nhà em quả sai tr</a:t>
            </a:r>
            <a:r>
              <a:rPr lang="en-US" sz="5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ĩu</a:t>
            </a:r>
            <a:r>
              <a:rPr lang="th-TH" sz="5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vi-VN" sz="5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cành.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10878" y="4371956"/>
            <a:ext cx="533400" cy="369332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468139" y="5170399"/>
            <a:ext cx="533400" cy="369332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604053" y="2775069"/>
            <a:ext cx="765312" cy="369332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74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233</Words>
  <Application>Microsoft Office PowerPoint</Application>
  <PresentationFormat>Widescreen</PresentationFormat>
  <Paragraphs>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HP001 5 hàng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Tư thế viết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26</cp:revision>
  <dcterms:created xsi:type="dcterms:W3CDTF">2023-03-01T03:45:44Z</dcterms:created>
  <dcterms:modified xsi:type="dcterms:W3CDTF">2026-04-13T10:48:53Z</dcterms:modified>
</cp:coreProperties>
</file>