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31" r:id="rId2"/>
    <p:sldMasterId id="2147483743" r:id="rId3"/>
    <p:sldMasterId id="2147483746" r:id="rId4"/>
    <p:sldMasterId id="2147483771" r:id="rId5"/>
    <p:sldMasterId id="2147483811" r:id="rId6"/>
  </p:sldMasterIdLst>
  <p:notesMasterIdLst>
    <p:notesMasterId r:id="rId16"/>
  </p:notesMasterIdLst>
  <p:handoutMasterIdLst>
    <p:handoutMasterId r:id="rId17"/>
  </p:handoutMasterIdLst>
  <p:sldIdLst>
    <p:sldId id="289" r:id="rId7"/>
    <p:sldId id="293" r:id="rId8"/>
    <p:sldId id="2007577118" r:id="rId9"/>
    <p:sldId id="2007577119" r:id="rId10"/>
    <p:sldId id="879" r:id="rId11"/>
    <p:sldId id="880" r:id="rId12"/>
    <p:sldId id="881" r:id="rId13"/>
    <p:sldId id="2007577120" r:id="rId14"/>
    <p:sldId id="8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26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97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Chỉ là một số biển minh hoạ thôi nhé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3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làm vào phiếu học tập hoặc tự kẻ bảng làm vào giấy A4</a:t>
            </a:r>
          </a:p>
        </p:txBody>
      </p:sp>
    </p:spTree>
    <p:extLst>
      <p:ext uri="{BB962C8B-B14F-4D97-AF65-F5344CB8AC3E}">
        <p14:creationId xmlns:p14="http://schemas.microsoft.com/office/powerpoint/2010/main" val="401462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846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965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4188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75592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45644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8780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0265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0691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78472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5718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9550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3316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80665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86559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1044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8736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86687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253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1466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94966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60038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3631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284383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95342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047336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8028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0384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4398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9399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718433" y="1617205"/>
            <a:ext cx="77392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05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980986" y="4366233"/>
            <a:ext cx="548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253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5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325708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873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15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>
            <a:off x="168926" y="148205"/>
            <a:ext cx="11909784" cy="6683507"/>
            <a:chOff x="126694" y="111153"/>
            <a:chExt cx="8932338" cy="5012630"/>
          </a:xfrm>
        </p:grpSpPr>
        <p:grpSp>
          <p:nvGrpSpPr>
            <p:cNvPr id="900" name="Google Shape;900;p27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901" name="Google Shape;901;p27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24" name="Google Shape;924;p27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925" name="Google Shape;925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928" name="Google Shape;928;p27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929" name="Google Shape;929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343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28"/>
          <p:cNvGrpSpPr/>
          <p:nvPr/>
        </p:nvGrpSpPr>
        <p:grpSpPr>
          <a:xfrm>
            <a:off x="378360" y="380200"/>
            <a:ext cx="5396400" cy="6097600"/>
            <a:chOff x="242425" y="285150"/>
            <a:chExt cx="4047300" cy="4573200"/>
          </a:xfrm>
        </p:grpSpPr>
        <p:sp>
          <p:nvSpPr>
            <p:cNvPr id="934" name="Google Shape;934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57" name="Google Shape;957;p28"/>
          <p:cNvGrpSpPr/>
          <p:nvPr/>
        </p:nvGrpSpPr>
        <p:grpSpPr>
          <a:xfrm rot="-4997741">
            <a:off x="11153480" y="5906530"/>
            <a:ext cx="877383" cy="876642"/>
            <a:chOff x="7317000" y="1925613"/>
            <a:chExt cx="361350" cy="361025"/>
          </a:xfrm>
        </p:grpSpPr>
        <p:sp>
          <p:nvSpPr>
            <p:cNvPr id="958" name="Google Shape;958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61" name="Google Shape;961;p28"/>
          <p:cNvGrpSpPr/>
          <p:nvPr/>
        </p:nvGrpSpPr>
        <p:grpSpPr>
          <a:xfrm rot="-10583713" flipH="1">
            <a:off x="195616" y="174921"/>
            <a:ext cx="877408" cy="876667"/>
            <a:chOff x="7317000" y="1925613"/>
            <a:chExt cx="361350" cy="361025"/>
          </a:xfrm>
        </p:grpSpPr>
        <p:sp>
          <p:nvSpPr>
            <p:cNvPr id="962" name="Google Shape;962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65" name="Google Shape;965;p28"/>
          <p:cNvGrpSpPr/>
          <p:nvPr/>
        </p:nvGrpSpPr>
        <p:grpSpPr>
          <a:xfrm>
            <a:off x="6417240" y="380200"/>
            <a:ext cx="5396400" cy="6097600"/>
            <a:chOff x="242425" y="285150"/>
            <a:chExt cx="4047300" cy="4573200"/>
          </a:xfrm>
        </p:grpSpPr>
        <p:sp>
          <p:nvSpPr>
            <p:cNvPr id="966" name="Google Shape;966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07848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1664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66884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5591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786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7608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slow">
    <p:wip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896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3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FB242-887E-4FBD-BBF2-BE5F9D1D0288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DD889-5730-4C0B-93DE-01374490924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9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ip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7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CEDD5F-23DB-4D0B-AA77-8AA55D6CA060}"/>
              </a:ext>
            </a:extLst>
          </p:cNvPr>
          <p:cNvSpPr txBox="1"/>
          <p:nvPr userDrawn="1"/>
        </p:nvSpPr>
        <p:spPr>
          <a:xfrm>
            <a:off x="3093753" y="7333353"/>
            <a:ext cx="6359383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10788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2213C84-B181-45DE-8E58-3F959F27994B}"/>
              </a:ext>
            </a:extLst>
          </p:cNvPr>
          <p:cNvGrpSpPr/>
          <p:nvPr/>
        </p:nvGrpSpPr>
        <p:grpSpPr>
          <a:xfrm>
            <a:off x="-227715" y="1385255"/>
            <a:ext cx="12518406" cy="5472745"/>
            <a:chOff x="-148674" y="369491"/>
            <a:chExt cx="12518406" cy="648850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C4DA85F-32FA-4D04-9A1A-28CFC500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</p:spPr>
        </p:pic>
        <p:pic>
          <p:nvPicPr>
            <p:cNvPr id="7" name="Picture 2" descr="F:\未标题-1.png">
              <a:extLst>
                <a:ext uri="{FF2B5EF4-FFF2-40B4-BE49-F238E27FC236}">
                  <a16:creationId xmlns:a16="http://schemas.microsoft.com/office/drawing/2014/main" id="{88F9C6EB-D8CB-4200-A373-1E820E2B6A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8650"/>
            <a:stretch/>
          </p:blipFill>
          <p:spPr bwMode="auto">
            <a:xfrm>
              <a:off x="-15411" y="3984405"/>
              <a:ext cx="12304393" cy="776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62B4755-DD00-448B-A100-ADC8BAEA6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547289C-0771-4B4D-8EF8-ACC674DC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4760684"/>
              <a:ext cx="12218080" cy="2097315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BC91064-6058-4A4C-BE4C-009D57CC0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9" y="3115285"/>
            <a:ext cx="5018872" cy="3354737"/>
          </a:xfrm>
          <a:prstGeom prst="rect">
            <a:avLst/>
          </a:prstGeom>
        </p:spPr>
      </p:pic>
      <p:pic>
        <p:nvPicPr>
          <p:cNvPr id="12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041" y="4523318"/>
            <a:ext cx="2106132" cy="1946704"/>
          </a:xfrm>
          <a:prstGeom prst="rect">
            <a:avLst/>
          </a:prstGeom>
        </p:spPr>
      </p:pic>
      <p:sp>
        <p:nvSpPr>
          <p:cNvPr id="14" name="Google Shape;961;p9"/>
          <p:cNvSpPr/>
          <p:nvPr/>
        </p:nvSpPr>
        <p:spPr>
          <a:xfrm>
            <a:off x="4182804" y="4249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839;p1">
            <a:extLst>
              <a:ext uri="{FF2B5EF4-FFF2-40B4-BE49-F238E27FC236}">
                <a16:creationId xmlns:a16="http://schemas.microsoft.com/office/drawing/2014/main" id="{786E3654-5BFA-4A2F-B59C-56792F78B0C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11667" y="589024"/>
            <a:ext cx="6669602" cy="96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0FF4F-6245-2C4F-563C-E68B234C35EF}"/>
              </a:ext>
            </a:extLst>
          </p:cNvPr>
          <p:cNvSpPr txBox="1"/>
          <p:nvPr/>
        </p:nvSpPr>
        <p:spPr>
          <a:xfrm>
            <a:off x="3911152" y="1979190"/>
            <a:ext cx="799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GIAO THÔNG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2E1E9-6243-58F6-16C2-7052CBE94FB8}"/>
              </a:ext>
            </a:extLst>
          </p:cNvPr>
          <p:cNvSpPr txBox="1"/>
          <p:nvPr/>
        </p:nvSpPr>
        <p:spPr>
          <a:xfrm>
            <a:off x="3911152" y="1232232"/>
            <a:ext cx="7990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BÀI 13 –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260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sp>
        <p:nvSpPr>
          <p:cNvPr id="11" name="Google Shape;973;p10"/>
          <p:cNvSpPr/>
          <p:nvPr/>
        </p:nvSpPr>
        <p:spPr>
          <a:xfrm>
            <a:off x="588021" y="159857"/>
            <a:ext cx="11015958" cy="578837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noProof="0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và</a:t>
            </a:r>
            <a:r>
              <a:rPr lang="en-US" sz="2800" b="1" noProof="0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n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ói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tên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ý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nghĩa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biển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báo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giao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thông</a:t>
            </a:r>
            <a:r>
              <a:rPr lang="en-US" sz="28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FB233-E4CE-48B8-B9F0-E55471768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1323988"/>
            <a:ext cx="6689536" cy="421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B06E7C-F9E9-4579-9421-02F5EBEF5663}"/>
              </a:ext>
            </a:extLst>
          </p:cNvPr>
          <p:cNvSpPr/>
          <p:nvPr/>
        </p:nvSpPr>
        <p:spPr>
          <a:xfrm>
            <a:off x="46210" y="1521362"/>
            <a:ext cx="29600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cấm xe đạp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cấm xe đạp đi vào làn đường đó.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FFFB43-4386-4C83-AACB-DCA78638AC8A}"/>
              </a:ext>
            </a:extLst>
          </p:cNvPr>
          <p:cNvSpPr/>
          <p:nvPr/>
        </p:nvSpPr>
        <p:spPr>
          <a:xfrm>
            <a:off x="9029395" y="1311190"/>
            <a:ext cx="30647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Biển cấm xe ô tô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 tô không được phép chạy vào làn đường đó.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F95C21-F590-4279-B048-A429C5AB5B7F}"/>
              </a:ext>
            </a:extLst>
          </p:cNvPr>
          <p:cNvSpPr/>
          <p:nvPr/>
        </p:nvSpPr>
        <p:spPr>
          <a:xfrm>
            <a:off x="63656" y="2622816"/>
            <a:ext cx="294264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Biển công trường đang thi công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báo cho người đi đường biết đây là phần đường đang được xây dựng, sửa chữa.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0A2923-4661-4ACC-AC85-144ADBC11252}"/>
              </a:ext>
            </a:extLst>
          </p:cNvPr>
          <p:cNvSpPr/>
          <p:nvPr/>
        </p:nvSpPr>
        <p:spPr>
          <a:xfrm>
            <a:off x="9029395" y="2533458"/>
            <a:ext cx="3226261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Biển giao nhau với đường sắt có rào chắn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 báo cho người tham gia giao thông biết dừng lại khi tàu hỏa chạy qua.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02A739-B093-4948-8160-59DFFDAD3978}"/>
              </a:ext>
            </a:extLst>
          </p:cNvPr>
          <p:cNvSpPr/>
          <p:nvPr/>
        </p:nvSpPr>
        <p:spPr>
          <a:xfrm>
            <a:off x="63656" y="4668092"/>
            <a:ext cx="3299165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 cầu vượt qua đường dành cho người đi bộ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giúp người đi bộ biết làn đường của mình, không đi xuống lòng đường.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3D3ABD-9C39-4559-8443-22549A10F60D}"/>
              </a:ext>
            </a:extLst>
          </p:cNvPr>
          <p:cNvSpPr/>
          <p:nvPr/>
        </p:nvSpPr>
        <p:spPr>
          <a:xfrm>
            <a:off x="9029395" y="4621650"/>
            <a:ext cx="3226261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Biển nơi đỗ xe dành cho người tàn tật</a:t>
            </a: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chỗ đỗ xe dành riêng cho người khuyết tật.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4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sp>
        <p:nvSpPr>
          <p:cNvPr id="11" name="Google Shape;973;p10"/>
          <p:cNvSpPr/>
          <p:nvPr/>
        </p:nvSpPr>
        <p:spPr>
          <a:xfrm>
            <a:off x="588021" y="159857"/>
            <a:ext cx="11015958" cy="64694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Chỉ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những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biển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báo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giống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nhau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về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hình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dạng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và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màu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sắc</a:t>
            </a:r>
            <a:r>
              <a:rPr lang="en-US" sz="3200" b="1" dirty="0">
                <a:solidFill>
                  <a:srgbClr val="244061"/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6FB233-E4CE-48B8-B9F0-E55471768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082" y="1414945"/>
            <a:ext cx="6689536" cy="4210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7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BC7100-1540-522D-B0A7-CC1785BF7D58}"/>
              </a:ext>
            </a:extLst>
          </p:cNvPr>
          <p:cNvSpPr/>
          <p:nvPr/>
        </p:nvSpPr>
        <p:spPr>
          <a:xfrm>
            <a:off x="396240" y="345440"/>
            <a:ext cx="11257280" cy="6126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894E25-B1A7-79F4-227F-38D3079F588D}"/>
              </a:ext>
            </a:extLst>
          </p:cNvPr>
          <p:cNvGrpSpPr/>
          <p:nvPr/>
        </p:nvGrpSpPr>
        <p:grpSpPr>
          <a:xfrm>
            <a:off x="1223626" y="1602858"/>
            <a:ext cx="3859610" cy="1847237"/>
            <a:chOff x="1454944" y="788458"/>
            <a:chExt cx="9665496" cy="4625975"/>
          </a:xfrm>
        </p:grpSpPr>
        <p:pic>
          <p:nvPicPr>
            <p:cNvPr id="34" name="Picture 2" descr="Các loại biển báo giao thông đường bộ mới nhất 2023">
              <a:extLst>
                <a:ext uri="{FF2B5EF4-FFF2-40B4-BE49-F238E27FC236}">
                  <a16:creationId xmlns:a16="http://schemas.microsoft.com/office/drawing/2014/main" id="{AD2597A0-6389-29EC-BD41-5B84276F8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944" y="788458"/>
              <a:ext cx="4625975" cy="462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Các loại biển báo giao thông đường bộ mới nhất 2023">
              <a:extLst>
                <a:ext uri="{FF2B5EF4-FFF2-40B4-BE49-F238E27FC236}">
                  <a16:creationId xmlns:a16="http://schemas.microsoft.com/office/drawing/2014/main" id="{401DE300-36F3-8978-51CA-7193A2173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441" y="850434"/>
              <a:ext cx="4563999" cy="456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99FE4D3-D0C3-4740-1128-B8C8E698E939}"/>
              </a:ext>
            </a:extLst>
          </p:cNvPr>
          <p:cNvSpPr txBox="1"/>
          <p:nvPr/>
        </p:nvSpPr>
        <p:spPr>
          <a:xfrm>
            <a:off x="1223626" y="557095"/>
            <a:ext cx="10002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Những biển báo giống nhau về hình dạng, màu sắc</a:t>
            </a:r>
            <a:endParaRPr lang="vi-VN" sz="2800" b="1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0166392-7E8A-1684-1646-E6F60B865368}"/>
              </a:ext>
            </a:extLst>
          </p:cNvPr>
          <p:cNvSpPr/>
          <p:nvPr/>
        </p:nvSpPr>
        <p:spPr>
          <a:xfrm>
            <a:off x="1068653" y="1507067"/>
            <a:ext cx="4163747" cy="2252133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2C3D64-26D7-071A-5C31-C6E2D16D9DBF}"/>
              </a:ext>
            </a:extLst>
          </p:cNvPr>
          <p:cNvGrpSpPr/>
          <p:nvPr/>
        </p:nvGrpSpPr>
        <p:grpSpPr>
          <a:xfrm>
            <a:off x="6784107" y="1738322"/>
            <a:ext cx="4031075" cy="1697684"/>
            <a:chOff x="6638777" y="1738322"/>
            <a:chExt cx="4031075" cy="1697684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64A15C85-85A1-94AC-5224-88091D940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777" y="1759482"/>
              <a:ext cx="1903165" cy="1676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2A5AF46-FA32-D63C-BEC6-AE4DA8397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66687" y="1738322"/>
              <a:ext cx="1903165" cy="1667095"/>
            </a:xfrm>
            <a:prstGeom prst="rect">
              <a:avLst/>
            </a:prstGeom>
          </p:spPr>
        </p:pic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3899387-0A8E-8FB7-66C4-FA42E9B2CD07}"/>
              </a:ext>
            </a:extLst>
          </p:cNvPr>
          <p:cNvSpPr/>
          <p:nvPr/>
        </p:nvSpPr>
        <p:spPr>
          <a:xfrm>
            <a:off x="6506105" y="1507067"/>
            <a:ext cx="4587080" cy="2252133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E0BA61-D095-2B41-B5C9-D472387FDF51}"/>
              </a:ext>
            </a:extLst>
          </p:cNvPr>
          <p:cNvGrpSpPr/>
          <p:nvPr/>
        </p:nvGrpSpPr>
        <p:grpSpPr>
          <a:xfrm>
            <a:off x="4123707" y="4344659"/>
            <a:ext cx="3914424" cy="1934725"/>
            <a:chOff x="3561579" y="4383570"/>
            <a:chExt cx="3914424" cy="1934725"/>
          </a:xfrm>
        </p:grpSpPr>
        <p:pic>
          <p:nvPicPr>
            <p:cNvPr id="43" name="Picture 2" descr="Biển nào chỉ dẫn cho người đi bộ sử dụng hầm chui qua đường? - S-Viet">
              <a:extLst>
                <a:ext uri="{FF2B5EF4-FFF2-40B4-BE49-F238E27FC236}">
                  <a16:creationId xmlns:a16="http://schemas.microsoft.com/office/drawing/2014/main" id="{39460102-024F-9849-057C-8A282CFA4B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632" b="11556"/>
            <a:stretch/>
          </p:blipFill>
          <p:spPr bwMode="auto">
            <a:xfrm>
              <a:off x="3561579" y="4417746"/>
              <a:ext cx="1999143" cy="1866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Biển nào báo hiệu “Nơi đỗ xe dành cho người khuyết tật”? - S-Viet">
              <a:extLst>
                <a:ext uri="{FF2B5EF4-FFF2-40B4-BE49-F238E27FC236}">
                  <a16:creationId xmlns:a16="http://schemas.microsoft.com/office/drawing/2014/main" id="{F51710ED-8F01-769B-6DFF-5B70DB3883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11" r="32767" b="11556"/>
            <a:stretch/>
          </p:blipFill>
          <p:spPr bwMode="auto">
            <a:xfrm>
              <a:off x="5560722" y="4383570"/>
              <a:ext cx="1915281" cy="193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F5BF073-8545-698D-27D2-A9943B0F4E4A}"/>
              </a:ext>
            </a:extLst>
          </p:cNvPr>
          <p:cNvSpPr/>
          <p:nvPr/>
        </p:nvSpPr>
        <p:spPr>
          <a:xfrm>
            <a:off x="3787379" y="4185952"/>
            <a:ext cx="4587080" cy="2252133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103171-45EC-001B-D85D-BDE4A17BFD6F}"/>
              </a:ext>
            </a:extLst>
          </p:cNvPr>
          <p:cNvSpPr txBox="1"/>
          <p:nvPr/>
        </p:nvSpPr>
        <p:spPr>
          <a:xfrm>
            <a:off x="1453449" y="3520899"/>
            <a:ext cx="3234827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Nhóm biển báo cấm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3F99B43-3B7D-E8FF-7651-E56CD7F7538A}"/>
              </a:ext>
            </a:extLst>
          </p:cNvPr>
          <p:cNvSpPr txBox="1"/>
          <p:nvPr/>
        </p:nvSpPr>
        <p:spPr>
          <a:xfrm>
            <a:off x="6787192" y="3461798"/>
            <a:ext cx="4044202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Nhóm biển báo nguy hiểm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BC220F-0542-21BF-5EE0-3B2761825214}"/>
              </a:ext>
            </a:extLst>
          </p:cNvPr>
          <p:cNvSpPr txBox="1"/>
          <p:nvPr/>
        </p:nvSpPr>
        <p:spPr>
          <a:xfrm>
            <a:off x="4561685" y="6267516"/>
            <a:ext cx="3038468" cy="510778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Nhóm báo chỉ dẫn</a:t>
            </a:r>
          </a:p>
        </p:txBody>
      </p:sp>
    </p:spTree>
    <p:extLst>
      <p:ext uri="{BB962C8B-B14F-4D97-AF65-F5344CB8AC3E}">
        <p14:creationId xmlns:p14="http://schemas.microsoft.com/office/powerpoint/2010/main" val="426984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ển báo cấm trong giao thông đường bộ Việt Nam - có đặc điểm và ý nghĩa gì?">
            <a:extLst>
              <a:ext uri="{FF2B5EF4-FFF2-40B4-BE49-F238E27FC236}">
                <a16:creationId xmlns:a16="http://schemas.microsoft.com/office/drawing/2014/main" id="{BFD9461C-D82B-4FC6-9FA5-6AE11F561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75" y="525789"/>
            <a:ext cx="7606665" cy="580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2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ìm hiểu đặc điểm và cách nhận biết các nhóm biển báo giao thông">
            <a:extLst>
              <a:ext uri="{FF2B5EF4-FFF2-40B4-BE49-F238E27FC236}">
                <a16:creationId xmlns:a16="http://schemas.microsoft.com/office/drawing/2014/main" id="{BA910F93-C696-45DD-B442-B8F785B7F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4"/>
          <a:stretch/>
        </p:blipFill>
        <p:spPr bwMode="auto">
          <a:xfrm>
            <a:off x="145130" y="738972"/>
            <a:ext cx="5950871" cy="44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ìm hiểu đặc điểm và cách nhận biết các nhóm biển báo giao thông">
            <a:extLst>
              <a:ext uri="{FF2B5EF4-FFF2-40B4-BE49-F238E27FC236}">
                <a16:creationId xmlns:a16="http://schemas.microsoft.com/office/drawing/2014/main" id="{F7098C9F-43D7-4D97-B19D-0B49344FB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7" b="-1852"/>
          <a:stretch/>
        </p:blipFill>
        <p:spPr bwMode="auto">
          <a:xfrm>
            <a:off x="6096001" y="1917022"/>
            <a:ext cx="5950871" cy="40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1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ển báo chỉ dẫn">
            <a:extLst>
              <a:ext uri="{FF2B5EF4-FFF2-40B4-BE49-F238E27FC236}">
                <a16:creationId xmlns:a16="http://schemas.microsoft.com/office/drawing/2014/main" id="{25A28F0E-AA25-4A72-BE5C-4CE0F6ABE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280989"/>
            <a:ext cx="1143000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0" y="0"/>
            <a:ext cx="9070848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7925" y="325120"/>
            <a:ext cx="7656576" cy="6532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161073" y="1168400"/>
            <a:ext cx="5998205" cy="6014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2480" y="-123395"/>
            <a:ext cx="4779264" cy="5169408"/>
          </a:xfrm>
          <a:prstGeom prst="rect">
            <a:avLst/>
          </a:prstGeom>
        </p:spPr>
      </p:pic>
      <p:sp>
        <p:nvSpPr>
          <p:cNvPr id="3" name="Google Shape;362;p31">
            <a:extLst>
              <a:ext uri="{FF2B5EF4-FFF2-40B4-BE49-F238E27FC236}">
                <a16:creationId xmlns:a16="http://schemas.microsoft.com/office/drawing/2014/main" id="{F7B0E617-489C-4CE8-A63E-A269120FAE00}"/>
              </a:ext>
            </a:extLst>
          </p:cNvPr>
          <p:cNvSpPr txBox="1">
            <a:spLocks/>
          </p:cNvSpPr>
          <p:nvPr/>
        </p:nvSpPr>
        <p:spPr>
          <a:xfrm>
            <a:off x="-206746" y="954744"/>
            <a:ext cx="6423270" cy="273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5453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100"/>
              <a:buFont typeface="Londrina Solid"/>
              <a:buNone/>
              <a:defRPr sz="4100" b="1" i="0" u="none" strike="noStrike" cap="none">
                <a:solidFill>
                  <a:schemeClr val="accent5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4400" dirty="0">
                <a:solidFill>
                  <a:srgbClr val="7030A0"/>
                </a:solidFill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66371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157E4F-9C76-4127-A016-8F0C616F408F}"/>
              </a:ext>
            </a:extLst>
          </p:cNvPr>
          <p:cNvSpPr txBox="1"/>
          <p:nvPr/>
        </p:nvSpPr>
        <p:spPr>
          <a:xfrm>
            <a:off x="2555081" y="815537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 thành bảng theo mẫu sau: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93C3B5-1CE4-466C-862A-D36899533F38}"/>
              </a:ext>
            </a:extLst>
          </p:cNvPr>
          <p:cNvGraphicFramePr>
            <a:graphicFrameLocks noGrp="1"/>
          </p:cNvGraphicFramePr>
          <p:nvPr/>
        </p:nvGraphicFramePr>
        <p:xfrm>
          <a:off x="529357" y="1597334"/>
          <a:ext cx="11118925" cy="4236077"/>
        </p:xfrm>
        <a:graphic>
          <a:graphicData uri="http://schemas.openxmlformats.org/drawingml/2006/table">
            <a:tbl>
              <a:tblPr firstRow="1" bandRow="1"/>
              <a:tblGrid>
                <a:gridCol w="2613352">
                  <a:extLst>
                    <a:ext uri="{9D8B030D-6E8A-4147-A177-3AD203B41FA5}">
                      <a16:colId xmlns:a16="http://schemas.microsoft.com/office/drawing/2014/main" val="3987428708"/>
                    </a:ext>
                  </a:extLst>
                </a:gridCol>
                <a:gridCol w="2429479">
                  <a:extLst>
                    <a:ext uri="{9D8B030D-6E8A-4147-A177-3AD203B41FA5}">
                      <a16:colId xmlns:a16="http://schemas.microsoft.com/office/drawing/2014/main" val="1160381906"/>
                    </a:ext>
                  </a:extLst>
                </a:gridCol>
                <a:gridCol w="2429479">
                  <a:extLst>
                    <a:ext uri="{9D8B030D-6E8A-4147-A177-3AD203B41FA5}">
                      <a16:colId xmlns:a16="http://schemas.microsoft.com/office/drawing/2014/main" val="3502772841"/>
                    </a:ext>
                  </a:extLst>
                </a:gridCol>
                <a:gridCol w="3646615">
                  <a:extLst>
                    <a:ext uri="{9D8B030D-6E8A-4147-A177-3AD203B41FA5}">
                      <a16:colId xmlns:a16="http://schemas.microsoft.com/office/drawing/2014/main" val="562564802"/>
                    </a:ext>
                  </a:extLst>
                </a:gridCol>
              </a:tblGrid>
              <a:tr h="955259"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Nhóm biển báo </a:t>
                      </a:r>
                    </a:p>
                    <a:p>
                      <a:pPr algn="ctr"/>
                      <a:r>
                        <a:rPr lang="en-US" sz="2400" b="1"/>
                        <a:t>giao thông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Hình dạng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Màu sắc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/>
                        <a:t>Ví dụ một số </a:t>
                      </a:r>
                    </a:p>
                    <a:p>
                      <a:pPr algn="ctr"/>
                      <a:r>
                        <a:rPr lang="en-US" sz="2400" b="1"/>
                        <a:t>biển báo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429742"/>
                  </a:ext>
                </a:extLst>
              </a:tr>
              <a:tr h="10936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Biển báo cấm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Hình tròn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Nền trắng, viền đỏ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cấm đi ngược chiều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cẩm ô tô rẽ phải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cấm đỗ xe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17963"/>
                  </a:ext>
                </a:extLst>
              </a:tr>
              <a:tr h="10936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Biển báo </a:t>
                      </a:r>
                    </a:p>
                    <a:p>
                      <a:pPr algn="ctr"/>
                      <a:r>
                        <a:rPr lang="en-US" sz="2000"/>
                        <a:t>nguy hiểm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Hình tam giác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Nền vàng, viền đỏ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báo đường thường xảy ra tai nạn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báo đường hai chiều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65532"/>
                  </a:ext>
                </a:extLst>
              </a:tr>
              <a:tr h="10936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Biển báo chỉ dẫn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Hình vuông hoặc hình tròn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Xanh nước biển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hướng đi thẳng phải theo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000"/>
                        <a:t>Biển đường dành cho ô tô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72645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80B361-981B-4CC3-B488-F1872FA1434B}"/>
              </a:ext>
            </a:extLst>
          </p:cNvPr>
          <p:cNvSpPr/>
          <p:nvPr/>
        </p:nvSpPr>
        <p:spPr>
          <a:xfrm>
            <a:off x="3486414" y="2794002"/>
            <a:ext cx="1676400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70595E-C4D3-4EE9-879C-A3C2DFA2D26F}"/>
              </a:ext>
            </a:extLst>
          </p:cNvPr>
          <p:cNvSpPr/>
          <p:nvPr/>
        </p:nvSpPr>
        <p:spPr>
          <a:xfrm>
            <a:off x="5670814" y="2794001"/>
            <a:ext cx="2201334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493524-5B1E-4B17-AA2F-10F51FDE4B8A}"/>
              </a:ext>
            </a:extLst>
          </p:cNvPr>
          <p:cNvSpPr/>
          <p:nvPr/>
        </p:nvSpPr>
        <p:spPr>
          <a:xfrm>
            <a:off x="8086005" y="2624668"/>
            <a:ext cx="3240543" cy="965200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CEB30B-6DBA-438C-A9A1-31C110D8F7D8}"/>
              </a:ext>
            </a:extLst>
          </p:cNvPr>
          <p:cNvSpPr/>
          <p:nvPr/>
        </p:nvSpPr>
        <p:spPr>
          <a:xfrm>
            <a:off x="3520280" y="3970870"/>
            <a:ext cx="1676400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F7CD1E-7DCC-4E43-A2E6-545792944BE7}"/>
              </a:ext>
            </a:extLst>
          </p:cNvPr>
          <p:cNvSpPr/>
          <p:nvPr/>
        </p:nvSpPr>
        <p:spPr>
          <a:xfrm>
            <a:off x="5704680" y="3970869"/>
            <a:ext cx="2201334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AEC837-0295-489D-8180-6FF85608399B}"/>
              </a:ext>
            </a:extLst>
          </p:cNvPr>
          <p:cNvSpPr/>
          <p:nvPr/>
        </p:nvSpPr>
        <p:spPr>
          <a:xfrm>
            <a:off x="8052139" y="3733804"/>
            <a:ext cx="3562277" cy="965200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1CB64B-A179-4D7D-90A3-F11666002462}"/>
              </a:ext>
            </a:extLst>
          </p:cNvPr>
          <p:cNvSpPr/>
          <p:nvPr/>
        </p:nvSpPr>
        <p:spPr>
          <a:xfrm>
            <a:off x="3283214" y="5040537"/>
            <a:ext cx="2082800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E7B57C-8F2C-4852-AB1F-818C894AB9D0}"/>
              </a:ext>
            </a:extLst>
          </p:cNvPr>
          <p:cNvSpPr/>
          <p:nvPr/>
        </p:nvSpPr>
        <p:spPr>
          <a:xfrm>
            <a:off x="5694020" y="5040536"/>
            <a:ext cx="2201334" cy="601133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1FFFC2C-A8E6-4970-B960-EB3D60A41DCD}"/>
              </a:ext>
            </a:extLst>
          </p:cNvPr>
          <p:cNvSpPr/>
          <p:nvPr/>
        </p:nvSpPr>
        <p:spPr>
          <a:xfrm>
            <a:off x="8041479" y="4803471"/>
            <a:ext cx="3562277" cy="965200"/>
          </a:xfrm>
          <a:prstGeom prst="roundRect">
            <a:avLst/>
          </a:prstGeom>
          <a:solidFill>
            <a:srgbClr val="FDEE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latin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09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des of Transport for Pre-K by Slidesgo">
  <a:themeElements>
    <a:clrScheme name="Simple Light">
      <a:dk1>
        <a:srgbClr val="074785"/>
      </a:dk1>
      <a:lt1>
        <a:srgbClr val="FD6085"/>
      </a:lt1>
      <a:dk2>
        <a:srgbClr val="F1854F"/>
      </a:dk2>
      <a:lt2>
        <a:srgbClr val="A089E4"/>
      </a:lt2>
      <a:accent1>
        <a:srgbClr val="FFA4AC"/>
      </a:accent1>
      <a:accent2>
        <a:srgbClr val="29AEFD"/>
      </a:accent2>
      <a:accent3>
        <a:srgbClr val="7BEFE5"/>
      </a:accent3>
      <a:accent4>
        <a:srgbClr val="F9D555"/>
      </a:accent4>
      <a:accent5>
        <a:srgbClr val="FFF9ED"/>
      </a:accent5>
      <a:accent6>
        <a:srgbClr val="FFFFFF"/>
      </a:accent6>
      <a:hlink>
        <a:srgbClr val="0747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349</Words>
  <Application>Microsoft Office PowerPoint</Application>
  <PresentationFormat>Widescreen</PresentationFormat>
  <Paragraphs>56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Comfortaa SemiBold</vt:lpstr>
      <vt:lpstr>Itim</vt:lpstr>
      <vt:lpstr>自定义设计方案</vt:lpstr>
      <vt:lpstr>4_Office Theme</vt:lpstr>
      <vt:lpstr>4_Office 主题​​</vt:lpstr>
      <vt:lpstr>2_Office 主题​​</vt:lpstr>
      <vt:lpstr>Office 主题</vt:lpstr>
      <vt:lpstr>Modes of Transport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51</cp:revision>
  <dcterms:created xsi:type="dcterms:W3CDTF">2021-07-24T01:07:49Z</dcterms:created>
  <dcterms:modified xsi:type="dcterms:W3CDTF">2026-04-14T01:13:48Z</dcterms:modified>
</cp:coreProperties>
</file>